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 id="2147483685" r:id="rId3"/>
  </p:sldMasterIdLst>
  <p:notesMasterIdLst>
    <p:notesMasterId r:id="rId49"/>
  </p:notesMasterIdLst>
  <p:handoutMasterIdLst>
    <p:handoutMasterId r:id="rId50"/>
  </p:handoutMasterIdLst>
  <p:sldIdLst>
    <p:sldId id="258" r:id="rId4"/>
    <p:sldId id="328" r:id="rId5"/>
    <p:sldId id="332" r:id="rId6"/>
    <p:sldId id="259" r:id="rId7"/>
    <p:sldId id="260" r:id="rId8"/>
    <p:sldId id="330" r:id="rId9"/>
    <p:sldId id="377" r:id="rId10"/>
    <p:sldId id="261" r:id="rId11"/>
    <p:sldId id="331" r:id="rId12"/>
    <p:sldId id="329" r:id="rId13"/>
    <p:sldId id="395" r:id="rId14"/>
    <p:sldId id="333" r:id="rId15"/>
    <p:sldId id="334" r:id="rId16"/>
    <p:sldId id="335" r:id="rId17"/>
    <p:sldId id="336" r:id="rId18"/>
    <p:sldId id="337" r:id="rId19"/>
    <p:sldId id="338" r:id="rId20"/>
    <p:sldId id="339" r:id="rId21"/>
    <p:sldId id="340" r:id="rId22"/>
    <p:sldId id="396" r:id="rId23"/>
    <p:sldId id="341" r:id="rId24"/>
    <p:sldId id="342" r:id="rId25"/>
    <p:sldId id="343" r:id="rId26"/>
    <p:sldId id="347" r:id="rId27"/>
    <p:sldId id="345" r:id="rId28"/>
    <p:sldId id="346" r:id="rId29"/>
    <p:sldId id="376" r:id="rId30"/>
    <p:sldId id="256" r:id="rId31"/>
    <p:sldId id="306" r:id="rId32"/>
    <p:sldId id="312" r:id="rId33"/>
    <p:sldId id="302" r:id="rId34"/>
    <p:sldId id="311" r:id="rId35"/>
    <p:sldId id="314" r:id="rId36"/>
    <p:sldId id="307" r:id="rId37"/>
    <p:sldId id="308" r:id="rId38"/>
    <p:sldId id="289" r:id="rId39"/>
    <p:sldId id="398" r:id="rId40"/>
    <p:sldId id="313" r:id="rId41"/>
    <p:sldId id="310" r:id="rId42"/>
    <p:sldId id="266" r:id="rId43"/>
    <p:sldId id="299" r:id="rId44"/>
    <p:sldId id="300" r:id="rId45"/>
    <p:sldId id="400" r:id="rId46"/>
    <p:sldId id="399" r:id="rId47"/>
    <p:sldId id="344" r:id="rId48"/>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E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20" autoAdjust="0"/>
  </p:normalViewPr>
  <p:slideViewPr>
    <p:cSldViewPr>
      <p:cViewPr varScale="1">
        <p:scale>
          <a:sx n="108" d="100"/>
          <a:sy n="108" d="100"/>
        </p:scale>
        <p:origin x="172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 Id="rId4"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55C312CC-FF60-4B7B-83EE-14AE31C28F8F}" type="datetimeFigureOut">
              <a:rPr lang="en-US" smtClean="0"/>
              <a:t>3/14/2019</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91F2005C-CF68-406C-BFD9-D66C7C5EDAF8}" type="datetimeFigureOut">
              <a:rPr lang="en-US" smtClean="0"/>
              <a:pPr/>
              <a:t>3/14/2019</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36</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203353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37</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092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38</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62127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39</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98279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40</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21558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28</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08338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29</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39656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30</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78444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31</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898318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32</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3918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33</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21323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34</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5283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42095" rtl="0" eaLnBrk="0" fontAlgn="base" latinLnBrk="0" hangingPunct="0">
              <a:lnSpc>
                <a:spcPct val="100000"/>
              </a:lnSpc>
              <a:spcBef>
                <a:spcPct val="0"/>
              </a:spcBef>
              <a:spcAft>
                <a:spcPct val="0"/>
              </a:spcAft>
              <a:buClrTx/>
              <a:buSzTx/>
              <a:buFontTx/>
              <a:buNone/>
              <a:tabLst/>
              <a:defRPr/>
            </a:pPr>
            <a:fld id="{C9A7675C-6DBD-4097-8E77-4580764C86E7}" type="slidenum">
              <a:rPr kumimoji="0" lang="de-DE" sz="900" b="0" i="1"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742095" rtl="0" eaLnBrk="0" fontAlgn="base" latinLnBrk="0" hangingPunct="0">
                <a:lnSpc>
                  <a:spcPct val="100000"/>
                </a:lnSpc>
                <a:spcBef>
                  <a:spcPct val="0"/>
                </a:spcBef>
                <a:spcAft>
                  <a:spcPct val="0"/>
                </a:spcAft>
                <a:buClrTx/>
                <a:buSzTx/>
                <a:buFontTx/>
                <a:buNone/>
                <a:tabLst/>
                <a:defRPr/>
              </a:pPr>
              <a:t>35</a:t>
            </a:fld>
            <a:endParaRPr kumimoji="0" lang="de-DE" sz="900" b="0" i="1"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55881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1524000" y="1610838"/>
            <a:ext cx="61722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85900" y="2932039"/>
            <a:ext cx="6248400" cy="202799"/>
          </a:xfrm>
          <a:prstGeom prst="rect">
            <a:avLst/>
          </a:prstGeom>
        </p:spPr>
      </p:pic>
      <p:sp>
        <p:nvSpPr>
          <p:cNvPr id="11" name="Title 1">
            <a:extLst>
              <a:ext uri="{FF2B5EF4-FFF2-40B4-BE49-F238E27FC236}">
                <a16:creationId xmlns:a16="http://schemas.microsoft.com/office/drawing/2014/main" id="{956EBCE3-7485-4D8E-8F89-EE67AE57EEF9}"/>
              </a:ext>
            </a:extLst>
          </p:cNvPr>
          <p:cNvSpPr txBox="1">
            <a:spLocks/>
          </p:cNvSpPr>
          <p:nvPr userDrawn="1"/>
        </p:nvSpPr>
        <p:spPr>
          <a:xfrm>
            <a:off x="1524000" y="3134838"/>
            <a:ext cx="6172200" cy="1208562"/>
          </a:xfrm>
          <a:prstGeom prst="rect">
            <a:avLst/>
          </a:prstGeom>
        </p:spPr>
        <p:txBody>
          <a:bodyPr vert="horz" anchor="b">
            <a:normAutofit fontScale="975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algn="ctr"/>
            <a:r>
              <a:rPr lang="en-US" sz="2200" b="0" dirty="0">
                <a:solidFill>
                  <a:schemeClr val="accent5"/>
                </a:solidFill>
              </a:rPr>
              <a:t>Date</a:t>
            </a:r>
            <a:br>
              <a:rPr lang="en-US" sz="2200" dirty="0">
                <a:solidFill>
                  <a:schemeClr val="accent5"/>
                </a:solidFill>
              </a:rPr>
            </a:br>
            <a:r>
              <a:rPr lang="en-US" sz="2200" dirty="0">
                <a:solidFill>
                  <a:schemeClr val="accent5"/>
                </a:solidFill>
              </a:rPr>
              <a:t>Speaker Name/Info</a:t>
            </a:r>
            <a:br>
              <a:rPr lang="en-US" sz="2200" dirty="0">
                <a:solidFill>
                  <a:schemeClr val="accent5"/>
                </a:solidFill>
              </a:rPr>
            </a:br>
            <a:endParaRPr lang="en-US" sz="2200" dirty="0">
              <a:solidFill>
                <a:schemeClr val="accent5"/>
              </a:solidFill>
            </a:endParaRPr>
          </a:p>
        </p:txBody>
      </p:sp>
      <p:pic>
        <p:nvPicPr>
          <p:cNvPr id="8" name="Picture 7">
            <a:extLst>
              <a:ext uri="{FF2B5EF4-FFF2-40B4-BE49-F238E27FC236}">
                <a16:creationId xmlns:a16="http://schemas.microsoft.com/office/drawing/2014/main" id="{4FC03871-FC35-4899-AF89-BBAC38903B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186609" cy="50292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3/14/2019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46124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3/14/2019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extLst>
      <p:ext uri="{BB962C8B-B14F-4D97-AF65-F5344CB8AC3E}">
        <p14:creationId xmlns:p14="http://schemas.microsoft.com/office/powerpoint/2010/main" val="2670160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3/14/2019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extLst>
      <p:ext uri="{BB962C8B-B14F-4D97-AF65-F5344CB8AC3E}">
        <p14:creationId xmlns:p14="http://schemas.microsoft.com/office/powerpoint/2010/main" val="2519876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1" y="2730500"/>
            <a:ext cx="6438862" cy="368300"/>
          </a:xfrm>
          <a:prstGeom prst="rect">
            <a:avLst/>
          </a:prstGeom>
          <a:solidFill>
            <a:srgbClr val="F061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de-DE" u="none">
              <a:solidFill>
                <a:srgbClr val="000000"/>
              </a:solidFill>
              <a:latin typeface="Arial" charset="0"/>
            </a:endParaRPr>
          </a:p>
        </p:txBody>
      </p:sp>
      <p:sp>
        <p:nvSpPr>
          <p:cNvPr id="3" name="Textplatzhalter 2"/>
          <p:cNvSpPr>
            <a:spLocks noGrp="1"/>
          </p:cNvSpPr>
          <p:nvPr>
            <p:ph type="body" sz="quarter" idx="14" hasCustomPrompt="1"/>
          </p:nvPr>
        </p:nvSpPr>
        <p:spPr>
          <a:xfrm>
            <a:off x="259200" y="1645394"/>
            <a:ext cx="8554345" cy="623916"/>
          </a:xfrm>
          <a:prstGeom prst="rect">
            <a:avLst/>
          </a:prstGeom>
        </p:spPr>
        <p:txBody>
          <a:bodyPr/>
          <a:lstStyle>
            <a:lvl1pPr marL="0" indent="0">
              <a:buNone/>
              <a:defRPr lang="de-DE" sz="3200" b="1" u="none" kern="1200" baseline="0" dirty="0" smtClean="0">
                <a:solidFill>
                  <a:schemeClr val="tx1"/>
                </a:solidFill>
                <a:latin typeface="Arial" pitchFamily="34" charset="0"/>
                <a:ea typeface="+mn-ea"/>
                <a:cs typeface="+mn-cs"/>
              </a:defRPr>
            </a:lvl1pPr>
          </a:lstStyle>
          <a:p>
            <a:pPr lvl="0"/>
            <a:r>
              <a:rPr lang="en-US" noProof="0"/>
              <a:t>Headline, Arial, Size 32, bold, click to edit</a:t>
            </a:r>
          </a:p>
        </p:txBody>
      </p:sp>
      <p:sp>
        <p:nvSpPr>
          <p:cNvPr id="5" name="Textplatzhalter 4"/>
          <p:cNvSpPr>
            <a:spLocks noGrp="1"/>
          </p:cNvSpPr>
          <p:nvPr>
            <p:ph type="body" sz="quarter" idx="15" hasCustomPrompt="1"/>
          </p:nvPr>
        </p:nvSpPr>
        <p:spPr>
          <a:xfrm>
            <a:off x="259200" y="2286079"/>
            <a:ext cx="8553450" cy="465368"/>
          </a:xfrm>
          <a:prstGeom prst="rect">
            <a:avLst/>
          </a:prstGeom>
        </p:spPr>
        <p:txBody>
          <a:bodyPr/>
          <a:lstStyle>
            <a:lvl1pPr marL="0" indent="0">
              <a:buNone/>
              <a:defRPr lang="de-DE" sz="2200" u="none" kern="1200" baseline="0" dirty="0" smtClean="0">
                <a:solidFill>
                  <a:srgbClr val="FF6600"/>
                </a:solidFill>
                <a:latin typeface="Arial" pitchFamily="34" charset="0"/>
                <a:ea typeface="+mn-ea"/>
                <a:cs typeface="+mn-cs"/>
              </a:defRPr>
            </a:lvl1pPr>
          </a:lstStyle>
          <a:p>
            <a:pPr lvl="0"/>
            <a:r>
              <a:rPr lang="en-US" noProof="0"/>
              <a:t>Subheadline, Arial, Size 22, click to edit</a:t>
            </a:r>
          </a:p>
        </p:txBody>
      </p:sp>
      <p:sp>
        <p:nvSpPr>
          <p:cNvPr id="10" name="Textplatzhalter 9"/>
          <p:cNvSpPr>
            <a:spLocks noGrp="1"/>
          </p:cNvSpPr>
          <p:nvPr>
            <p:ph type="body" sz="quarter" idx="16" hasCustomPrompt="1"/>
          </p:nvPr>
        </p:nvSpPr>
        <p:spPr>
          <a:xfrm>
            <a:off x="259200" y="2767380"/>
            <a:ext cx="8545512" cy="392113"/>
          </a:xfrm>
          <a:prstGeom prst="rect">
            <a:avLst/>
          </a:prstGeom>
        </p:spPr>
        <p:txBody>
          <a:bodyPr/>
          <a:lstStyle>
            <a:lvl1pPr marL="0" indent="0">
              <a:buNone/>
              <a:defRPr lang="de-DE" sz="1800" u="none" kern="1200" baseline="0" dirty="0" smtClean="0">
                <a:solidFill>
                  <a:srgbClr val="FFFFFF"/>
                </a:solidFill>
                <a:latin typeface="Arial" pitchFamily="34" charset="0"/>
                <a:ea typeface="+mn-ea"/>
                <a:cs typeface="+mn-cs"/>
              </a:defRPr>
            </a:lvl1pPr>
          </a:lstStyle>
          <a:p>
            <a:pPr lvl="0"/>
            <a:r>
              <a:rPr lang="en-US" noProof="0"/>
              <a:t>Indication Line, Arial, Size 18, click to edit</a:t>
            </a:r>
          </a:p>
        </p:txBody>
      </p:sp>
      <p:sp>
        <p:nvSpPr>
          <p:cNvPr id="13" name="Textplatzhalter 12"/>
          <p:cNvSpPr>
            <a:spLocks noGrp="1"/>
          </p:cNvSpPr>
          <p:nvPr>
            <p:ph type="body" sz="quarter" idx="17" hasCustomPrompt="1"/>
          </p:nvPr>
        </p:nvSpPr>
        <p:spPr>
          <a:xfrm>
            <a:off x="259200" y="3175743"/>
            <a:ext cx="8562167" cy="365125"/>
          </a:xfrm>
          <a:prstGeom prst="rect">
            <a:avLst/>
          </a:prstGeom>
        </p:spPr>
        <p:txBody>
          <a:bodyPr/>
          <a:lstStyle>
            <a:lvl1pPr marL="0" indent="0">
              <a:buNone/>
              <a:defRPr lang="de-DE" sz="1200" u="none" kern="1200" baseline="0" dirty="0" smtClean="0">
                <a:solidFill>
                  <a:srgbClr val="000000"/>
                </a:solidFill>
                <a:latin typeface="Arial" pitchFamily="34" charset="0"/>
                <a:ea typeface="+mn-ea"/>
                <a:cs typeface="+mn-cs"/>
              </a:defRPr>
            </a:lvl1pPr>
          </a:lstStyle>
          <a:p>
            <a:pPr lvl="0"/>
            <a:r>
              <a:rPr lang="en-US" noProof="0"/>
              <a:t>Autor and Publisher Date, Arial, Size 22, click to edit</a:t>
            </a:r>
          </a:p>
        </p:txBody>
      </p:sp>
    </p:spTree>
    <p:extLst>
      <p:ext uri="{BB962C8B-B14F-4D97-AF65-F5344CB8AC3E}">
        <p14:creationId xmlns:p14="http://schemas.microsoft.com/office/powerpoint/2010/main" val="444641195"/>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extplatzhalter 2"/>
          <p:cNvSpPr>
            <a:spLocks noGrp="1"/>
          </p:cNvSpPr>
          <p:nvPr>
            <p:ph type="body" sz="quarter" idx="13" hasCustomPrompt="1"/>
          </p:nvPr>
        </p:nvSpPr>
        <p:spPr>
          <a:xfrm>
            <a:off x="180000" y="288000"/>
            <a:ext cx="7165975" cy="315392"/>
          </a:xfrm>
          <a:prstGeom prst="rect">
            <a:avLst/>
          </a:prstGeom>
        </p:spPr>
        <p:txBody>
          <a:bodyPr/>
          <a:lstStyle>
            <a:lvl1pPr marL="0" indent="0">
              <a:buNone/>
              <a:defRPr lang="de-DE" sz="1800" b="1" u="none" kern="1200" baseline="0" dirty="0" smtClean="0">
                <a:solidFill>
                  <a:schemeClr val="tx1"/>
                </a:solidFill>
                <a:latin typeface="Arial" charset="0"/>
                <a:ea typeface="MS PGothic" pitchFamily="34" charset="-128"/>
                <a:cs typeface="+mn-cs"/>
              </a:defRPr>
            </a:lvl1pPr>
          </a:lstStyle>
          <a:p>
            <a:pPr lvl="0"/>
            <a:r>
              <a:rPr lang="de-DE" dirty="0"/>
              <a:t>Title, Arial, Size 18, </a:t>
            </a:r>
            <a:r>
              <a:rPr lang="de-DE" dirty="0" err="1"/>
              <a:t>click</a:t>
            </a:r>
            <a:r>
              <a:rPr lang="de-DE" dirty="0"/>
              <a:t> </a:t>
            </a:r>
            <a:r>
              <a:rPr lang="de-DE" dirty="0" err="1"/>
              <a:t>to</a:t>
            </a:r>
            <a:r>
              <a:rPr lang="de-DE" dirty="0"/>
              <a:t> </a:t>
            </a:r>
            <a:r>
              <a:rPr lang="de-DE" dirty="0" err="1"/>
              <a:t>edit</a:t>
            </a:r>
            <a:endParaRPr lang="de-DE" dirty="0"/>
          </a:p>
        </p:txBody>
      </p:sp>
      <p:sp>
        <p:nvSpPr>
          <p:cNvPr id="5" name="Textplatzhalter 4"/>
          <p:cNvSpPr>
            <a:spLocks noGrp="1"/>
          </p:cNvSpPr>
          <p:nvPr>
            <p:ph type="body" sz="quarter" idx="14" hasCustomPrompt="1"/>
          </p:nvPr>
        </p:nvSpPr>
        <p:spPr>
          <a:xfrm>
            <a:off x="182737" y="548655"/>
            <a:ext cx="7165714" cy="341312"/>
          </a:xfrm>
          <a:prstGeom prst="rect">
            <a:avLst/>
          </a:prstGeom>
        </p:spPr>
        <p:txBody>
          <a:bodyPr/>
          <a:lstStyle>
            <a:lvl1pPr marL="0" indent="0">
              <a:buNone/>
              <a:defRPr lang="de-DE" sz="1800" u="none" kern="1200" dirty="0" smtClean="0">
                <a:solidFill>
                  <a:srgbClr val="FF6600"/>
                </a:solidFill>
                <a:latin typeface="Arial" charset="0"/>
                <a:ea typeface="MS PGothic" pitchFamily="34" charset="-128"/>
                <a:cs typeface="+mn-cs"/>
              </a:defRPr>
            </a:lvl1pPr>
          </a:lstStyle>
          <a:p>
            <a:pPr lvl="0"/>
            <a:r>
              <a:rPr lang="de-DE" dirty="0" err="1"/>
              <a:t>Subtitle</a:t>
            </a:r>
            <a:r>
              <a:rPr lang="de-DE" dirty="0"/>
              <a:t>, Arial, Size 18, </a:t>
            </a:r>
            <a:r>
              <a:rPr lang="de-DE" dirty="0" err="1"/>
              <a:t>click</a:t>
            </a:r>
            <a:r>
              <a:rPr lang="de-DE" dirty="0"/>
              <a:t> </a:t>
            </a:r>
            <a:r>
              <a:rPr lang="de-DE" dirty="0" err="1"/>
              <a:t>to</a:t>
            </a:r>
            <a:r>
              <a:rPr lang="de-DE" dirty="0"/>
              <a:t> </a:t>
            </a:r>
            <a:r>
              <a:rPr lang="de-DE" dirty="0" err="1"/>
              <a:t>edit</a:t>
            </a:r>
            <a:endParaRPr lang="de-DE" dirty="0"/>
          </a:p>
        </p:txBody>
      </p:sp>
      <p:sp>
        <p:nvSpPr>
          <p:cNvPr id="7" name="Textplatzhalter 6"/>
          <p:cNvSpPr>
            <a:spLocks noGrp="1"/>
          </p:cNvSpPr>
          <p:nvPr>
            <p:ph type="body" sz="quarter" idx="15" hasCustomPrompt="1"/>
          </p:nvPr>
        </p:nvSpPr>
        <p:spPr>
          <a:xfrm>
            <a:off x="259200" y="1080000"/>
            <a:ext cx="8221663" cy="3333750"/>
          </a:xfrm>
          <a:prstGeom prst="rect">
            <a:avLst/>
          </a:prstGeom>
        </p:spPr>
        <p:txBody>
          <a:bodyPr/>
          <a:lstStyle>
            <a:lvl1pPr>
              <a:defRPr sz="1800"/>
            </a:lvl1pPr>
            <a:lvl2pPr marL="742950" indent="-285750">
              <a:buFont typeface="Arial" pitchFamily="34" charset="0"/>
              <a:buChar char="•"/>
              <a:defRPr sz="1600"/>
            </a:lvl2pPr>
            <a:lvl3pPr>
              <a:defRPr sz="1400" baseline="0"/>
            </a:lvl3pPr>
          </a:lstStyle>
          <a:p>
            <a:pPr lvl="0"/>
            <a:r>
              <a:rPr lang="de-DE" dirty="0"/>
              <a:t>Text, Size 18</a:t>
            </a:r>
          </a:p>
          <a:p>
            <a:pPr lvl="1"/>
            <a:r>
              <a:rPr lang="de-DE" dirty="0"/>
              <a:t>Text, Size 16</a:t>
            </a:r>
          </a:p>
          <a:p>
            <a:pPr lvl="2"/>
            <a:r>
              <a:rPr lang="de-DE" dirty="0"/>
              <a:t>Text, Size 14</a:t>
            </a:r>
          </a:p>
        </p:txBody>
      </p:sp>
    </p:spTree>
    <p:extLst>
      <p:ext uri="{BB962C8B-B14F-4D97-AF65-F5344CB8AC3E}">
        <p14:creationId xmlns:p14="http://schemas.microsoft.com/office/powerpoint/2010/main" val="954513653"/>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3/14/2019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3/14/2019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3/14/2019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3/14/2019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3/14/2019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1524000" y="1610838"/>
            <a:ext cx="61722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85900" y="2932039"/>
            <a:ext cx="6248400" cy="202799"/>
          </a:xfrm>
          <a:prstGeom prst="rect">
            <a:avLst/>
          </a:prstGeom>
        </p:spPr>
      </p:pic>
      <p:pic>
        <p:nvPicPr>
          <p:cNvPr id="8" name="Picture 7">
            <a:extLst>
              <a:ext uri="{FF2B5EF4-FFF2-40B4-BE49-F238E27FC236}">
                <a16:creationId xmlns:a16="http://schemas.microsoft.com/office/drawing/2014/main" id="{4FC03871-FC35-4899-AF89-BBAC38903B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000" y="6005362"/>
            <a:ext cx="2186609" cy="502920"/>
          </a:xfrm>
          <a:prstGeom prst="rect">
            <a:avLst/>
          </a:prstGeom>
        </p:spPr>
      </p:pic>
    </p:spTree>
    <p:extLst>
      <p:ext uri="{BB962C8B-B14F-4D97-AF65-F5344CB8AC3E}">
        <p14:creationId xmlns:p14="http://schemas.microsoft.com/office/powerpoint/2010/main" val="313281948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3/14/2019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extLst>
      <p:ext uri="{BB962C8B-B14F-4D97-AF65-F5344CB8AC3E}">
        <p14:creationId xmlns:p14="http://schemas.microsoft.com/office/powerpoint/2010/main" val="3314253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3/14/2019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58196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hyperlink" Target="http://www.cabpexpo.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4.png"/><Relationship Id="rId5" Type="http://schemas.openxmlformats.org/officeDocument/2006/relationships/slideLayout" Target="../slideLayouts/slideLayout11.xml"/><Relationship Id="rId10" Type="http://schemas.openxmlformats.org/officeDocument/2006/relationships/image" Target="../media/image3.jpeg"/><Relationship Id="rId4" Type="http://schemas.openxmlformats.org/officeDocument/2006/relationships/slideLayout" Target="../slideLayouts/slideLayout10.xml"/><Relationship Id="rId9" Type="http://schemas.openxmlformats.org/officeDocument/2006/relationships/hyperlink" Target="http://www.cabpexpo.com/"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9"/>
            <a:extLst>
              <a:ext uri="{FF2B5EF4-FFF2-40B4-BE49-F238E27FC236}">
                <a16:creationId xmlns:a16="http://schemas.microsoft.com/office/drawing/2014/main" id="{CB014A05-9C1D-434E-85A4-5A0B2F4B81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4" name="Picture 3">
            <a:extLst>
              <a:ext uri="{FF2B5EF4-FFF2-40B4-BE49-F238E27FC236}">
                <a16:creationId xmlns:a16="http://schemas.microsoft.com/office/drawing/2014/main" id="{007BB912-2191-48CA-9E29-1A512F96AF8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000" y="6005362"/>
            <a:ext cx="2186609" cy="50292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9"/>
            <a:extLst>
              <a:ext uri="{FF2B5EF4-FFF2-40B4-BE49-F238E27FC236}">
                <a16:creationId xmlns:a16="http://schemas.microsoft.com/office/drawing/2014/main" id="{CB014A05-9C1D-434E-85A4-5A0B2F4B81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4" name="Picture 3">
            <a:extLst>
              <a:ext uri="{FF2B5EF4-FFF2-40B4-BE49-F238E27FC236}">
                <a16:creationId xmlns:a16="http://schemas.microsoft.com/office/drawing/2014/main" id="{007BB912-2191-48CA-9E29-1A512F96AF8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000" y="6005362"/>
            <a:ext cx="2186609" cy="502920"/>
          </a:xfrm>
          <a:prstGeom prst="rect">
            <a:avLst/>
          </a:prstGeom>
        </p:spPr>
      </p:pic>
    </p:spTree>
    <p:extLst>
      <p:ext uri="{BB962C8B-B14F-4D97-AF65-F5344CB8AC3E}">
        <p14:creationId xmlns:p14="http://schemas.microsoft.com/office/powerpoint/2010/main" val="3955413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12"/>
          <p:cNvSpPr>
            <a:spLocks noChangeArrowheads="1"/>
          </p:cNvSpPr>
          <p:nvPr/>
        </p:nvSpPr>
        <p:spPr bwMode="auto">
          <a:xfrm>
            <a:off x="188913" y="6432550"/>
            <a:ext cx="1022350" cy="185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just" eaLnBrk="0" hangingPunct="0">
              <a:spcBef>
                <a:spcPct val="50000"/>
              </a:spcBef>
            </a:pPr>
            <a:r>
              <a:rPr lang="en-US" sz="600" u="none" noProof="0" dirty="0">
                <a:solidFill>
                  <a:srgbClr val="000000"/>
                </a:solidFill>
                <a:latin typeface="Arial" charset="0"/>
              </a:rPr>
              <a:t>VJ Gupta</a:t>
            </a:r>
          </a:p>
        </p:txBody>
      </p:sp>
      <p:sp>
        <p:nvSpPr>
          <p:cNvPr id="1028" name="Rectangle 16"/>
          <p:cNvSpPr>
            <a:spLocks noChangeArrowheads="1"/>
          </p:cNvSpPr>
          <p:nvPr/>
        </p:nvSpPr>
        <p:spPr bwMode="auto">
          <a:xfrm>
            <a:off x="6176963" y="6433200"/>
            <a:ext cx="1268412" cy="1853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r" eaLnBrk="0" hangingPunct="0">
              <a:spcBef>
                <a:spcPct val="50000"/>
              </a:spcBef>
            </a:pPr>
            <a:r>
              <a:rPr lang="de-DE" sz="600" u="none" dirty="0">
                <a:solidFill>
                  <a:srgbClr val="000000"/>
                </a:solidFill>
                <a:latin typeface="Arial" charset="0"/>
              </a:rPr>
              <a:t>Busch LLC</a:t>
            </a:r>
          </a:p>
        </p:txBody>
      </p:sp>
      <p:sp>
        <p:nvSpPr>
          <p:cNvPr id="1029" name="Line 21"/>
          <p:cNvSpPr>
            <a:spLocks noChangeShapeType="1"/>
          </p:cNvSpPr>
          <p:nvPr/>
        </p:nvSpPr>
        <p:spPr bwMode="auto">
          <a:xfrm>
            <a:off x="280988" y="6392863"/>
            <a:ext cx="8562975" cy="0"/>
          </a:xfrm>
          <a:prstGeom prst="line">
            <a:avLst/>
          </a:prstGeom>
          <a:noFill/>
          <a:ln w="9525">
            <a:solidFill>
              <a:srgbClr val="5A4153"/>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pic>
        <p:nvPicPr>
          <p:cNvPr id="1031" name="Picture 37" descr="E:\eigene dateien\Logo.farbi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8700" y="234950"/>
            <a:ext cx="1468438"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Line 25"/>
          <p:cNvSpPr>
            <a:spLocks noChangeShapeType="1"/>
          </p:cNvSpPr>
          <p:nvPr/>
        </p:nvSpPr>
        <p:spPr bwMode="auto">
          <a:xfrm>
            <a:off x="8709025" y="6262688"/>
            <a:ext cx="130175" cy="0"/>
          </a:xfrm>
          <a:prstGeom prst="line">
            <a:avLst/>
          </a:prstGeom>
          <a:noFill/>
          <a:ln w="9525">
            <a:solidFill>
              <a:srgbClr val="C7B5B7">
                <a:alpha val="98822"/>
              </a:srgbClr>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033" name="Line 25"/>
          <p:cNvSpPr>
            <a:spLocks noChangeShapeType="1"/>
          </p:cNvSpPr>
          <p:nvPr/>
        </p:nvSpPr>
        <p:spPr bwMode="auto">
          <a:xfrm rot="5400000">
            <a:off x="8816975" y="6234113"/>
            <a:ext cx="53975" cy="0"/>
          </a:xfrm>
          <a:prstGeom prst="line">
            <a:avLst/>
          </a:prstGeom>
          <a:noFill/>
          <a:ln w="9525">
            <a:solidFill>
              <a:srgbClr val="C7B5B7">
                <a:alpha val="98822"/>
              </a:srgbClr>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034" name="Line 25"/>
          <p:cNvSpPr>
            <a:spLocks noChangeShapeType="1"/>
          </p:cNvSpPr>
          <p:nvPr/>
        </p:nvSpPr>
        <p:spPr bwMode="auto">
          <a:xfrm>
            <a:off x="285750" y="1052513"/>
            <a:ext cx="130175" cy="0"/>
          </a:xfrm>
          <a:prstGeom prst="line">
            <a:avLst/>
          </a:prstGeom>
          <a:noFill/>
          <a:ln w="9525">
            <a:solidFill>
              <a:srgbClr val="C7B5B7">
                <a:alpha val="98822"/>
              </a:srgbClr>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035" name="Line 25"/>
          <p:cNvSpPr>
            <a:spLocks noChangeShapeType="1"/>
          </p:cNvSpPr>
          <p:nvPr/>
        </p:nvSpPr>
        <p:spPr bwMode="auto">
          <a:xfrm rot="5400000">
            <a:off x="254000" y="1081088"/>
            <a:ext cx="53975" cy="0"/>
          </a:xfrm>
          <a:prstGeom prst="line">
            <a:avLst/>
          </a:prstGeom>
          <a:noFill/>
          <a:ln w="9525">
            <a:solidFill>
              <a:srgbClr val="C7B5B7">
                <a:alpha val="98822"/>
              </a:srgbClr>
            </a:solidFill>
            <a:round/>
            <a:headEnd/>
            <a:tailEnd/>
          </a:ln>
          <a:extLst>
            <a:ext uri="{909E8E84-426E-40dd-AFC4-6F175D3DCCD1}">
              <a14:hiddenFill xmlns="" xmlns:a14="http://schemas.microsoft.com/office/drawing/2010/main">
                <a:noFill/>
              </a14:hiddenFill>
            </a:ext>
          </a:extLst>
        </p:spPr>
        <p:txBody>
          <a:bodyPr wrap="none" anchor="ctr"/>
          <a:lstStyle/>
          <a:p>
            <a:endParaRPr lang="de-DE"/>
          </a:p>
        </p:txBody>
      </p:sp>
      <p:sp>
        <p:nvSpPr>
          <p:cNvPr id="1036" name="Rectangle 12"/>
          <p:cNvSpPr>
            <a:spLocks noChangeArrowheads="1"/>
          </p:cNvSpPr>
          <p:nvPr/>
        </p:nvSpPr>
        <p:spPr bwMode="auto">
          <a:xfrm>
            <a:off x="1347788" y="6433200"/>
            <a:ext cx="4678362" cy="1853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r>
              <a:rPr lang="en-GB" sz="600" u="none" dirty="0">
                <a:latin typeface="+mn-lt"/>
              </a:rPr>
              <a:t>Sizing an Optimum Central Vacuum Solution</a:t>
            </a:r>
          </a:p>
        </p:txBody>
      </p:sp>
      <p:sp>
        <p:nvSpPr>
          <p:cNvPr id="14" name="Rectangle 12"/>
          <p:cNvSpPr>
            <a:spLocks noChangeArrowheads="1"/>
          </p:cNvSpPr>
          <p:nvPr/>
        </p:nvSpPr>
        <p:spPr bwMode="auto">
          <a:xfrm>
            <a:off x="7636568" y="6433200"/>
            <a:ext cx="593032" cy="1853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just" eaLnBrk="0" hangingPunct="0">
              <a:spcBef>
                <a:spcPct val="50000"/>
              </a:spcBef>
            </a:pPr>
            <a:r>
              <a:rPr lang="de-DE" sz="600" u="none" dirty="0">
                <a:solidFill>
                  <a:srgbClr val="000000"/>
                </a:solidFill>
                <a:latin typeface="Arial" charset="0"/>
              </a:rPr>
              <a:t>03.14.19</a:t>
            </a:r>
          </a:p>
        </p:txBody>
      </p:sp>
    </p:spTree>
    <p:extLst>
      <p:ext uri="{BB962C8B-B14F-4D97-AF65-F5344CB8AC3E}">
        <p14:creationId xmlns:p14="http://schemas.microsoft.com/office/powerpoint/2010/main" val="3527714675"/>
      </p:ext>
    </p:extLst>
  </p:cSld>
  <p:clrMap bg1="lt1" tx1="dk1" bg2="lt2" tx2="dk2" accent1="accent1" accent2="accent2" accent3="accent3" accent4="accent4" accent5="accent5" accent6="accent6" hlink="hlink" folHlink="folHlink"/>
  <p:sldLayoutIdLst>
    <p:sldLayoutId id="2147483686" r:id="rId1"/>
    <p:sldLayoutId id="2147483687" r:id="rId2"/>
  </p:sldLayoutIdLst>
  <p:transition>
    <p:wipe dir="r"/>
  </p:transition>
  <p:txStyles>
    <p:titleStyle>
      <a:lvl1pPr algn="l" rtl="0" eaLnBrk="1" fontAlgn="base" hangingPunct="1">
        <a:spcBef>
          <a:spcPct val="0"/>
        </a:spcBef>
        <a:spcAft>
          <a:spcPct val="0"/>
        </a:spcAft>
        <a:defRPr sz="4400" b="1">
          <a:solidFill>
            <a:schemeClr val="tx2"/>
          </a:solidFill>
          <a:latin typeface="+mj-lt"/>
          <a:ea typeface="MS PGothic" pitchFamily="34" charset="-128"/>
          <a:cs typeface="ＭＳ Ｐゴシック" charset="0"/>
        </a:defRPr>
      </a:lvl1pPr>
      <a:lvl2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2pPr>
      <a:lvl3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3pPr>
      <a:lvl4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4pPr>
      <a:lvl5pPr algn="l" rtl="0" eaLnBrk="1" fontAlgn="base" hangingPunct="1">
        <a:spcBef>
          <a:spcPct val="0"/>
        </a:spcBef>
        <a:spcAft>
          <a:spcPct val="0"/>
        </a:spcAft>
        <a:defRPr sz="4400" b="1">
          <a:solidFill>
            <a:schemeClr val="tx2"/>
          </a:solidFill>
          <a:latin typeface="Arial Black" pitchFamily="34" charset="0"/>
          <a:ea typeface="MS PGothic" pitchFamily="34" charset="-128"/>
          <a:cs typeface="ＭＳ Ｐゴシック" charset="0"/>
        </a:defRPr>
      </a:lvl5pPr>
      <a:lvl6pPr marL="457200" algn="l" rtl="0" eaLnBrk="1" fontAlgn="base" hangingPunct="1">
        <a:spcBef>
          <a:spcPct val="0"/>
        </a:spcBef>
        <a:spcAft>
          <a:spcPct val="0"/>
        </a:spcAft>
        <a:defRPr b="1">
          <a:solidFill>
            <a:schemeClr val="tx2"/>
          </a:solidFill>
          <a:latin typeface="Arial" charset="0"/>
        </a:defRPr>
      </a:lvl6pPr>
      <a:lvl7pPr marL="914400" algn="l" rtl="0" eaLnBrk="1" fontAlgn="base" hangingPunct="1">
        <a:spcBef>
          <a:spcPct val="0"/>
        </a:spcBef>
        <a:spcAft>
          <a:spcPct val="0"/>
        </a:spcAft>
        <a:defRPr b="1">
          <a:solidFill>
            <a:schemeClr val="tx2"/>
          </a:solidFill>
          <a:latin typeface="Arial" charset="0"/>
        </a:defRPr>
      </a:lvl7pPr>
      <a:lvl8pPr marL="1371600" algn="l" rtl="0" eaLnBrk="1" fontAlgn="base" hangingPunct="1">
        <a:spcBef>
          <a:spcPct val="0"/>
        </a:spcBef>
        <a:spcAft>
          <a:spcPct val="0"/>
        </a:spcAft>
        <a:defRPr b="1">
          <a:solidFill>
            <a:schemeClr val="tx2"/>
          </a:solidFill>
          <a:latin typeface="Arial" charset="0"/>
        </a:defRPr>
      </a:lvl8pPr>
      <a:lvl9pPr marL="1828800" algn="l" rtl="0" eaLnBrk="1" fontAlgn="base" hangingPunct="1">
        <a:spcBef>
          <a:spcPct val="0"/>
        </a:spcBef>
        <a:spcAft>
          <a:spcPct val="0"/>
        </a:spcAft>
        <a:defRPr b="1">
          <a:solidFill>
            <a:schemeClr val="tx2"/>
          </a:solidFill>
          <a:latin typeface="Arial" charset="0"/>
        </a:defRPr>
      </a:lvl9pPr>
    </p:titleStyle>
    <p:bodyStyle>
      <a:lvl1pPr marL="342900" indent="-342900" algn="l" rtl="0" eaLnBrk="1" fontAlgn="base" hangingPunct="1">
        <a:spcBef>
          <a:spcPct val="20000"/>
        </a:spcBef>
        <a:spcAft>
          <a:spcPct val="0"/>
        </a:spcAft>
        <a:buSzPct val="100000"/>
        <a:buChar char="•"/>
        <a:defRPr sz="3200">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SzPct val="100000"/>
        <a:buChar char="–"/>
        <a:defRPr sz="2800">
          <a:solidFill>
            <a:schemeClr val="tx1"/>
          </a:solidFill>
          <a:latin typeface="+mn-lt"/>
          <a:ea typeface="MS PGothic" pitchFamily="34" charset="-128"/>
        </a:defRPr>
      </a:lvl2pPr>
      <a:lvl3pPr marL="1143000" indent="-228600" algn="l" rtl="0" eaLnBrk="1" fontAlgn="base" hangingPunct="1">
        <a:spcBef>
          <a:spcPct val="20000"/>
        </a:spcBef>
        <a:spcAft>
          <a:spcPct val="0"/>
        </a:spcAft>
        <a:buSzPct val="100000"/>
        <a:buChar char="•"/>
        <a:defRPr sz="2400">
          <a:solidFill>
            <a:schemeClr val="tx1"/>
          </a:solidFill>
          <a:latin typeface="+mn-lt"/>
          <a:ea typeface="MS PGothic" pitchFamily="34" charset="-128"/>
        </a:defRPr>
      </a:lvl3pPr>
      <a:lvl4pPr marL="1600200" indent="-228600" algn="l" rtl="0" eaLnBrk="1" fontAlgn="base" hangingPunct="1">
        <a:spcBef>
          <a:spcPct val="20000"/>
        </a:spcBef>
        <a:spcAft>
          <a:spcPct val="0"/>
        </a:spcAft>
        <a:buSzPct val="100000"/>
        <a:buChar char="–"/>
        <a:defRPr sz="2000">
          <a:solidFill>
            <a:schemeClr val="tx1"/>
          </a:solidFill>
          <a:latin typeface="+mn-lt"/>
          <a:ea typeface="MS PGothic" pitchFamily="34" charset="-128"/>
        </a:defRPr>
      </a:lvl4pPr>
      <a:lvl5pPr marL="2057400" indent="-228600" algn="l" rtl="0" eaLnBrk="1" fontAlgn="base" hangingPunct="1">
        <a:spcBef>
          <a:spcPct val="20000"/>
        </a:spcBef>
        <a:spcAft>
          <a:spcPct val="0"/>
        </a:spcAft>
        <a:buSzPct val="100000"/>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SzPct val="100000"/>
        <a:buChar char="»"/>
        <a:defRPr sz="2000">
          <a:solidFill>
            <a:schemeClr val="tx1"/>
          </a:solidFill>
          <a:latin typeface="+mn-lt"/>
        </a:defRPr>
      </a:lvl6pPr>
      <a:lvl7pPr marL="2971800" indent="-228600" algn="l" rtl="0" eaLnBrk="1" fontAlgn="base" hangingPunct="1">
        <a:spcBef>
          <a:spcPct val="20000"/>
        </a:spcBef>
        <a:spcAft>
          <a:spcPct val="0"/>
        </a:spcAft>
        <a:buSzPct val="100000"/>
        <a:buChar char="»"/>
        <a:defRPr sz="2000">
          <a:solidFill>
            <a:schemeClr val="tx1"/>
          </a:solidFill>
          <a:latin typeface="+mn-lt"/>
        </a:defRPr>
      </a:lvl7pPr>
      <a:lvl8pPr marL="3429000" indent="-228600" algn="l" rtl="0" eaLnBrk="1" fontAlgn="base" hangingPunct="1">
        <a:spcBef>
          <a:spcPct val="20000"/>
        </a:spcBef>
        <a:spcAft>
          <a:spcPct val="0"/>
        </a:spcAft>
        <a:buSzPct val="100000"/>
        <a:buChar char="»"/>
        <a:defRPr sz="2000">
          <a:solidFill>
            <a:schemeClr val="tx1"/>
          </a:solidFill>
          <a:latin typeface="+mn-lt"/>
        </a:defRPr>
      </a:lvl8pPr>
      <a:lvl9pPr marL="3886200" indent="-228600" algn="l" rtl="0" eaLnBrk="1" fontAlgn="base" hangingPunct="1">
        <a:spcBef>
          <a:spcPct val="20000"/>
        </a:spcBef>
        <a:spcAft>
          <a:spcPct val="0"/>
        </a:spcAft>
        <a:buSzPct val="10000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s://www.checalc.com/fluid_flow_fitting_losse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tiff"/><Relationship Id="rId7"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3" Type="http://schemas.openxmlformats.org/officeDocument/2006/relationships/notesSlide" Target="../notesSlides/notesSlide1.xml"/><Relationship Id="rId7" Type="http://schemas.openxmlformats.org/officeDocument/2006/relationships/hyperlink" Target="http://compression-engineering.com/" TargetMode="External"/><Relationship Id="rId12" Type="http://schemas.openxmlformats.org/officeDocument/2006/relationships/image" Target="../media/image11.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emf"/><Relationship Id="rId11" Type="http://schemas.openxmlformats.org/officeDocument/2006/relationships/oleObject" Target="../embeddings/oleObject3.bin"/><Relationship Id="rId5" Type="http://schemas.openxmlformats.org/officeDocument/2006/relationships/oleObject" Target="../embeddings/oleObject1.bin"/><Relationship Id="rId10" Type="http://schemas.openxmlformats.org/officeDocument/2006/relationships/hyperlink" Target="https://www.buschvacuum.com/us/en" TargetMode="External"/><Relationship Id="rId4" Type="http://schemas.openxmlformats.org/officeDocument/2006/relationships/hyperlink" Target="http://www.cabpexpo.com/" TargetMode="External"/><Relationship Id="rId9" Type="http://schemas.openxmlformats.org/officeDocument/2006/relationships/image" Target="../media/image10.emf"/><Relationship Id="rId14" Type="http://schemas.openxmlformats.org/officeDocument/2006/relationships/image" Target="../media/image12.emf"/></Relationships>
</file>

<file path=ppt/slides/_rels/slide30.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cabpexpo.com/"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oleObject" Target="../embeddings/oleObject6.bin"/><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cabpexpo.com/"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2866317" y="2988694"/>
            <a:ext cx="3653653" cy="138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The recording and slides of this webinar will be made available to attendees via email later today.</a:t>
            </a:r>
          </a:p>
          <a:p>
            <a:pPr marL="0" marR="0" lvl="0" indent="0" algn="ctr" defTabSz="914400" rtl="0" eaLnBrk="0" fontAlgn="base" latinLnBrk="0" hangingPunct="0">
              <a:lnSpc>
                <a:spcPts val="1680"/>
              </a:lnSpc>
              <a:spcBef>
                <a:spcPct val="0"/>
              </a:spcBef>
              <a:spcAft>
                <a:spcPct val="0"/>
              </a:spcAft>
              <a:buClrTx/>
              <a:buSzTx/>
              <a:buFontTx/>
              <a:buNone/>
              <a:tabLst/>
              <a:defRPr/>
            </a:pPr>
            <a:endPar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endParaRPr>
          </a:p>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PDH Certificates will be e-mailed to attendees within two days.</a:t>
            </a:r>
            <a:endParaRPr kumimoji="0" lang="en-US" altLang="en-US" sz="1300" b="1" i="0" u="none" strike="noStrike" kern="0" cap="none" spc="0" normalizeH="0" baseline="0" noProof="0" dirty="0">
              <a:ln>
                <a:noFill/>
              </a:ln>
              <a:solidFill>
                <a:prstClr val="black"/>
              </a:solidFill>
              <a:effectLst/>
              <a:uLnTx/>
              <a:uFillTx/>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95250" y="1387937"/>
            <a:ext cx="89535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How to Design a Centralized Vacuum System</a:t>
            </a:r>
          </a:p>
        </p:txBody>
      </p:sp>
      <p:sp>
        <p:nvSpPr>
          <p:cNvPr id="23" name="object 3">
            <a:extLst>
              <a:ext uri="{FF2B5EF4-FFF2-40B4-BE49-F238E27FC236}">
                <a16:creationId xmlns:a16="http://schemas.microsoft.com/office/drawing/2014/main" id="{DD6E8466-892C-4836-B71C-1D12F3F42E0F}"/>
              </a:ext>
            </a:extLst>
          </p:cNvPr>
          <p:cNvSpPr txBox="1"/>
          <p:nvPr/>
        </p:nvSpPr>
        <p:spPr>
          <a:xfrm>
            <a:off x="1357984" y="2133600"/>
            <a:ext cx="6428033" cy="615553"/>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15" normalizeH="0" baseline="0" noProof="0" dirty="0">
                <a:ln>
                  <a:noFill/>
                </a:ln>
                <a:solidFill>
                  <a:prstClr val="black"/>
                </a:solidFill>
                <a:effectLst/>
                <a:uLnTx/>
                <a:uFillTx/>
                <a:latin typeface="+mj-lt"/>
                <a:ea typeface="+mn-ea"/>
                <a:cs typeface="Calibri"/>
              </a:rPr>
              <a:t>Tim Dugan, P.E., Compression Engineering Corporation</a:t>
            </a:r>
            <a:endParaRPr kumimoji="0" lang="en-US" sz="2000" b="0" i="1" u="none" strike="noStrike" kern="1200" cap="none" spc="-15" normalizeH="0" baseline="0" noProof="0" dirty="0">
              <a:ln>
                <a:noFill/>
              </a:ln>
              <a:solidFill>
                <a:prstClr val="black"/>
              </a:solidFill>
              <a:effectLst/>
              <a:uLnTx/>
              <a:uFillTx/>
              <a:latin typeface="+mj-lt"/>
              <a:ea typeface="+mn-ea"/>
              <a:cs typeface="Calibri"/>
            </a:endParaRP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15" normalizeH="0" baseline="0" noProof="0" dirty="0">
                <a:ln>
                  <a:noFill/>
                </a:ln>
                <a:solidFill>
                  <a:prstClr val="black"/>
                </a:solidFill>
                <a:effectLst/>
                <a:uLnTx/>
                <a:uFillTx/>
                <a:latin typeface="+mj-lt"/>
                <a:ea typeface="+mn-ea"/>
                <a:cs typeface="Calibri"/>
              </a:rPr>
              <a:t>Keynote Speaker</a:t>
            </a:r>
            <a:endParaRPr kumimoji="0" sz="2000" b="0" i="1" u="none" strike="noStrike" kern="1200" cap="none" spc="0" normalizeH="0" baseline="0" noProof="0" dirty="0">
              <a:ln>
                <a:noFill/>
              </a:ln>
              <a:solidFill>
                <a:prstClr val="black"/>
              </a:solidFill>
              <a:effectLst/>
              <a:uLnTx/>
              <a:uFillTx/>
              <a:latin typeface="+mj-lt"/>
              <a:ea typeface="+mn-ea"/>
              <a:cs typeface="Calibri"/>
            </a:endParaRPr>
          </a:p>
        </p:txBody>
      </p:sp>
      <p:sp>
        <p:nvSpPr>
          <p:cNvPr id="5" name="TextBox 4">
            <a:extLst>
              <a:ext uri="{FF2B5EF4-FFF2-40B4-BE49-F238E27FC236}">
                <a16:creationId xmlns:a16="http://schemas.microsoft.com/office/drawing/2014/main" id="{422B3337-564F-42B7-9716-535CE518A54C}"/>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4" name="Picture 3">
            <a:extLst>
              <a:ext uri="{FF2B5EF4-FFF2-40B4-BE49-F238E27FC236}">
                <a16:creationId xmlns:a16="http://schemas.microsoft.com/office/drawing/2014/main" id="{F749DE48-0B7B-4B8B-AF34-0188832A6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9254" y="4294168"/>
            <a:ext cx="1533525" cy="742950"/>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95300" y="1219200"/>
            <a:ext cx="8229600" cy="3886200"/>
          </a:xfrm>
        </p:spPr>
        <p:txBody>
          <a:bodyPr/>
          <a:lstStyle/>
          <a:p>
            <a:r>
              <a:rPr lang="en-US" dirty="0"/>
              <a:t>Determine Consolidated System Vacuum Level</a:t>
            </a:r>
          </a:p>
          <a:p>
            <a:r>
              <a:rPr lang="en-US" dirty="0"/>
              <a:t>Determine Demand at That Vacuum Level</a:t>
            </a:r>
          </a:p>
          <a:p>
            <a:r>
              <a:rPr lang="en-US" dirty="0"/>
              <a:t>Size Vacuum Pump(s)</a:t>
            </a:r>
          </a:p>
          <a:p>
            <a:r>
              <a:rPr lang="en-US" dirty="0"/>
              <a:t>Size Piping Header</a:t>
            </a:r>
          </a:p>
          <a:p>
            <a:r>
              <a:rPr lang="en-US" dirty="0"/>
              <a:t>Size receiver</a:t>
            </a:r>
          </a:p>
          <a:p>
            <a:r>
              <a:rPr lang="en-US" dirty="0"/>
              <a:t>Design Controls</a:t>
            </a:r>
          </a:p>
        </p:txBody>
      </p:sp>
    </p:spTree>
    <p:extLst>
      <p:ext uri="{BB962C8B-B14F-4D97-AF65-F5344CB8AC3E}">
        <p14:creationId xmlns:p14="http://schemas.microsoft.com/office/powerpoint/2010/main" val="93586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Determine Consolidated System Vacuum Level  </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1143000"/>
            <a:ext cx="8229600" cy="4572000"/>
          </a:xfrm>
        </p:spPr>
        <p:txBody>
          <a:bodyPr>
            <a:normAutofit/>
          </a:bodyPr>
          <a:lstStyle/>
          <a:p>
            <a:r>
              <a:rPr lang="en-US" dirty="0"/>
              <a:t>Start at the processes, and work your way back</a:t>
            </a:r>
          </a:p>
          <a:p>
            <a:r>
              <a:rPr lang="en-US" dirty="0"/>
              <a:t>For </a:t>
            </a:r>
            <a:r>
              <a:rPr lang="en-US" b="1" dirty="0"/>
              <a:t>pressure</a:t>
            </a:r>
            <a:r>
              <a:rPr lang="en-US" dirty="0"/>
              <a:t>-critical process, determine needed </a:t>
            </a:r>
            <a:r>
              <a:rPr lang="en-US" i="1" dirty="0"/>
              <a:t>VACUUM </a:t>
            </a:r>
            <a:r>
              <a:rPr lang="en-US" dirty="0"/>
              <a:t>and calculate the </a:t>
            </a:r>
            <a:r>
              <a:rPr lang="en-US" i="1" dirty="0"/>
              <a:t>FLOW</a:t>
            </a:r>
          </a:p>
          <a:p>
            <a:r>
              <a:rPr lang="en-US" dirty="0"/>
              <a:t>For </a:t>
            </a:r>
            <a:r>
              <a:rPr lang="en-US" b="1" dirty="0"/>
              <a:t>flow</a:t>
            </a:r>
            <a:r>
              <a:rPr lang="en-US" dirty="0"/>
              <a:t>-critical process, determine the </a:t>
            </a:r>
            <a:r>
              <a:rPr lang="en-US" i="1" dirty="0"/>
              <a:t>FLOW</a:t>
            </a:r>
            <a:r>
              <a:rPr lang="en-US" dirty="0"/>
              <a:t> necessary and calculate the </a:t>
            </a:r>
            <a:r>
              <a:rPr lang="en-US" i="1" dirty="0"/>
              <a:t>VACUUM</a:t>
            </a:r>
            <a:endParaRPr lang="en-US" dirty="0"/>
          </a:p>
          <a:p>
            <a:r>
              <a:rPr lang="en-US" dirty="0"/>
              <a:t>Vacuum is proportional to flow at less than 15”Hg.</a:t>
            </a:r>
          </a:p>
          <a:p>
            <a:r>
              <a:rPr lang="en-US" dirty="0"/>
              <a:t>Ideally, measure with a flow meter and vacuum gauge.</a:t>
            </a:r>
          </a:p>
          <a:p>
            <a:r>
              <a:rPr lang="en-US" dirty="0"/>
              <a:t>Some low-cost thermal mass flow meters can work.</a:t>
            </a:r>
          </a:p>
          <a:p>
            <a:r>
              <a:rPr lang="en-US" dirty="0"/>
              <a:t>This can be done analytically with a detailed audit.</a:t>
            </a:r>
          </a:p>
        </p:txBody>
      </p:sp>
    </p:spTree>
    <p:extLst>
      <p:ext uri="{BB962C8B-B14F-4D97-AF65-F5344CB8AC3E}">
        <p14:creationId xmlns:p14="http://schemas.microsoft.com/office/powerpoint/2010/main" val="50023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Determine Consolidated System Vacuum Level  </a:t>
            </a:r>
          </a:p>
        </p:txBody>
      </p:sp>
      <p:sp>
        <p:nvSpPr>
          <p:cNvPr id="8" name="Content Placeholder 2">
            <a:extLst>
              <a:ext uri="{FF2B5EF4-FFF2-40B4-BE49-F238E27FC236}">
                <a16:creationId xmlns:a16="http://schemas.microsoft.com/office/drawing/2014/main" id="{1569B94A-0513-425E-83DA-EBB5C9D3057C}"/>
              </a:ext>
            </a:extLst>
          </p:cNvPr>
          <p:cNvSpPr>
            <a:spLocks noGrp="1"/>
          </p:cNvSpPr>
          <p:nvPr>
            <p:ph sz="quarter" idx="1"/>
          </p:nvPr>
        </p:nvSpPr>
        <p:spPr>
          <a:xfrm>
            <a:off x="457200" y="1092787"/>
            <a:ext cx="8001000" cy="736013"/>
          </a:xfrm>
        </p:spPr>
        <p:txBody>
          <a:bodyPr>
            <a:normAutofit/>
          </a:bodyPr>
          <a:lstStyle/>
          <a:p>
            <a:r>
              <a:rPr lang="en-US" dirty="0"/>
              <a:t>Build a table:</a:t>
            </a:r>
          </a:p>
          <a:p>
            <a:pPr marL="0" indent="0">
              <a:buNone/>
            </a:pPr>
            <a:endParaRPr lang="en-US" dirty="0"/>
          </a:p>
        </p:txBody>
      </p:sp>
      <p:sp>
        <p:nvSpPr>
          <p:cNvPr id="9" name="Content Placeholder 2">
            <a:extLst>
              <a:ext uri="{FF2B5EF4-FFF2-40B4-BE49-F238E27FC236}">
                <a16:creationId xmlns:a16="http://schemas.microsoft.com/office/drawing/2014/main" id="{2F453A0E-5D58-4256-931A-8B38DF9F2DBF}"/>
              </a:ext>
            </a:extLst>
          </p:cNvPr>
          <p:cNvSpPr txBox="1">
            <a:spLocks/>
          </p:cNvSpPr>
          <p:nvPr/>
        </p:nvSpPr>
        <p:spPr>
          <a:xfrm>
            <a:off x="379509" y="4290145"/>
            <a:ext cx="8305800" cy="1043856"/>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008640"/>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23”Hg is the required common vacuum level AT THE PROCESS.</a:t>
            </a:r>
          </a:p>
        </p:txBody>
      </p:sp>
      <p:pic>
        <p:nvPicPr>
          <p:cNvPr id="18" name="Picture 17">
            <a:extLst>
              <a:ext uri="{FF2B5EF4-FFF2-40B4-BE49-F238E27FC236}">
                <a16:creationId xmlns:a16="http://schemas.microsoft.com/office/drawing/2014/main" id="{B6E45F73-45D8-4869-A231-92759ACD0EFD}"/>
              </a:ext>
            </a:extLst>
          </p:cNvPr>
          <p:cNvPicPr>
            <a:picLocks noChangeAspect="1"/>
          </p:cNvPicPr>
          <p:nvPr/>
        </p:nvPicPr>
        <p:blipFill>
          <a:blip r:embed="rId2"/>
          <a:stretch>
            <a:fillRect/>
          </a:stretch>
        </p:blipFill>
        <p:spPr>
          <a:xfrm>
            <a:off x="847882" y="1905000"/>
            <a:ext cx="7315200" cy="1972687"/>
          </a:xfrm>
          <a:prstGeom prst="rect">
            <a:avLst/>
          </a:prstGeom>
        </p:spPr>
      </p:pic>
    </p:spTree>
    <p:extLst>
      <p:ext uri="{BB962C8B-B14F-4D97-AF65-F5344CB8AC3E}">
        <p14:creationId xmlns:p14="http://schemas.microsoft.com/office/powerpoint/2010/main" val="240741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Determine Consolidated System Vacuum Level  </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1143000"/>
            <a:ext cx="8305800" cy="4800600"/>
          </a:xfrm>
        </p:spPr>
        <p:txBody>
          <a:bodyPr>
            <a:normAutofit/>
          </a:bodyPr>
          <a:lstStyle/>
          <a:p>
            <a:r>
              <a:rPr lang="en-US" dirty="0"/>
              <a:t>What level at the VACUUM PUMP(s)?</a:t>
            </a:r>
          </a:p>
          <a:p>
            <a:r>
              <a:rPr lang="en-US" dirty="0"/>
              <a:t>Two allowances need to be added:</a:t>
            </a:r>
          </a:p>
          <a:p>
            <a:r>
              <a:rPr lang="en-US" dirty="0"/>
              <a:t>Pipe restriction allowance - use 1.0”Hg.</a:t>
            </a:r>
          </a:p>
          <a:p>
            <a:r>
              <a:rPr lang="en-US" dirty="0"/>
              <a:t>Control band allowance – start with +/- 1”Hg for VFD,     +/-  2”Hg for start-stop.  </a:t>
            </a:r>
          </a:p>
          <a:p>
            <a:r>
              <a:rPr lang="en-US" dirty="0"/>
              <a:t>For this example, let’s use start-stop.  So now, we have an average level of 23+1+2 = 26”Hg for the pump inlets.</a:t>
            </a:r>
          </a:p>
        </p:txBody>
      </p:sp>
    </p:spTree>
    <p:extLst>
      <p:ext uri="{BB962C8B-B14F-4D97-AF65-F5344CB8AC3E}">
        <p14:creationId xmlns:p14="http://schemas.microsoft.com/office/powerpoint/2010/main" val="197836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Determine Demand at That Vacuum Level</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1143000"/>
            <a:ext cx="8305800" cy="4800600"/>
          </a:xfrm>
        </p:spPr>
        <p:txBody>
          <a:bodyPr>
            <a:normAutofit/>
          </a:bodyPr>
          <a:lstStyle/>
          <a:p>
            <a:r>
              <a:rPr lang="en-US" dirty="0"/>
              <a:t>First, calculate new total mass flow, or scfm.</a:t>
            </a:r>
          </a:p>
          <a:p>
            <a:r>
              <a:rPr lang="en-US" dirty="0"/>
              <a:t>Vacuum influences mass flow, and vice-versa.</a:t>
            </a:r>
          </a:p>
          <a:p>
            <a:r>
              <a:rPr lang="en-US" dirty="0"/>
              <a:t>For the demands that are less than 15”Hg, increasing vacuum to 25”Hg will not increase mass flow  </a:t>
            </a:r>
          </a:p>
          <a:p>
            <a:r>
              <a:rPr lang="en-US" dirty="0"/>
              <a:t>For the demands that are less than 15”Hg, they will increase, up to 15”Hg, by the square root:  </a:t>
            </a:r>
          </a:p>
          <a:p>
            <a:r>
              <a:rPr lang="en-US" dirty="0"/>
              <a:t>New demand = (15/current vac)^0.5 x mass flow at current vac</a:t>
            </a:r>
          </a:p>
        </p:txBody>
      </p:sp>
    </p:spTree>
    <p:extLst>
      <p:ext uri="{BB962C8B-B14F-4D97-AF65-F5344CB8AC3E}">
        <p14:creationId xmlns:p14="http://schemas.microsoft.com/office/powerpoint/2010/main" val="416944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Determine Mass Flow at That Vacuum Level</a:t>
            </a:r>
          </a:p>
        </p:txBody>
      </p:sp>
      <p:sp>
        <p:nvSpPr>
          <p:cNvPr id="4" name="Content Placeholder 2">
            <a:extLst>
              <a:ext uri="{FF2B5EF4-FFF2-40B4-BE49-F238E27FC236}">
                <a16:creationId xmlns:a16="http://schemas.microsoft.com/office/drawing/2014/main" id="{17DB061C-E2F9-400A-947F-26BCA2B9998C}"/>
              </a:ext>
            </a:extLst>
          </p:cNvPr>
          <p:cNvSpPr txBox="1">
            <a:spLocks/>
          </p:cNvSpPr>
          <p:nvPr/>
        </p:nvSpPr>
        <p:spPr>
          <a:xfrm>
            <a:off x="514350" y="3962400"/>
            <a:ext cx="8077200" cy="10668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008640"/>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But vacuum pumps are rated in “icfm” (or “acfm”), volume flow at intake, so you can’t size pumps yet!</a:t>
            </a:r>
          </a:p>
        </p:txBody>
      </p:sp>
      <p:pic>
        <p:nvPicPr>
          <p:cNvPr id="7" name="Picture 6">
            <a:extLst>
              <a:ext uri="{FF2B5EF4-FFF2-40B4-BE49-F238E27FC236}">
                <a16:creationId xmlns:a16="http://schemas.microsoft.com/office/drawing/2014/main" id="{BC71F18F-C211-49E1-855F-C07C8F322457}"/>
              </a:ext>
            </a:extLst>
          </p:cNvPr>
          <p:cNvPicPr>
            <a:picLocks noChangeAspect="1"/>
          </p:cNvPicPr>
          <p:nvPr/>
        </p:nvPicPr>
        <p:blipFill>
          <a:blip r:embed="rId2"/>
          <a:stretch>
            <a:fillRect/>
          </a:stretch>
        </p:blipFill>
        <p:spPr>
          <a:xfrm>
            <a:off x="762000" y="1630362"/>
            <a:ext cx="7315200" cy="2062898"/>
          </a:xfrm>
          <a:prstGeom prst="rect">
            <a:avLst/>
          </a:prstGeom>
        </p:spPr>
      </p:pic>
      <p:sp>
        <p:nvSpPr>
          <p:cNvPr id="6" name="Content Placeholder 2">
            <a:extLst>
              <a:ext uri="{FF2B5EF4-FFF2-40B4-BE49-F238E27FC236}">
                <a16:creationId xmlns:a16="http://schemas.microsoft.com/office/drawing/2014/main" id="{B8CDB64F-65CB-4BD4-8B59-A21E68C73D58}"/>
              </a:ext>
            </a:extLst>
          </p:cNvPr>
          <p:cNvSpPr txBox="1">
            <a:spLocks/>
          </p:cNvSpPr>
          <p:nvPr/>
        </p:nvSpPr>
        <p:spPr>
          <a:xfrm>
            <a:off x="571500" y="1066800"/>
            <a:ext cx="7962900" cy="56356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008640"/>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Adjusted mass flow and summed mass flow:</a:t>
            </a:r>
          </a:p>
        </p:txBody>
      </p:sp>
    </p:spTree>
    <p:extLst>
      <p:ext uri="{BB962C8B-B14F-4D97-AF65-F5344CB8AC3E}">
        <p14:creationId xmlns:p14="http://schemas.microsoft.com/office/powerpoint/2010/main" val="187596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Determine Peak Demand at That Vacuum Level</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1143000"/>
            <a:ext cx="8077200" cy="1676400"/>
          </a:xfrm>
        </p:spPr>
        <p:txBody>
          <a:bodyPr>
            <a:normAutofit/>
          </a:bodyPr>
          <a:lstStyle/>
          <a:p>
            <a:r>
              <a:rPr lang="en-US" dirty="0"/>
              <a:t>Calculate icfm from scfm and vacuum:</a:t>
            </a:r>
          </a:p>
          <a:p>
            <a:r>
              <a:rPr lang="en-US" dirty="0"/>
              <a:t>icfm = scfm x Pamb / (Pamb – Vac) – neglecting temperature effect </a:t>
            </a:r>
          </a:p>
        </p:txBody>
      </p:sp>
      <p:sp>
        <p:nvSpPr>
          <p:cNvPr id="4" name="Content Placeholder 2">
            <a:extLst>
              <a:ext uri="{FF2B5EF4-FFF2-40B4-BE49-F238E27FC236}">
                <a16:creationId xmlns:a16="http://schemas.microsoft.com/office/drawing/2014/main" id="{17DB061C-E2F9-400A-947F-26BCA2B9998C}"/>
              </a:ext>
            </a:extLst>
          </p:cNvPr>
          <p:cNvSpPr txBox="1">
            <a:spLocks/>
          </p:cNvSpPr>
          <p:nvPr/>
        </p:nvSpPr>
        <p:spPr>
          <a:xfrm>
            <a:off x="457200" y="4648199"/>
            <a:ext cx="8130110" cy="1219197"/>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008640"/>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Note that Process D dominates the flow requirement.</a:t>
            </a:r>
          </a:p>
          <a:p>
            <a:pPr marL="274320" marR="0" lvl="0" indent="-274320" algn="l" defTabSz="914400" rtl="0" eaLnBrk="1" fontAlgn="auto" latinLnBrk="0" hangingPunct="1">
              <a:lnSpc>
                <a:spcPct val="100000"/>
              </a:lnSpc>
              <a:spcBef>
                <a:spcPts val="600"/>
              </a:spcBef>
              <a:spcAft>
                <a:spcPts val="0"/>
              </a:spcAft>
              <a:buClr>
                <a:srgbClr val="008640"/>
              </a:buClr>
              <a:buSzPct val="70000"/>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These are PEAK flows.</a:t>
            </a:r>
          </a:p>
        </p:txBody>
      </p:sp>
      <p:pic>
        <p:nvPicPr>
          <p:cNvPr id="9" name="Picture 8">
            <a:extLst>
              <a:ext uri="{FF2B5EF4-FFF2-40B4-BE49-F238E27FC236}">
                <a16:creationId xmlns:a16="http://schemas.microsoft.com/office/drawing/2014/main" id="{7CEED46D-5F5D-4C4F-A233-01A32294B2EC}"/>
              </a:ext>
            </a:extLst>
          </p:cNvPr>
          <p:cNvPicPr>
            <a:picLocks noChangeAspect="1"/>
          </p:cNvPicPr>
          <p:nvPr/>
        </p:nvPicPr>
        <p:blipFill>
          <a:blip r:embed="rId2"/>
          <a:stretch>
            <a:fillRect/>
          </a:stretch>
        </p:blipFill>
        <p:spPr>
          <a:xfrm>
            <a:off x="637674" y="2544761"/>
            <a:ext cx="8229600" cy="1958848"/>
          </a:xfrm>
          <a:prstGeom prst="rect">
            <a:avLst/>
          </a:prstGeom>
        </p:spPr>
      </p:pic>
    </p:spTree>
    <p:extLst>
      <p:ext uri="{BB962C8B-B14F-4D97-AF65-F5344CB8AC3E}">
        <p14:creationId xmlns:p14="http://schemas.microsoft.com/office/powerpoint/2010/main" val="34869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lstStyle/>
          <a:p>
            <a:r>
              <a:rPr lang="en-US" dirty="0"/>
              <a:t>Size Vacuum Pump(s)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1143000"/>
            <a:ext cx="8077200" cy="1676400"/>
          </a:xfrm>
        </p:spPr>
        <p:txBody>
          <a:bodyPr>
            <a:normAutofit lnSpcReduction="10000"/>
          </a:bodyPr>
          <a:lstStyle/>
          <a:p>
            <a:r>
              <a:rPr lang="en-US" dirty="0"/>
              <a:t>Let’s add production utilization numbers before we size pumps.  </a:t>
            </a:r>
          </a:p>
          <a:p>
            <a:r>
              <a:rPr lang="en-US" dirty="0"/>
              <a:t>Some demands are constant and some are not.</a:t>
            </a:r>
          </a:p>
          <a:p>
            <a:r>
              <a:rPr lang="en-US" dirty="0"/>
              <a:t>In fact, it’s quite “peaky” in this example</a:t>
            </a:r>
          </a:p>
        </p:txBody>
      </p:sp>
    </p:spTree>
    <p:extLst>
      <p:ext uri="{BB962C8B-B14F-4D97-AF65-F5344CB8AC3E}">
        <p14:creationId xmlns:p14="http://schemas.microsoft.com/office/powerpoint/2010/main" val="140429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fontScale="90000"/>
          </a:bodyPr>
          <a:lstStyle/>
          <a:p>
            <a:r>
              <a:rPr lang="en-US" dirty="0"/>
              <a:t>Determine Average Demand at That Vacuum Level</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990604"/>
            <a:ext cx="8229600" cy="1142996"/>
          </a:xfrm>
        </p:spPr>
        <p:txBody>
          <a:bodyPr>
            <a:normAutofit/>
          </a:bodyPr>
          <a:lstStyle/>
          <a:p>
            <a:r>
              <a:rPr lang="en-US" dirty="0"/>
              <a:t>To simplify, just calculate WEIGHTED AVERAGE FLOW.</a:t>
            </a:r>
          </a:p>
          <a:p>
            <a:r>
              <a:rPr lang="en-US" dirty="0"/>
              <a:t>This is more accurately done in an audit.</a:t>
            </a:r>
          </a:p>
        </p:txBody>
      </p:sp>
      <p:pic>
        <p:nvPicPr>
          <p:cNvPr id="5" name="Picture 4">
            <a:extLst>
              <a:ext uri="{FF2B5EF4-FFF2-40B4-BE49-F238E27FC236}">
                <a16:creationId xmlns:a16="http://schemas.microsoft.com/office/drawing/2014/main" id="{18550E80-65C8-43A9-9ABD-BC5E1665A8A8}"/>
              </a:ext>
            </a:extLst>
          </p:cNvPr>
          <p:cNvPicPr>
            <a:picLocks noChangeAspect="1"/>
          </p:cNvPicPr>
          <p:nvPr/>
        </p:nvPicPr>
        <p:blipFill>
          <a:blip r:embed="rId2"/>
          <a:stretch>
            <a:fillRect/>
          </a:stretch>
        </p:blipFill>
        <p:spPr>
          <a:xfrm>
            <a:off x="495300" y="2209800"/>
            <a:ext cx="8229600" cy="1694585"/>
          </a:xfrm>
          <a:prstGeom prst="rect">
            <a:avLst/>
          </a:prstGeom>
        </p:spPr>
      </p:pic>
    </p:spTree>
    <p:extLst>
      <p:ext uri="{BB962C8B-B14F-4D97-AF65-F5344CB8AC3E}">
        <p14:creationId xmlns:p14="http://schemas.microsoft.com/office/powerpoint/2010/main" val="240965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Vacuum Pump(s)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990604"/>
            <a:ext cx="8153400" cy="4952996"/>
          </a:xfrm>
        </p:spPr>
        <p:txBody>
          <a:bodyPr>
            <a:normAutofit/>
          </a:bodyPr>
          <a:lstStyle/>
          <a:p>
            <a:r>
              <a:rPr lang="en-US" sz="2200" dirty="0"/>
              <a:t>Huge variance - 56 icfm base to 382 icfm 5-10% of the time.</a:t>
            </a:r>
          </a:p>
          <a:p>
            <a:r>
              <a:rPr lang="en-US" sz="2200" dirty="0"/>
              <a:t>One VFD would not cover the range, and no backup.</a:t>
            </a:r>
          </a:p>
          <a:p>
            <a:r>
              <a:rPr lang="en-US" sz="2200" dirty="0"/>
              <a:t>Multiple smaller fixed-speed vacuum pumps recommended.</a:t>
            </a:r>
          </a:p>
          <a:p>
            <a:r>
              <a:rPr lang="en-US" sz="2200" dirty="0"/>
              <a:t>Add safety margin to the total peak flow, </a:t>
            </a:r>
            <a:r>
              <a:rPr lang="en-US" sz="2200" b="1" dirty="0"/>
              <a:t>450 icfm.</a:t>
            </a:r>
          </a:p>
          <a:p>
            <a:r>
              <a:rPr lang="en-US" sz="2200" dirty="0"/>
              <a:t>Use “N+1” design with a good split for following the demand.</a:t>
            </a:r>
          </a:p>
          <a:p>
            <a:r>
              <a:rPr lang="en-US" sz="2200" dirty="0"/>
              <a:t>A four-plex 150 icfm/ea set is recommended.</a:t>
            </a:r>
          </a:p>
          <a:p>
            <a:r>
              <a:rPr lang="en-US" sz="2200" dirty="0"/>
              <a:t>A duplex is oversized and inefficient at low demand.</a:t>
            </a:r>
          </a:p>
          <a:p>
            <a:r>
              <a:rPr lang="en-US" sz="2200" dirty="0"/>
              <a:t>Two VFDs are an alternative, but in reality you would need three to have a back-up. </a:t>
            </a:r>
          </a:p>
        </p:txBody>
      </p:sp>
    </p:spTree>
    <p:extLst>
      <p:ext uri="{BB962C8B-B14F-4D97-AF65-F5344CB8AC3E}">
        <p14:creationId xmlns:p14="http://schemas.microsoft.com/office/powerpoint/2010/main" val="257546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413209"/>
            <a:ext cx="23733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3381162" y="1676400"/>
            <a:ext cx="3255947"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Panelists will answer your questions during the Q&amp;A session at the end of the Webinar.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Please post your questions in the Questions Window in your GoToWebinar interface.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lvl="0" defTabSz="914400">
              <a:buFont typeface="Arial" panose="020B0604020202020204" pitchFamily="34" charset="0"/>
              <a:buChar char="•"/>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Direct all questions to Blower &amp; Vacuum Best Practices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5" name="TextBox 4">
            <a:extLst>
              <a:ext uri="{FF2B5EF4-FFF2-40B4-BE49-F238E27FC236}">
                <a16:creationId xmlns:a16="http://schemas.microsoft.com/office/drawing/2014/main" id="{4A2D5583-CAD4-421D-BF67-D0AFC7329AAB}"/>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8" name="Picture 7">
            <a:extLst>
              <a:ext uri="{FF2B5EF4-FFF2-40B4-BE49-F238E27FC236}">
                <a16:creationId xmlns:a16="http://schemas.microsoft.com/office/drawing/2014/main" id="{8582824E-7A95-4A56-B39F-493C37DC6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254" y="4294168"/>
            <a:ext cx="1533525" cy="742950"/>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Vacuum Pump(s)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990600"/>
            <a:ext cx="7924765" cy="1212767"/>
          </a:xfrm>
        </p:spPr>
        <p:txBody>
          <a:bodyPr>
            <a:normAutofit lnSpcReduction="10000"/>
          </a:bodyPr>
          <a:lstStyle/>
          <a:p>
            <a:r>
              <a:rPr lang="en-US" dirty="0"/>
              <a:t>A common vacuum pump for this size is a lubricated vane type.  </a:t>
            </a:r>
          </a:p>
          <a:p>
            <a:r>
              <a:rPr lang="en-US" dirty="0"/>
              <a:t>One suppliers’ curve set is below:</a:t>
            </a:r>
          </a:p>
        </p:txBody>
      </p:sp>
      <p:pic>
        <p:nvPicPr>
          <p:cNvPr id="14" name="Picture 13">
            <a:extLst>
              <a:ext uri="{FF2B5EF4-FFF2-40B4-BE49-F238E27FC236}">
                <a16:creationId xmlns:a16="http://schemas.microsoft.com/office/drawing/2014/main" id="{7C63C281-91BB-4746-8AD4-8840771D3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133600"/>
            <a:ext cx="6705600" cy="3945496"/>
          </a:xfrm>
          <a:prstGeom prst="rect">
            <a:avLst/>
          </a:prstGeom>
        </p:spPr>
      </p:pic>
      <p:cxnSp>
        <p:nvCxnSpPr>
          <p:cNvPr id="19" name="Straight Arrow Connector 18">
            <a:extLst>
              <a:ext uri="{FF2B5EF4-FFF2-40B4-BE49-F238E27FC236}">
                <a16:creationId xmlns:a16="http://schemas.microsoft.com/office/drawing/2014/main" id="{2DDE0D04-41CD-458B-8F4A-1F1AE23A3FBE}"/>
              </a:ext>
            </a:extLst>
          </p:cNvPr>
          <p:cNvCxnSpPr/>
          <p:nvPr/>
        </p:nvCxnSpPr>
        <p:spPr>
          <a:xfrm>
            <a:off x="5715000" y="3221871"/>
            <a:ext cx="533400" cy="3810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8A169750-539B-40B5-B1D4-9AA4A7C02435}"/>
              </a:ext>
            </a:extLst>
          </p:cNvPr>
          <p:cNvGrpSpPr/>
          <p:nvPr/>
        </p:nvGrpSpPr>
        <p:grpSpPr>
          <a:xfrm>
            <a:off x="2209800" y="2655332"/>
            <a:ext cx="5956817" cy="2971800"/>
            <a:chOff x="2209800" y="2655332"/>
            <a:chExt cx="5956817" cy="2971800"/>
          </a:xfrm>
        </p:grpSpPr>
        <p:cxnSp>
          <p:nvCxnSpPr>
            <p:cNvPr id="21" name="Straight Connector 20">
              <a:extLst>
                <a:ext uri="{FF2B5EF4-FFF2-40B4-BE49-F238E27FC236}">
                  <a16:creationId xmlns:a16="http://schemas.microsoft.com/office/drawing/2014/main" id="{370ACE73-04CD-4A37-9A94-3B092F2FBCFC}"/>
                </a:ext>
              </a:extLst>
            </p:cNvPr>
            <p:cNvCxnSpPr/>
            <p:nvPr/>
          </p:nvCxnSpPr>
          <p:spPr>
            <a:xfrm>
              <a:off x="6248400" y="2655332"/>
              <a:ext cx="0" cy="2971800"/>
            </a:xfrm>
            <a:prstGeom prst="line">
              <a:avLst/>
            </a:prstGeom>
            <a:ln w="158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AC421EA-3310-4745-8A68-E15B13279EB4}"/>
                </a:ext>
              </a:extLst>
            </p:cNvPr>
            <p:cNvSpPr txBox="1"/>
            <p:nvPr/>
          </p:nvSpPr>
          <p:spPr>
            <a:xfrm>
              <a:off x="6248400" y="5140882"/>
              <a:ext cx="19182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26”Hg = 100 Torr</a:t>
              </a:r>
            </a:p>
          </p:txBody>
        </p:sp>
        <p:cxnSp>
          <p:nvCxnSpPr>
            <p:cNvPr id="23" name="Straight Connector 22">
              <a:extLst>
                <a:ext uri="{FF2B5EF4-FFF2-40B4-BE49-F238E27FC236}">
                  <a16:creationId xmlns:a16="http://schemas.microsoft.com/office/drawing/2014/main" id="{9DE6E8AB-711C-470B-9723-2D70DDF19B99}"/>
                </a:ext>
              </a:extLst>
            </p:cNvPr>
            <p:cNvCxnSpPr>
              <a:cxnSpLocks/>
            </p:cNvCxnSpPr>
            <p:nvPr/>
          </p:nvCxnSpPr>
          <p:spPr>
            <a:xfrm>
              <a:off x="2209800" y="3747315"/>
              <a:ext cx="4419600" cy="0"/>
            </a:xfrm>
            <a:prstGeom prst="line">
              <a:avLst/>
            </a:prstGeom>
            <a:ln w="158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9DB37EC-8251-4BAC-88DC-667ED7E9F3F7}"/>
                </a:ext>
              </a:extLst>
            </p:cNvPr>
            <p:cNvSpPr txBox="1"/>
            <p:nvPr/>
          </p:nvSpPr>
          <p:spPr>
            <a:xfrm>
              <a:off x="2514601" y="3377983"/>
              <a:ext cx="11336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150 acfm</a:t>
              </a:r>
            </a:p>
          </p:txBody>
        </p:sp>
      </p:grpSp>
    </p:spTree>
    <p:extLst>
      <p:ext uri="{BB962C8B-B14F-4D97-AF65-F5344CB8AC3E}">
        <p14:creationId xmlns:p14="http://schemas.microsoft.com/office/powerpoint/2010/main" val="11687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Piping</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990604"/>
            <a:ext cx="8305800" cy="4907864"/>
          </a:xfrm>
        </p:spPr>
        <p:txBody>
          <a:bodyPr>
            <a:normAutofit/>
          </a:bodyPr>
          <a:lstStyle/>
          <a:p>
            <a:r>
              <a:rPr lang="en-US" dirty="0"/>
              <a:t>Recall our piping pressure drop “allowance” is 1.0”Hg. </a:t>
            </a:r>
          </a:p>
          <a:p>
            <a:r>
              <a:rPr lang="en-US" dirty="0"/>
              <a:t>Use a pressure drop calculation tool like </a:t>
            </a:r>
            <a:r>
              <a:rPr lang="en-US" dirty="0">
                <a:hlinkClick r:id="rId2"/>
              </a:rPr>
              <a:t>https://www.checalc.com/fluid_flow_fitting_losses.html</a:t>
            </a:r>
            <a:r>
              <a:rPr lang="en-US" dirty="0"/>
              <a:t>  </a:t>
            </a:r>
          </a:p>
        </p:txBody>
      </p:sp>
      <p:pic>
        <p:nvPicPr>
          <p:cNvPr id="4" name="Picture 3">
            <a:extLst>
              <a:ext uri="{FF2B5EF4-FFF2-40B4-BE49-F238E27FC236}">
                <a16:creationId xmlns:a16="http://schemas.microsoft.com/office/drawing/2014/main" id="{7A25E210-3285-4681-AB70-6B33420B3DF2}"/>
              </a:ext>
            </a:extLst>
          </p:cNvPr>
          <p:cNvPicPr>
            <a:picLocks noChangeAspect="1"/>
          </p:cNvPicPr>
          <p:nvPr/>
        </p:nvPicPr>
        <p:blipFill>
          <a:blip r:embed="rId3"/>
          <a:stretch>
            <a:fillRect/>
          </a:stretch>
        </p:blipFill>
        <p:spPr>
          <a:xfrm>
            <a:off x="2133600" y="2284652"/>
            <a:ext cx="4708329" cy="3570167"/>
          </a:xfrm>
          <a:prstGeom prst="rect">
            <a:avLst/>
          </a:prstGeom>
        </p:spPr>
      </p:pic>
    </p:spTree>
    <p:extLst>
      <p:ext uri="{BB962C8B-B14F-4D97-AF65-F5344CB8AC3E}">
        <p14:creationId xmlns:p14="http://schemas.microsoft.com/office/powerpoint/2010/main" val="376311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Piping</a:t>
            </a:r>
          </a:p>
        </p:txBody>
      </p:sp>
      <p:pic>
        <p:nvPicPr>
          <p:cNvPr id="8" name="Picture 7">
            <a:extLst>
              <a:ext uri="{FF2B5EF4-FFF2-40B4-BE49-F238E27FC236}">
                <a16:creationId xmlns:a16="http://schemas.microsoft.com/office/drawing/2014/main" id="{2CEAD6CD-CE61-40A8-BC3A-D20C33EE6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060" y="929640"/>
            <a:ext cx="6659880" cy="4998720"/>
          </a:xfrm>
          <a:prstGeom prst="rect">
            <a:avLst/>
          </a:prstGeom>
        </p:spPr>
      </p:pic>
      <p:sp>
        <p:nvSpPr>
          <p:cNvPr id="9" name="Oval 8">
            <a:extLst>
              <a:ext uri="{FF2B5EF4-FFF2-40B4-BE49-F238E27FC236}">
                <a16:creationId xmlns:a16="http://schemas.microsoft.com/office/drawing/2014/main" id="{524024FC-F1D3-405F-94B9-3E91FC673BB7}"/>
              </a:ext>
            </a:extLst>
          </p:cNvPr>
          <p:cNvSpPr/>
          <p:nvPr/>
        </p:nvSpPr>
        <p:spPr>
          <a:xfrm>
            <a:off x="5867400" y="3200400"/>
            <a:ext cx="1981200" cy="34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15684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Receiver</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990604"/>
            <a:ext cx="8153400" cy="4952996"/>
          </a:xfrm>
        </p:spPr>
        <p:txBody>
          <a:bodyPr>
            <a:normAutofit/>
          </a:bodyPr>
          <a:lstStyle/>
          <a:p>
            <a:r>
              <a:rPr lang="en-US" dirty="0"/>
              <a:t>For energy efficiency, master controls need to work.</a:t>
            </a:r>
          </a:p>
          <a:p>
            <a:r>
              <a:rPr lang="en-US" dirty="0"/>
              <a:t>Pumps have to start and stop to follow demand.</a:t>
            </a:r>
          </a:p>
          <a:p>
            <a:r>
              <a:rPr lang="en-US" dirty="0"/>
              <a:t>Which requires STORAGE</a:t>
            </a:r>
          </a:p>
          <a:p>
            <a:r>
              <a:rPr lang="en-US" dirty="0"/>
              <a:t>This vacuum pump is a 10hp.  Start-stop frequency is the issue we are trying to manage with receiver sizing.  10 starts/hr is OK for this hp.  </a:t>
            </a:r>
          </a:p>
          <a:p>
            <a:r>
              <a:rPr lang="en-US" dirty="0"/>
              <a:t>We calculated that a 2,000 gal tank is needed with a +/-2”Hg control band.</a:t>
            </a:r>
          </a:p>
          <a:p>
            <a:r>
              <a:rPr lang="en-US" dirty="0"/>
              <a:t>Small tanks end up with wide delta Ps and constant-running pumps.  </a:t>
            </a:r>
          </a:p>
        </p:txBody>
      </p:sp>
    </p:spTree>
    <p:extLst>
      <p:ext uri="{BB962C8B-B14F-4D97-AF65-F5344CB8AC3E}">
        <p14:creationId xmlns:p14="http://schemas.microsoft.com/office/powerpoint/2010/main" val="9119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Size Receiver</a:t>
            </a:r>
          </a:p>
        </p:txBody>
      </p:sp>
      <p:pic>
        <p:nvPicPr>
          <p:cNvPr id="6" name="Picture 5">
            <a:extLst>
              <a:ext uri="{FF2B5EF4-FFF2-40B4-BE49-F238E27FC236}">
                <a16:creationId xmlns:a16="http://schemas.microsoft.com/office/drawing/2014/main" id="{674AFA7A-E23F-477F-9C84-7F6A97191542}"/>
              </a:ext>
            </a:extLst>
          </p:cNvPr>
          <p:cNvPicPr>
            <a:picLocks noChangeAspect="1"/>
          </p:cNvPicPr>
          <p:nvPr/>
        </p:nvPicPr>
        <p:blipFill>
          <a:blip r:embed="rId2"/>
          <a:stretch>
            <a:fillRect/>
          </a:stretch>
        </p:blipFill>
        <p:spPr>
          <a:xfrm>
            <a:off x="1905000" y="1219200"/>
            <a:ext cx="4626801" cy="4137630"/>
          </a:xfrm>
          <a:prstGeom prst="rect">
            <a:avLst/>
          </a:prstGeom>
        </p:spPr>
      </p:pic>
    </p:spTree>
    <p:extLst>
      <p:ext uri="{BB962C8B-B14F-4D97-AF65-F5344CB8AC3E}">
        <p14:creationId xmlns:p14="http://schemas.microsoft.com/office/powerpoint/2010/main" val="933315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Design Controls</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990604"/>
            <a:ext cx="8153400" cy="4952996"/>
          </a:xfrm>
        </p:spPr>
        <p:txBody>
          <a:bodyPr>
            <a:normAutofit/>
          </a:bodyPr>
          <a:lstStyle/>
          <a:p>
            <a:r>
              <a:rPr lang="en-US" dirty="0"/>
              <a:t>With a 4-plex, you must have a master controller.</a:t>
            </a:r>
          </a:p>
          <a:p>
            <a:r>
              <a:rPr lang="en-US" dirty="0"/>
              <a:t>I recommend a “target” algorithm if it is available.  </a:t>
            </a:r>
          </a:p>
          <a:p>
            <a:r>
              <a:rPr lang="en-US" dirty="0"/>
              <a:t>The “trim” vacuum pump should run at the target +/- half of the control band.</a:t>
            </a:r>
          </a:p>
          <a:p>
            <a:r>
              <a:rPr lang="en-US" dirty="0"/>
              <a:t>“Cascade” not preferred – too wide of delta P.</a:t>
            </a:r>
          </a:p>
          <a:p>
            <a:r>
              <a:rPr lang="en-US" dirty="0"/>
              <a:t>The “base” pumps run at 100%.  </a:t>
            </a:r>
          </a:p>
          <a:p>
            <a:r>
              <a:rPr lang="en-US" dirty="0"/>
              <a:t>Tune for actual demand changes, not just steady-state.</a:t>
            </a:r>
          </a:p>
        </p:txBody>
      </p:sp>
    </p:spTree>
    <p:extLst>
      <p:ext uri="{BB962C8B-B14F-4D97-AF65-F5344CB8AC3E}">
        <p14:creationId xmlns:p14="http://schemas.microsoft.com/office/powerpoint/2010/main" val="291144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10CA9-7FAE-4E2C-BC2B-C6DCC0D7A98F}"/>
              </a:ext>
            </a:extLst>
          </p:cNvPr>
          <p:cNvSpPr>
            <a:spLocks noGrp="1"/>
          </p:cNvSpPr>
          <p:nvPr>
            <p:ph type="title"/>
          </p:nvPr>
        </p:nvSpPr>
        <p:spPr/>
        <p:txBody>
          <a:bodyPr>
            <a:normAutofit/>
          </a:bodyPr>
          <a:lstStyle/>
          <a:p>
            <a:r>
              <a:rPr lang="en-US" dirty="0"/>
              <a:t>Summary</a:t>
            </a:r>
          </a:p>
        </p:txBody>
      </p:sp>
      <p:sp>
        <p:nvSpPr>
          <p:cNvPr id="3" name="Content Placeholder 2">
            <a:extLst>
              <a:ext uri="{FF2B5EF4-FFF2-40B4-BE49-F238E27FC236}">
                <a16:creationId xmlns:a16="http://schemas.microsoft.com/office/drawing/2014/main" id="{E326BFF1-1E21-45CF-84BB-17553EDD7F1D}"/>
              </a:ext>
            </a:extLst>
          </p:cNvPr>
          <p:cNvSpPr>
            <a:spLocks noGrp="1"/>
          </p:cNvSpPr>
          <p:nvPr>
            <p:ph sz="quarter" idx="1"/>
          </p:nvPr>
        </p:nvSpPr>
        <p:spPr>
          <a:xfrm>
            <a:off x="457200" y="990604"/>
            <a:ext cx="8153400" cy="4952996"/>
          </a:xfrm>
        </p:spPr>
        <p:txBody>
          <a:bodyPr>
            <a:normAutofit/>
          </a:bodyPr>
          <a:lstStyle/>
          <a:p>
            <a:r>
              <a:rPr lang="en-US" dirty="0"/>
              <a:t>Determine Consolidated System Vacuum Level</a:t>
            </a:r>
          </a:p>
          <a:p>
            <a:r>
              <a:rPr lang="en-US" dirty="0"/>
              <a:t>Determine Demand at That Vacuum Level</a:t>
            </a:r>
          </a:p>
          <a:p>
            <a:r>
              <a:rPr lang="en-US" dirty="0"/>
              <a:t>Size Vacuum Pump(s)</a:t>
            </a:r>
          </a:p>
          <a:p>
            <a:r>
              <a:rPr lang="en-US" dirty="0"/>
              <a:t>Size Piping Header</a:t>
            </a:r>
          </a:p>
          <a:p>
            <a:r>
              <a:rPr lang="en-US" dirty="0"/>
              <a:t>Size receiver</a:t>
            </a:r>
          </a:p>
          <a:p>
            <a:r>
              <a:rPr lang="en-US" dirty="0"/>
              <a:t>Design Controls</a:t>
            </a:r>
          </a:p>
        </p:txBody>
      </p:sp>
    </p:spTree>
    <p:extLst>
      <p:ext uri="{BB962C8B-B14F-4D97-AF65-F5344CB8AC3E}">
        <p14:creationId xmlns:p14="http://schemas.microsoft.com/office/powerpoint/2010/main" val="355238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4745036" y="2162610"/>
            <a:ext cx="3014030"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a:ea typeface="+mn-ea"/>
                <a:cs typeface="+mn-cs"/>
              </a:rPr>
              <a:t> Systems Engineering Manager, Busch USA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600" dirty="0">
              <a:solidFill>
                <a:prstClr val="black"/>
              </a:solidFill>
              <a:latin typeface="Arial"/>
            </a:endParaRPr>
          </a:p>
          <a:p>
            <a:pPr lvl="0">
              <a:buFont typeface="Arial" panose="020B0604020202020204" pitchFamily="34" charset="0"/>
              <a:buChar char="•"/>
              <a:defRPr/>
            </a:pPr>
            <a:r>
              <a:rPr lang="en-US" altLang="en-US" sz="1600" dirty="0">
                <a:solidFill>
                  <a:prstClr val="black"/>
                </a:solidFill>
                <a:latin typeface="Arial"/>
              </a:rPr>
              <a:t>Over 17 years of experience in the industry</a:t>
            </a:r>
            <a:endParaRPr kumimoji="0" lang="en-US" alt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D58B20BE-B2FC-45C6-9A48-6364CC1BB347}"/>
              </a:ext>
            </a:extLst>
          </p:cNvPr>
          <p:cNvSpPr/>
          <p:nvPr/>
        </p:nvSpPr>
        <p:spPr>
          <a:xfrm>
            <a:off x="1561530" y="1474556"/>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pic>
        <p:nvPicPr>
          <p:cNvPr id="12" name="Picture 11">
            <a:extLst>
              <a:ext uri="{FF2B5EF4-FFF2-40B4-BE49-F238E27FC236}">
                <a16:creationId xmlns:a16="http://schemas.microsoft.com/office/drawing/2014/main" id="{005ABB9A-070F-4973-A2BA-9E36C0BAC1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303" y="4246074"/>
            <a:ext cx="1533525" cy="742950"/>
          </a:xfrm>
          <a:prstGeom prst="rect">
            <a:avLst/>
          </a:prstGeom>
        </p:spPr>
      </p:pic>
      <p:pic>
        <p:nvPicPr>
          <p:cNvPr id="3" name="Picture 2">
            <a:extLst>
              <a:ext uri="{FF2B5EF4-FFF2-40B4-BE49-F238E27FC236}">
                <a16:creationId xmlns:a16="http://schemas.microsoft.com/office/drawing/2014/main" id="{0425F9FE-3701-4B0C-8007-F750CCB0E6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879" y="1724916"/>
            <a:ext cx="1262464" cy="1897759"/>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1561530" y="3519858"/>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VJ Gupta</a:t>
              </a:r>
            </a:p>
            <a:p>
              <a:pPr marL="0" marR="0" lvl="0" indent="0" algn="ctr" defTabSz="800100" rtl="0" eaLnBrk="1" fontAlgn="auto" latinLnBrk="0" hangingPunct="1">
                <a:lnSpc>
                  <a:spcPct val="100000"/>
                </a:lnSpc>
                <a:spcBef>
                  <a:spcPct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a:ea typeface="+mn-ea"/>
                  <a:cs typeface="+mn-cs"/>
                </a:rPr>
                <a:t>Busch USA</a:t>
              </a:r>
            </a:p>
          </p:txBody>
        </p:sp>
      </p:grpSp>
    </p:spTree>
    <p:extLst>
      <p:ext uri="{BB962C8B-B14F-4D97-AF65-F5344CB8AC3E}">
        <p14:creationId xmlns:p14="http://schemas.microsoft.com/office/powerpoint/2010/main" val="249901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4"/>
          </p:nvPr>
        </p:nvSpPr>
        <p:spPr>
          <a:xfrm>
            <a:off x="259201" y="1645394"/>
            <a:ext cx="7073416" cy="623916"/>
          </a:xfrm>
        </p:spPr>
        <p:txBody>
          <a:bodyPr/>
          <a:lstStyle/>
          <a:p>
            <a:r>
              <a:rPr lang="en-GB" sz="2500" dirty="0"/>
              <a:t>Sizing an Optimum Central Vacuum Solution</a:t>
            </a:r>
          </a:p>
          <a:p>
            <a:endParaRPr lang="en-US" dirty="0"/>
          </a:p>
        </p:txBody>
      </p:sp>
      <p:sp>
        <p:nvSpPr>
          <p:cNvPr id="4" name="Textplatzhalter 3"/>
          <p:cNvSpPr>
            <a:spLocks noGrp="1"/>
          </p:cNvSpPr>
          <p:nvPr>
            <p:ph type="body" sz="quarter" idx="16"/>
          </p:nvPr>
        </p:nvSpPr>
        <p:spPr>
          <a:xfrm>
            <a:off x="259200" y="2720340"/>
            <a:ext cx="8545512" cy="392113"/>
          </a:xfrm>
        </p:spPr>
        <p:txBody>
          <a:bodyPr/>
          <a:lstStyle/>
          <a:p>
            <a:r>
              <a:rPr lang="en-GB" dirty="0"/>
              <a:t>Webinar: How to Design a Centralized Vacuum System</a:t>
            </a:r>
          </a:p>
          <a:p>
            <a:endParaRPr lang="en-US" dirty="0"/>
          </a:p>
        </p:txBody>
      </p:sp>
      <p:sp>
        <p:nvSpPr>
          <p:cNvPr id="5" name="Textplatzhalter 4"/>
          <p:cNvSpPr>
            <a:spLocks noGrp="1"/>
          </p:cNvSpPr>
          <p:nvPr>
            <p:ph type="body" sz="quarter" idx="17"/>
          </p:nvPr>
        </p:nvSpPr>
        <p:spPr/>
        <p:txBody>
          <a:bodyPr/>
          <a:lstStyle/>
          <a:p>
            <a:r>
              <a:rPr lang="en-GB" dirty="0"/>
              <a:t>VJ Gupta, Systems Engineering Manager</a:t>
            </a:r>
          </a:p>
          <a:p>
            <a:r>
              <a:rPr lang="en-GB" dirty="0"/>
              <a:t>March 14, 2019</a:t>
            </a:r>
          </a:p>
          <a:p>
            <a:endParaRPr lang="en-US" dirty="0"/>
          </a:p>
        </p:txBody>
      </p:sp>
      <p:sp>
        <p:nvSpPr>
          <p:cNvPr id="6" name="Rectangle 15">
            <a:extLst>
              <a:ext uri="{FF2B5EF4-FFF2-40B4-BE49-F238E27FC236}">
                <a16:creationId xmlns:a16="http://schemas.microsoft.com/office/drawing/2014/main" id="{5B7D7B1C-44EA-4A18-9CB5-2A15DB4909ED}"/>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1  </a:t>
            </a:r>
          </a:p>
        </p:txBody>
      </p:sp>
    </p:spTree>
    <p:extLst>
      <p:ext uri="{BB962C8B-B14F-4D97-AF65-F5344CB8AC3E}">
        <p14:creationId xmlns:p14="http://schemas.microsoft.com/office/powerpoint/2010/main" val="2541919565"/>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ight Arrow Callout 41"/>
          <p:cNvSpPr/>
          <p:nvPr/>
        </p:nvSpPr>
        <p:spPr bwMode="auto">
          <a:xfrm rot="16200000" flipV="1">
            <a:off x="3908310" y="4367479"/>
            <a:ext cx="1445567" cy="2256234"/>
          </a:xfrm>
          <a:prstGeom prst="rightArrowCallout">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sp>
        <p:nvSpPr>
          <p:cNvPr id="41" name="Right Arrow Callout 40"/>
          <p:cNvSpPr/>
          <p:nvPr/>
        </p:nvSpPr>
        <p:spPr bwMode="auto">
          <a:xfrm rot="5400000">
            <a:off x="3911280" y="695730"/>
            <a:ext cx="1445567" cy="2256234"/>
          </a:xfrm>
          <a:prstGeom prst="rightArrowCallout">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sp>
        <p:nvSpPr>
          <p:cNvPr id="39" name="Right Arrow Callout 38"/>
          <p:cNvSpPr/>
          <p:nvPr/>
        </p:nvSpPr>
        <p:spPr bwMode="auto">
          <a:xfrm flipH="1">
            <a:off x="5621127" y="2277257"/>
            <a:ext cx="3087124" cy="1080798"/>
          </a:xfrm>
          <a:prstGeom prst="rightArrowCallout">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sp>
        <p:nvSpPr>
          <p:cNvPr id="37" name="Right Arrow Callout 36"/>
          <p:cNvSpPr/>
          <p:nvPr/>
        </p:nvSpPr>
        <p:spPr bwMode="auto">
          <a:xfrm>
            <a:off x="472865" y="2303450"/>
            <a:ext cx="3087124" cy="1080798"/>
          </a:xfrm>
          <a:prstGeom prst="rightArrowCallout">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pic>
        <p:nvPicPr>
          <p:cNvPr id="4" name="Picture 3" descr="Rendering_TriplexMink_Woodworking_300dpi_cmyk_edit_isolated.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4202" y="2288537"/>
            <a:ext cx="3316533" cy="2779759"/>
          </a:xfrm>
          <a:prstGeom prst="rect">
            <a:avLst/>
          </a:prstGeom>
        </p:spPr>
      </p:pic>
      <p:sp>
        <p:nvSpPr>
          <p:cNvPr id="2" name="Textplatzhalter 1"/>
          <p:cNvSpPr>
            <a:spLocks noGrp="1"/>
          </p:cNvSpPr>
          <p:nvPr>
            <p:ph type="body" sz="quarter" idx="13"/>
          </p:nvPr>
        </p:nvSpPr>
        <p:spPr/>
        <p:txBody>
          <a:bodyPr/>
          <a:lstStyle/>
          <a:p>
            <a:r>
              <a:rPr lang="en-GB" dirty="0"/>
              <a:t>Central Vacuum Systems</a:t>
            </a:r>
          </a:p>
          <a:p>
            <a:endParaRPr lang="en-US" dirty="0"/>
          </a:p>
        </p:txBody>
      </p:sp>
      <p:sp>
        <p:nvSpPr>
          <p:cNvPr id="3" name="Textplatzhalter 2"/>
          <p:cNvSpPr>
            <a:spLocks noGrp="1"/>
          </p:cNvSpPr>
          <p:nvPr>
            <p:ph type="body" sz="quarter" idx="14"/>
          </p:nvPr>
        </p:nvSpPr>
        <p:spPr/>
        <p:txBody>
          <a:bodyPr/>
          <a:lstStyle/>
          <a:p>
            <a:r>
              <a:rPr lang="en-GB" dirty="0"/>
              <a:t>Why Centralize?</a:t>
            </a:r>
          </a:p>
          <a:p>
            <a:endParaRPr lang="en-US" dirty="0"/>
          </a:p>
        </p:txBody>
      </p:sp>
      <p:pic>
        <p:nvPicPr>
          <p:cNvPr id="6" name="Picture 5" descr="clock.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590" y="2478677"/>
            <a:ext cx="809879" cy="723696"/>
          </a:xfrm>
          <a:prstGeom prst="rect">
            <a:avLst/>
          </a:prstGeom>
        </p:spPr>
      </p:pic>
      <p:pic>
        <p:nvPicPr>
          <p:cNvPr id="10" name="Picture 9" descr="dollar.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2382" y="1214411"/>
            <a:ext cx="707738" cy="707738"/>
          </a:xfrm>
          <a:prstGeom prst="rect">
            <a:avLst/>
          </a:prstGeom>
        </p:spPr>
      </p:pic>
      <p:pic>
        <p:nvPicPr>
          <p:cNvPr id="17" name="Picture 16" descr="bulb.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5377" y="5396098"/>
            <a:ext cx="423486" cy="715417"/>
          </a:xfrm>
          <a:prstGeom prst="rect">
            <a:avLst/>
          </a:prstGeom>
        </p:spPr>
      </p:pic>
      <p:pic>
        <p:nvPicPr>
          <p:cNvPr id="19" name="Picture 18" descr="gears.ep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8246" y="2494740"/>
            <a:ext cx="637600" cy="637600"/>
          </a:xfrm>
          <a:prstGeom prst="rect">
            <a:avLst/>
          </a:prstGeom>
        </p:spPr>
      </p:pic>
      <p:sp>
        <p:nvSpPr>
          <p:cNvPr id="22" name="Rectangle 21"/>
          <p:cNvSpPr/>
          <p:nvPr/>
        </p:nvSpPr>
        <p:spPr>
          <a:xfrm>
            <a:off x="4356239" y="1312574"/>
            <a:ext cx="1415923"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Return 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Investment (ROI)</a:t>
            </a:r>
          </a:p>
        </p:txBody>
      </p:sp>
      <p:sp>
        <p:nvSpPr>
          <p:cNvPr id="24" name="Rectangle 23"/>
          <p:cNvSpPr/>
          <p:nvPr/>
        </p:nvSpPr>
        <p:spPr>
          <a:xfrm>
            <a:off x="1440096" y="2687515"/>
            <a:ext cx="1800869" cy="27700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Uptime Improvements</a:t>
            </a:r>
          </a:p>
        </p:txBody>
      </p:sp>
      <p:sp>
        <p:nvSpPr>
          <p:cNvPr id="27" name="Rectangle 26"/>
          <p:cNvSpPr/>
          <p:nvPr/>
        </p:nvSpPr>
        <p:spPr>
          <a:xfrm>
            <a:off x="4283747" y="5612911"/>
            <a:ext cx="1245052"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Utility Savings</a:t>
            </a:r>
          </a:p>
        </p:txBody>
      </p:sp>
      <p:sp>
        <p:nvSpPr>
          <p:cNvPr id="29" name="Rectangle 28"/>
          <p:cNvSpPr/>
          <p:nvPr/>
        </p:nvSpPr>
        <p:spPr>
          <a:xfrm>
            <a:off x="6393017" y="2668378"/>
            <a:ext cx="1553280"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Process Efficiency</a:t>
            </a:r>
          </a:p>
        </p:txBody>
      </p:sp>
      <p:sp>
        <p:nvSpPr>
          <p:cNvPr id="38" name="Right Arrow Callout 37"/>
          <p:cNvSpPr/>
          <p:nvPr/>
        </p:nvSpPr>
        <p:spPr bwMode="auto">
          <a:xfrm>
            <a:off x="469895" y="3779829"/>
            <a:ext cx="3087124" cy="1080798"/>
          </a:xfrm>
          <a:prstGeom prst="rightArrowCallout">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pic>
        <p:nvPicPr>
          <p:cNvPr id="8" name="Picture 7" descr="recycle.ep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061" y="3967787"/>
            <a:ext cx="690765" cy="693193"/>
          </a:xfrm>
          <a:prstGeom prst="rect">
            <a:avLst/>
          </a:prstGeom>
        </p:spPr>
      </p:pic>
      <p:sp>
        <p:nvSpPr>
          <p:cNvPr id="26" name="Rectangle 25"/>
          <p:cNvSpPr/>
          <p:nvPr/>
        </p:nvSpPr>
        <p:spPr>
          <a:xfrm>
            <a:off x="1351011" y="4162828"/>
            <a:ext cx="2205349"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Environmentally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Friendly</a:t>
            </a:r>
          </a:p>
        </p:txBody>
      </p:sp>
      <p:sp>
        <p:nvSpPr>
          <p:cNvPr id="40" name="Right Arrow Callout 39"/>
          <p:cNvSpPr/>
          <p:nvPr/>
        </p:nvSpPr>
        <p:spPr bwMode="auto">
          <a:xfrm flipH="1">
            <a:off x="5618158" y="3780655"/>
            <a:ext cx="3087124" cy="1080798"/>
          </a:xfrm>
          <a:prstGeom prst="rightArrowCallout">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sp>
        <p:nvSpPr>
          <p:cNvPr id="21" name="Quad Arrow 20"/>
          <p:cNvSpPr/>
          <p:nvPr/>
        </p:nvSpPr>
        <p:spPr bwMode="auto">
          <a:xfrm>
            <a:off x="7850971" y="3931987"/>
            <a:ext cx="724648" cy="797113"/>
          </a:xfrm>
          <a:prstGeom prst="quadArrow">
            <a:avLst/>
          </a:prstGeom>
          <a:solidFill>
            <a:srgbClr val="3E2D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sp>
        <p:nvSpPr>
          <p:cNvPr id="28" name="Rectangle 27"/>
          <p:cNvSpPr/>
          <p:nvPr/>
        </p:nvSpPr>
        <p:spPr>
          <a:xfrm>
            <a:off x="6219756" y="4172663"/>
            <a:ext cx="1604150"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Plant Expandability</a:t>
            </a:r>
          </a:p>
        </p:txBody>
      </p:sp>
      <p:sp>
        <p:nvSpPr>
          <p:cNvPr id="23" name="Rectangle 15">
            <a:extLst>
              <a:ext uri="{FF2B5EF4-FFF2-40B4-BE49-F238E27FC236}">
                <a16:creationId xmlns:a16="http://schemas.microsoft.com/office/drawing/2014/main" id="{B3EA91DA-4F48-4467-9EC8-90FDF3CE9E7D}"/>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2  </a:t>
            </a:r>
          </a:p>
        </p:txBody>
      </p:sp>
    </p:spTree>
    <p:extLst>
      <p:ext uri="{BB962C8B-B14F-4D97-AF65-F5344CB8AC3E}">
        <p14:creationId xmlns:p14="http://schemas.microsoft.com/office/powerpoint/2010/main" val="59347461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457200" y="152400"/>
            <a:ext cx="8305800" cy="563562"/>
          </a:xfrm>
        </p:spPr>
        <p:txBody>
          <a:bodyPr/>
          <a:lstStyle/>
          <a:p>
            <a:pPr algn="ctr"/>
            <a:r>
              <a:rPr lang="en-US" dirty="0"/>
              <a:t>Handouts</a:t>
            </a:r>
          </a:p>
        </p:txBody>
      </p:sp>
      <p:graphicFrame>
        <p:nvGraphicFramePr>
          <p:cNvPr id="7" name="Object 6">
            <a:hlinkClick r:id="rId4"/>
            <a:extLst>
              <a:ext uri="{FF2B5EF4-FFF2-40B4-BE49-F238E27FC236}">
                <a16:creationId xmlns:a16="http://schemas.microsoft.com/office/drawing/2014/main" id="{6800B6CA-62D1-49D9-9C74-21E22A8075F7}"/>
              </a:ext>
            </a:extLst>
          </p:cNvPr>
          <p:cNvGraphicFramePr>
            <a:graphicFrameLocks noChangeAspect="1"/>
          </p:cNvGraphicFramePr>
          <p:nvPr>
            <p:extLst>
              <p:ext uri="{D42A27DB-BD31-4B8C-83A1-F6EECF244321}">
                <p14:modId xmlns:p14="http://schemas.microsoft.com/office/powerpoint/2010/main" val="3915723489"/>
              </p:ext>
            </p:extLst>
          </p:nvPr>
        </p:nvGraphicFramePr>
        <p:xfrm>
          <a:off x="6715339" y="1676400"/>
          <a:ext cx="1944145" cy="2516183"/>
        </p:xfrm>
        <a:graphic>
          <a:graphicData uri="http://schemas.openxmlformats.org/presentationml/2006/ole">
            <mc:AlternateContent xmlns:mc="http://schemas.openxmlformats.org/markup-compatibility/2006">
              <mc:Choice xmlns:v="urn:schemas-microsoft-com:vml" Requires="v">
                <p:oleObj spid="_x0000_s1079" name="Acrobat Document" r:id="rId5" imgW="5829156" imgH="7543672" progId="AcroExch.Document.DC">
                  <p:embed/>
                </p:oleObj>
              </mc:Choice>
              <mc:Fallback>
                <p:oleObj name="Acrobat Document" r:id="rId5" imgW="5829156" imgH="7543672" progId="AcroExch.Document.DC">
                  <p:embed/>
                  <p:pic>
                    <p:nvPicPr>
                      <p:cNvPr id="0" name=""/>
                      <p:cNvPicPr/>
                      <p:nvPr/>
                    </p:nvPicPr>
                    <p:blipFill>
                      <a:blip r:embed="rId6"/>
                      <a:stretch>
                        <a:fillRect/>
                      </a:stretch>
                    </p:blipFill>
                    <p:spPr>
                      <a:xfrm>
                        <a:off x="6715339" y="1676400"/>
                        <a:ext cx="1944145" cy="2516183"/>
                      </a:xfrm>
                      <a:prstGeom prst="rect">
                        <a:avLst/>
                      </a:prstGeom>
                      <a:ln>
                        <a:solidFill>
                          <a:schemeClr val="tx1"/>
                        </a:solidFill>
                      </a:ln>
                    </p:spPr>
                  </p:pic>
                </p:oleObj>
              </mc:Fallback>
            </mc:AlternateContent>
          </a:graphicData>
        </a:graphic>
      </p:graphicFrame>
      <p:graphicFrame>
        <p:nvGraphicFramePr>
          <p:cNvPr id="4" name="Object 3">
            <a:hlinkClick r:id="rId7"/>
            <a:extLst>
              <a:ext uri="{FF2B5EF4-FFF2-40B4-BE49-F238E27FC236}">
                <a16:creationId xmlns:a16="http://schemas.microsoft.com/office/drawing/2014/main" id="{60715B01-7E76-440B-9DB0-5E436AEEC4AE}"/>
              </a:ext>
            </a:extLst>
          </p:cNvPr>
          <p:cNvGraphicFramePr>
            <a:graphicFrameLocks noChangeAspect="1"/>
          </p:cNvGraphicFramePr>
          <p:nvPr>
            <p:extLst>
              <p:ext uri="{D42A27DB-BD31-4B8C-83A1-F6EECF244321}">
                <p14:modId xmlns:p14="http://schemas.microsoft.com/office/powerpoint/2010/main" val="529297435"/>
              </p:ext>
            </p:extLst>
          </p:nvPr>
        </p:nvGraphicFramePr>
        <p:xfrm>
          <a:off x="510007" y="1683798"/>
          <a:ext cx="1819063" cy="2555873"/>
        </p:xfrm>
        <a:graphic>
          <a:graphicData uri="http://schemas.openxmlformats.org/presentationml/2006/ole">
            <mc:AlternateContent xmlns:mc="http://schemas.openxmlformats.org/markup-compatibility/2006">
              <mc:Choice xmlns:v="urn:schemas-microsoft-com:vml" Requires="v">
                <p:oleObj spid="_x0000_s1080" name="Document" r:id="rId8" imgW="5486400" imgH="7721600" progId="Word.Document.8">
                  <p:embed/>
                </p:oleObj>
              </mc:Choice>
              <mc:Fallback>
                <p:oleObj name="Document" r:id="rId8" imgW="5486400" imgH="7721600" progId="Word.Document.8">
                  <p:embed/>
                  <p:pic>
                    <p:nvPicPr>
                      <p:cNvPr id="2" name="Object 1">
                        <a:extLst>
                          <a:ext uri="{FF2B5EF4-FFF2-40B4-BE49-F238E27FC236}">
                            <a16:creationId xmlns:a16="http://schemas.microsoft.com/office/drawing/2014/main" id="{19365F4C-5A66-4196-B00C-8FE3C9D63D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007" y="1683798"/>
                        <a:ext cx="1819063" cy="2555873"/>
                      </a:xfrm>
                      <a:prstGeom prst="rect">
                        <a:avLst/>
                      </a:prstGeom>
                      <a:noFill/>
                      <a:ln w="9525">
                        <a:solidFill>
                          <a:schemeClr val="tx1"/>
                        </a:solidFill>
                        <a:miter lim="800000"/>
                        <a:headEnd/>
                        <a:tailEnd/>
                      </a:ln>
                    </p:spPr>
                  </p:pic>
                </p:oleObj>
              </mc:Fallback>
            </mc:AlternateContent>
          </a:graphicData>
        </a:graphic>
      </p:graphicFrame>
      <p:graphicFrame>
        <p:nvGraphicFramePr>
          <p:cNvPr id="2" name="Object 1">
            <a:hlinkClick r:id="rId10"/>
            <a:extLst>
              <a:ext uri="{FF2B5EF4-FFF2-40B4-BE49-F238E27FC236}">
                <a16:creationId xmlns:a16="http://schemas.microsoft.com/office/drawing/2014/main" id="{D10C813E-4384-4AA0-AB88-2429FD4E6A87}"/>
              </a:ext>
            </a:extLst>
          </p:cNvPr>
          <p:cNvGraphicFramePr>
            <a:graphicFrameLocks noChangeAspect="1"/>
          </p:cNvGraphicFramePr>
          <p:nvPr>
            <p:extLst>
              <p:ext uri="{D42A27DB-BD31-4B8C-83A1-F6EECF244321}">
                <p14:modId xmlns:p14="http://schemas.microsoft.com/office/powerpoint/2010/main" val="3502187487"/>
              </p:ext>
            </p:extLst>
          </p:nvPr>
        </p:nvGraphicFramePr>
        <p:xfrm>
          <a:off x="2513777" y="1683798"/>
          <a:ext cx="1974811" cy="2555873"/>
        </p:xfrm>
        <a:graphic>
          <a:graphicData uri="http://schemas.openxmlformats.org/presentationml/2006/ole">
            <mc:AlternateContent xmlns:mc="http://schemas.openxmlformats.org/markup-compatibility/2006">
              <mc:Choice xmlns:v="urn:schemas-microsoft-com:vml" Requires="v">
                <p:oleObj spid="_x0000_s1081" name="Acrobat Document" r:id="rId11" imgW="5829156" imgH="7543672" progId="AcroExch.Document.DC">
                  <p:embed/>
                </p:oleObj>
              </mc:Choice>
              <mc:Fallback>
                <p:oleObj name="Acrobat Document" r:id="rId11" imgW="5829156" imgH="7543672" progId="AcroExch.Document.DC">
                  <p:embed/>
                  <p:pic>
                    <p:nvPicPr>
                      <p:cNvPr id="0" name=""/>
                      <p:cNvPicPr/>
                      <p:nvPr/>
                    </p:nvPicPr>
                    <p:blipFill>
                      <a:blip r:embed="rId12"/>
                      <a:stretch>
                        <a:fillRect/>
                      </a:stretch>
                    </p:blipFill>
                    <p:spPr>
                      <a:xfrm>
                        <a:off x="2513777" y="1683798"/>
                        <a:ext cx="1974811" cy="2555873"/>
                      </a:xfrm>
                      <a:prstGeom prst="rect">
                        <a:avLst/>
                      </a:prstGeom>
                      <a:noFill/>
                      <a:ln>
                        <a:solidFill>
                          <a:schemeClr val="tx1"/>
                        </a:solidFill>
                      </a:ln>
                    </p:spPr>
                  </p:pic>
                </p:oleObj>
              </mc:Fallback>
            </mc:AlternateContent>
          </a:graphicData>
        </a:graphic>
      </p:graphicFrame>
      <p:graphicFrame>
        <p:nvGraphicFramePr>
          <p:cNvPr id="5" name="Object 4">
            <a:hlinkClick r:id="rId10"/>
            <a:extLst>
              <a:ext uri="{FF2B5EF4-FFF2-40B4-BE49-F238E27FC236}">
                <a16:creationId xmlns:a16="http://schemas.microsoft.com/office/drawing/2014/main" id="{6F3FB713-EC7D-4CC2-A2D7-7B28F5C9BD72}"/>
              </a:ext>
            </a:extLst>
          </p:cNvPr>
          <p:cNvGraphicFramePr>
            <a:graphicFrameLocks noChangeAspect="1"/>
          </p:cNvGraphicFramePr>
          <p:nvPr>
            <p:extLst>
              <p:ext uri="{D42A27DB-BD31-4B8C-83A1-F6EECF244321}">
                <p14:modId xmlns:p14="http://schemas.microsoft.com/office/powerpoint/2010/main" val="873146197"/>
              </p:ext>
            </p:extLst>
          </p:nvPr>
        </p:nvGraphicFramePr>
        <p:xfrm>
          <a:off x="4643324" y="1719341"/>
          <a:ext cx="1917278" cy="2481412"/>
        </p:xfrm>
        <a:graphic>
          <a:graphicData uri="http://schemas.openxmlformats.org/presentationml/2006/ole">
            <mc:AlternateContent xmlns:mc="http://schemas.openxmlformats.org/markup-compatibility/2006">
              <mc:Choice xmlns:v="urn:schemas-microsoft-com:vml" Requires="v">
                <p:oleObj spid="_x0000_s1082" name="Acrobat Document" r:id="rId13" imgW="5829156" imgH="7543672" progId="AcroExch.Document.DC">
                  <p:embed/>
                </p:oleObj>
              </mc:Choice>
              <mc:Fallback>
                <p:oleObj name="Acrobat Document" r:id="rId13" imgW="5829156" imgH="7543672" progId="AcroExch.Document.DC">
                  <p:embed/>
                  <p:pic>
                    <p:nvPicPr>
                      <p:cNvPr id="0" name=""/>
                      <p:cNvPicPr/>
                      <p:nvPr/>
                    </p:nvPicPr>
                    <p:blipFill>
                      <a:blip r:embed="rId14"/>
                      <a:stretch>
                        <a:fillRect/>
                      </a:stretch>
                    </p:blipFill>
                    <p:spPr>
                      <a:xfrm>
                        <a:off x="4643324" y="1719341"/>
                        <a:ext cx="1917278" cy="2481412"/>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Central Vacuum Systems</a:t>
            </a:r>
          </a:p>
          <a:p>
            <a:endParaRPr lang="en-US" dirty="0"/>
          </a:p>
        </p:txBody>
      </p:sp>
      <p:sp>
        <p:nvSpPr>
          <p:cNvPr id="3" name="Textplatzhalter 2"/>
          <p:cNvSpPr>
            <a:spLocks noGrp="1"/>
          </p:cNvSpPr>
          <p:nvPr>
            <p:ph type="body" sz="quarter" idx="14"/>
          </p:nvPr>
        </p:nvSpPr>
        <p:spPr/>
        <p:txBody>
          <a:bodyPr/>
          <a:lstStyle/>
          <a:p>
            <a:r>
              <a:rPr lang="en-GB" dirty="0"/>
              <a:t>Applications</a:t>
            </a:r>
          </a:p>
          <a:p>
            <a:endParaRPr lang="en-US" dirty="0"/>
          </a:p>
        </p:txBody>
      </p:sp>
      <p:sp>
        <p:nvSpPr>
          <p:cNvPr id="26" name="Rectangle 25"/>
          <p:cNvSpPr/>
          <p:nvPr/>
        </p:nvSpPr>
        <p:spPr>
          <a:xfrm>
            <a:off x="3919254" y="2369978"/>
            <a:ext cx="1262485" cy="27699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Pick and Place</a:t>
            </a:r>
          </a:p>
        </p:txBody>
      </p:sp>
      <p:sp>
        <p:nvSpPr>
          <p:cNvPr id="27" name="Rectangle 26"/>
          <p:cNvSpPr/>
          <p:nvPr/>
        </p:nvSpPr>
        <p:spPr>
          <a:xfrm>
            <a:off x="823598" y="3247418"/>
            <a:ext cx="1518114"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Molding / Forming</a:t>
            </a:r>
          </a:p>
        </p:txBody>
      </p:sp>
      <p:sp>
        <p:nvSpPr>
          <p:cNvPr id="28" name="Rectangle 27"/>
          <p:cNvSpPr/>
          <p:nvPr/>
        </p:nvSpPr>
        <p:spPr>
          <a:xfrm>
            <a:off x="3644105" y="5891325"/>
            <a:ext cx="1792303"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Pneumatic Conveying</a:t>
            </a:r>
          </a:p>
        </p:txBody>
      </p:sp>
      <p:sp>
        <p:nvSpPr>
          <p:cNvPr id="29" name="Rectangle 28"/>
          <p:cNvSpPr/>
          <p:nvPr/>
        </p:nvSpPr>
        <p:spPr>
          <a:xfrm>
            <a:off x="6526619" y="3241939"/>
            <a:ext cx="1600143"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Vacuum Packaging</a:t>
            </a:r>
          </a:p>
        </p:txBody>
      </p:sp>
      <p:sp>
        <p:nvSpPr>
          <p:cNvPr id="31" name="Rectangle 30"/>
          <p:cNvSpPr/>
          <p:nvPr/>
        </p:nvSpPr>
        <p:spPr>
          <a:xfrm>
            <a:off x="786278" y="5255328"/>
            <a:ext cx="220534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Pharmaceutical Processing</a:t>
            </a:r>
          </a:p>
        </p:txBody>
      </p:sp>
      <p:sp>
        <p:nvSpPr>
          <p:cNvPr id="33" name="Rectangle 32"/>
          <p:cNvSpPr/>
          <p:nvPr/>
        </p:nvSpPr>
        <p:spPr>
          <a:xfrm>
            <a:off x="6350575" y="5251506"/>
            <a:ext cx="1287883" cy="276999"/>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E2D39"/>
                </a:solidFill>
                <a:effectLst/>
                <a:uLnTx/>
                <a:uFillTx/>
                <a:latin typeface="Arial"/>
                <a:ea typeface="MS PGothic" pitchFamily="34" charset="-128"/>
                <a:cs typeface="Arial" charset="0"/>
              </a:rPr>
              <a:t>House Vacuum</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554" y="2073921"/>
            <a:ext cx="1713185" cy="114212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080" y="4090400"/>
            <a:ext cx="1689716" cy="114212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9142" y="4725416"/>
            <a:ext cx="1713184" cy="114212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1185" y="2076101"/>
            <a:ext cx="1713184" cy="114212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8803" y="4090399"/>
            <a:ext cx="1729882" cy="114212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2045" y="1204282"/>
            <a:ext cx="1711757" cy="114212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42" name="Rectangle 41"/>
          <p:cNvSpPr/>
          <p:nvPr/>
        </p:nvSpPr>
        <p:spPr>
          <a:xfrm>
            <a:off x="3200248" y="3228942"/>
            <a:ext cx="2693240" cy="707886"/>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E2D39"/>
                </a:solidFill>
                <a:effectLst/>
                <a:uLnTx/>
                <a:uFillTx/>
                <a:latin typeface="Arial"/>
                <a:ea typeface="MS PGothic" pitchFamily="34" charset="-128"/>
                <a:cs typeface="Arial" charset="0"/>
              </a:rPr>
              <a:t>Applications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E2D39"/>
                </a:solidFill>
                <a:effectLst/>
                <a:uLnTx/>
                <a:uFillTx/>
                <a:latin typeface="Arial"/>
                <a:ea typeface="MS PGothic" pitchFamily="34" charset="-128"/>
                <a:cs typeface="Arial" charset="0"/>
              </a:rPr>
              <a:t>for Central Systems!</a:t>
            </a:r>
          </a:p>
        </p:txBody>
      </p:sp>
      <p:sp>
        <p:nvSpPr>
          <p:cNvPr id="18" name="Rectangle 15">
            <a:extLst>
              <a:ext uri="{FF2B5EF4-FFF2-40B4-BE49-F238E27FC236}">
                <a16:creationId xmlns:a16="http://schemas.microsoft.com/office/drawing/2014/main" id="{D3935CE2-56E3-4962-A371-B47B9A0747F2}"/>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a:t>
            </a:r>
            <a:r>
              <a:rPr lang="de-DE" sz="600" dirty="0">
                <a:solidFill>
                  <a:srgbClr val="000000"/>
                </a:solidFill>
                <a:latin typeface="Arial" charset="0"/>
                <a:ea typeface="MS PGothic" pitchFamily="34" charset="-128"/>
                <a:cs typeface="Arial" charset="0"/>
              </a:rPr>
              <a:t>3</a:t>
            </a: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  </a:t>
            </a:r>
          </a:p>
        </p:txBody>
      </p:sp>
    </p:spTree>
    <p:extLst>
      <p:ext uri="{BB962C8B-B14F-4D97-AF65-F5344CB8AC3E}">
        <p14:creationId xmlns:p14="http://schemas.microsoft.com/office/powerpoint/2010/main" val="771964455"/>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Central Vacuum Systems</a:t>
            </a:r>
          </a:p>
          <a:p>
            <a:endParaRPr lang="en-US" dirty="0"/>
          </a:p>
        </p:txBody>
      </p:sp>
      <p:sp>
        <p:nvSpPr>
          <p:cNvPr id="3" name="Textplatzhalter 2"/>
          <p:cNvSpPr>
            <a:spLocks noGrp="1"/>
          </p:cNvSpPr>
          <p:nvPr>
            <p:ph type="body" sz="quarter" idx="14"/>
          </p:nvPr>
        </p:nvSpPr>
        <p:spPr/>
        <p:txBody>
          <a:bodyPr/>
          <a:lstStyle/>
          <a:p>
            <a:r>
              <a:rPr lang="en-GB" dirty="0"/>
              <a:t>Assessing the Vacuum Application</a:t>
            </a:r>
          </a:p>
          <a:p>
            <a:endParaRPr lang="en-US" dirty="0"/>
          </a:p>
          <a:p>
            <a:endParaRPr lang="en-US" dirty="0"/>
          </a:p>
        </p:txBody>
      </p:sp>
      <p:sp>
        <p:nvSpPr>
          <p:cNvPr id="4" name="Textplatzhalter 3"/>
          <p:cNvSpPr>
            <a:spLocks noGrp="1"/>
          </p:cNvSpPr>
          <p:nvPr>
            <p:ph type="body" sz="quarter" idx="15"/>
          </p:nvPr>
        </p:nvSpPr>
        <p:spPr>
          <a:xfrm>
            <a:off x="259200" y="1079999"/>
            <a:ext cx="8221663" cy="5094377"/>
          </a:xfrm>
        </p:spPr>
        <p:txBody>
          <a:bodyPr/>
          <a:lstStyle/>
          <a:p>
            <a:pPr>
              <a:lnSpc>
                <a:spcPct val="150000"/>
              </a:lnSpc>
              <a:spcBef>
                <a:spcPts val="0"/>
              </a:spcBef>
              <a:buBlip>
                <a:blip r:embed="rId3"/>
              </a:buBlip>
            </a:pPr>
            <a:endParaRPr lang="en-US" altLang="en-US" sz="1200" dirty="0"/>
          </a:p>
          <a:p>
            <a:pPr>
              <a:lnSpc>
                <a:spcPct val="150000"/>
              </a:lnSpc>
              <a:spcBef>
                <a:spcPts val="0"/>
              </a:spcBef>
              <a:buBlip>
                <a:blip r:embed="rId3"/>
              </a:buBlip>
            </a:pPr>
            <a:r>
              <a:rPr lang="en-US" altLang="en-US" sz="1400" dirty="0"/>
              <a:t>Visit customer’s plant!</a:t>
            </a:r>
          </a:p>
          <a:p>
            <a:pPr>
              <a:lnSpc>
                <a:spcPct val="150000"/>
              </a:lnSpc>
              <a:spcBef>
                <a:spcPts val="0"/>
              </a:spcBef>
              <a:buBlip>
                <a:blip r:embed="rId3"/>
              </a:buBlip>
            </a:pPr>
            <a:endParaRPr lang="en-US" altLang="en-US" sz="1400" dirty="0"/>
          </a:p>
          <a:p>
            <a:pPr>
              <a:lnSpc>
                <a:spcPct val="150000"/>
              </a:lnSpc>
              <a:spcBef>
                <a:spcPts val="0"/>
              </a:spcBef>
              <a:buBlip>
                <a:blip r:embed="rId3"/>
              </a:buBlip>
            </a:pPr>
            <a:r>
              <a:rPr lang="en-US" altLang="en-US" sz="1400" dirty="0"/>
              <a:t>Number of machines using vacuum?</a:t>
            </a:r>
          </a:p>
          <a:p>
            <a:pPr>
              <a:lnSpc>
                <a:spcPct val="150000"/>
              </a:lnSpc>
              <a:spcBef>
                <a:spcPts val="0"/>
              </a:spcBef>
              <a:buBlip>
                <a:blip r:embed="rId3"/>
              </a:buBlip>
            </a:pPr>
            <a:endParaRPr lang="en-US" altLang="en-US" sz="1400" dirty="0"/>
          </a:p>
          <a:p>
            <a:pPr>
              <a:lnSpc>
                <a:spcPct val="150000"/>
              </a:lnSpc>
              <a:spcBef>
                <a:spcPts val="0"/>
              </a:spcBef>
              <a:buBlip>
                <a:blip r:embed="rId3"/>
              </a:buBlip>
            </a:pPr>
            <a:r>
              <a:rPr lang="en-US" altLang="en-US" sz="1400" dirty="0"/>
              <a:t>Vacuum level on each machine?</a:t>
            </a:r>
          </a:p>
          <a:p>
            <a:pPr>
              <a:lnSpc>
                <a:spcPct val="150000"/>
              </a:lnSpc>
              <a:spcBef>
                <a:spcPts val="0"/>
              </a:spcBef>
              <a:buBlip>
                <a:blip r:embed="rId3"/>
              </a:buBlip>
            </a:pPr>
            <a:endParaRPr lang="en-US" altLang="en-US" sz="1400" dirty="0"/>
          </a:p>
          <a:p>
            <a:pPr>
              <a:lnSpc>
                <a:spcPct val="150000"/>
              </a:lnSpc>
              <a:spcBef>
                <a:spcPts val="0"/>
              </a:spcBef>
              <a:buBlip>
                <a:blip r:embed="rId3"/>
              </a:buBlip>
            </a:pPr>
            <a:r>
              <a:rPr lang="en-US" altLang="en-US" sz="1400" dirty="0"/>
              <a:t>Is their vacuum process dynamic, static or both? </a:t>
            </a:r>
          </a:p>
          <a:p>
            <a:pPr>
              <a:lnSpc>
                <a:spcPct val="150000"/>
              </a:lnSpc>
              <a:spcBef>
                <a:spcPts val="0"/>
              </a:spcBef>
              <a:buBlip>
                <a:blip r:embed="rId3"/>
              </a:buBlip>
            </a:pPr>
            <a:endParaRPr lang="en-US" altLang="en-US" sz="1400" dirty="0"/>
          </a:p>
          <a:p>
            <a:pPr>
              <a:lnSpc>
                <a:spcPct val="150000"/>
              </a:lnSpc>
              <a:spcBef>
                <a:spcPts val="0"/>
              </a:spcBef>
              <a:buBlip>
                <a:blip r:embed="rId3"/>
              </a:buBlip>
            </a:pPr>
            <a:r>
              <a:rPr lang="en-US" altLang="en-US" sz="1400" dirty="0"/>
              <a:t>Data logging of vacuum level, fluid temperatures etc.</a:t>
            </a:r>
          </a:p>
          <a:p>
            <a:pPr marL="0" indent="0">
              <a:lnSpc>
                <a:spcPct val="150000"/>
              </a:lnSpc>
              <a:spcBef>
                <a:spcPts val="0"/>
              </a:spcBef>
              <a:buNone/>
            </a:pPr>
            <a:endParaRPr lang="en-US" altLang="en-US" sz="1200" dirty="0"/>
          </a:p>
        </p:txBody>
      </p:sp>
      <p:pic>
        <p:nvPicPr>
          <p:cNvPr id="5" name="Picture 4">
            <a:extLst>
              <a:ext uri="{FF2B5EF4-FFF2-40B4-BE49-F238E27FC236}">
                <a16:creationId xmlns:a16="http://schemas.microsoft.com/office/drawing/2014/main" id="{6D7EE361-4048-47D6-8E7E-24E6747B9AAC}"/>
              </a:ext>
            </a:extLst>
          </p:cNvPr>
          <p:cNvPicPr>
            <a:picLocks noChangeAspect="1"/>
          </p:cNvPicPr>
          <p:nvPr/>
        </p:nvPicPr>
        <p:blipFill>
          <a:blip r:embed="rId4"/>
          <a:stretch>
            <a:fillRect/>
          </a:stretch>
        </p:blipFill>
        <p:spPr>
          <a:xfrm>
            <a:off x="5675871" y="1612491"/>
            <a:ext cx="2056630" cy="2580869"/>
          </a:xfrm>
          <a:prstGeom prst="rect">
            <a:avLst/>
          </a:prstGeom>
          <a:ln>
            <a:solidFill>
              <a:schemeClr val="tx1"/>
            </a:solidFill>
          </a:ln>
        </p:spPr>
      </p:pic>
      <p:sp>
        <p:nvSpPr>
          <p:cNvPr id="6" name="Rectangle 15">
            <a:extLst>
              <a:ext uri="{FF2B5EF4-FFF2-40B4-BE49-F238E27FC236}">
                <a16:creationId xmlns:a16="http://schemas.microsoft.com/office/drawing/2014/main" id="{8326C3BF-9085-4877-AADE-281DD75A9D3A}"/>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a:t>
            </a:r>
            <a:r>
              <a:rPr lang="de-DE" sz="600" dirty="0">
                <a:solidFill>
                  <a:srgbClr val="000000"/>
                </a:solidFill>
                <a:latin typeface="Arial" charset="0"/>
                <a:ea typeface="MS PGothic" pitchFamily="34" charset="-128"/>
                <a:cs typeface="Arial" charset="0"/>
              </a:rPr>
              <a:t>4</a:t>
            </a: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 </a:t>
            </a:r>
          </a:p>
        </p:txBody>
      </p:sp>
    </p:spTree>
    <p:extLst>
      <p:ext uri="{BB962C8B-B14F-4D97-AF65-F5344CB8AC3E}">
        <p14:creationId xmlns:p14="http://schemas.microsoft.com/office/powerpoint/2010/main" val="2590554064"/>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Central Vacuum Systems</a:t>
            </a:r>
          </a:p>
          <a:p>
            <a:endParaRPr lang="en-US" dirty="0"/>
          </a:p>
        </p:txBody>
      </p:sp>
      <p:sp>
        <p:nvSpPr>
          <p:cNvPr id="3" name="Textplatzhalter 2"/>
          <p:cNvSpPr>
            <a:spLocks noGrp="1"/>
          </p:cNvSpPr>
          <p:nvPr>
            <p:ph type="body" sz="quarter" idx="14"/>
          </p:nvPr>
        </p:nvSpPr>
        <p:spPr/>
        <p:txBody>
          <a:bodyPr/>
          <a:lstStyle/>
          <a:p>
            <a:r>
              <a:rPr lang="en-GB" dirty="0"/>
              <a:t>Determine Customer Needs</a:t>
            </a:r>
          </a:p>
          <a:p>
            <a:endParaRPr lang="en-US" dirty="0"/>
          </a:p>
        </p:txBody>
      </p:sp>
      <p:sp>
        <p:nvSpPr>
          <p:cNvPr id="4" name="Textplatzhalter 3"/>
          <p:cNvSpPr>
            <a:spLocks noGrp="1"/>
          </p:cNvSpPr>
          <p:nvPr>
            <p:ph type="body" sz="quarter" idx="15"/>
          </p:nvPr>
        </p:nvSpPr>
        <p:spPr>
          <a:xfrm>
            <a:off x="270350" y="1150622"/>
            <a:ext cx="8221663" cy="5094377"/>
          </a:xfrm>
        </p:spPr>
        <p:txBody>
          <a:bodyPr/>
          <a:lstStyle/>
          <a:p>
            <a:pPr marL="0" indent="0">
              <a:spcBef>
                <a:spcPts val="0"/>
              </a:spcBef>
              <a:buNone/>
            </a:pPr>
            <a:endParaRPr lang="en-US" altLang="en-US" sz="1400" dirty="0"/>
          </a:p>
          <a:p>
            <a:pPr>
              <a:lnSpc>
                <a:spcPct val="150000"/>
              </a:lnSpc>
              <a:spcBef>
                <a:spcPts val="0"/>
              </a:spcBef>
              <a:buBlip>
                <a:blip r:embed="rId3"/>
              </a:buBlip>
            </a:pPr>
            <a:r>
              <a:rPr lang="en-US" altLang="en-US" sz="1400" dirty="0"/>
              <a:t>Energy rebates realized</a:t>
            </a:r>
          </a:p>
          <a:p>
            <a:pPr>
              <a:lnSpc>
                <a:spcPct val="150000"/>
              </a:lnSpc>
              <a:spcBef>
                <a:spcPts val="0"/>
              </a:spcBef>
              <a:buBlip>
                <a:blip r:embed="rId3"/>
              </a:buBlip>
            </a:pPr>
            <a:endParaRPr lang="en-US" altLang="en-US" sz="1400" dirty="0"/>
          </a:p>
          <a:p>
            <a:pPr>
              <a:lnSpc>
                <a:spcPct val="150000"/>
              </a:lnSpc>
              <a:spcBef>
                <a:spcPts val="0"/>
              </a:spcBef>
              <a:buBlip>
                <a:blip r:embed="rId3"/>
              </a:buBlip>
            </a:pPr>
            <a:r>
              <a:rPr lang="en-US" altLang="en-US" sz="1400" dirty="0"/>
              <a:t>Floor space</a:t>
            </a:r>
          </a:p>
          <a:p>
            <a:pPr>
              <a:lnSpc>
                <a:spcPct val="150000"/>
              </a:lnSpc>
              <a:spcBef>
                <a:spcPts val="0"/>
              </a:spcBef>
              <a:buBlip>
                <a:blip r:embed="rId3"/>
              </a:buBlip>
            </a:pPr>
            <a:endParaRPr lang="en-US" altLang="en-US" sz="1400" dirty="0"/>
          </a:p>
          <a:p>
            <a:pPr>
              <a:lnSpc>
                <a:spcPct val="150000"/>
              </a:lnSpc>
              <a:spcBef>
                <a:spcPts val="0"/>
              </a:spcBef>
              <a:buBlip>
                <a:blip r:embed="rId3"/>
              </a:buBlip>
            </a:pPr>
            <a:r>
              <a:rPr lang="en-US" altLang="en-US" sz="1400" dirty="0"/>
              <a:t>Faster pump down time</a:t>
            </a:r>
          </a:p>
          <a:p>
            <a:pPr>
              <a:lnSpc>
                <a:spcPct val="150000"/>
              </a:lnSpc>
              <a:spcBef>
                <a:spcPts val="0"/>
              </a:spcBef>
              <a:buBlip>
                <a:blip r:embed="rId3"/>
              </a:buBlip>
            </a:pPr>
            <a:endParaRPr lang="en-US" altLang="en-US" sz="1400" dirty="0"/>
          </a:p>
          <a:p>
            <a:pPr>
              <a:lnSpc>
                <a:spcPct val="150000"/>
              </a:lnSpc>
              <a:spcBef>
                <a:spcPts val="0"/>
              </a:spcBef>
              <a:buBlip>
                <a:blip r:embed="rId3"/>
              </a:buBlip>
            </a:pPr>
            <a:r>
              <a:rPr lang="en-US" altLang="en-US" sz="1400" dirty="0"/>
              <a:t>Continuous vacuum demand  </a:t>
            </a:r>
          </a:p>
          <a:p>
            <a:pPr>
              <a:lnSpc>
                <a:spcPct val="150000"/>
              </a:lnSpc>
              <a:spcBef>
                <a:spcPts val="0"/>
              </a:spcBef>
              <a:buBlip>
                <a:blip r:embed="rId3"/>
              </a:buBlip>
            </a:pPr>
            <a:endParaRPr lang="en-US" altLang="en-US" sz="1400" dirty="0"/>
          </a:p>
          <a:p>
            <a:pPr>
              <a:lnSpc>
                <a:spcPct val="150000"/>
              </a:lnSpc>
              <a:spcBef>
                <a:spcPts val="0"/>
              </a:spcBef>
              <a:buBlip>
                <a:blip r:embed="rId3"/>
              </a:buBlip>
            </a:pPr>
            <a:r>
              <a:rPr lang="en-US" altLang="en-US" sz="1400" dirty="0"/>
              <a:t>Processes with different vacuum levels</a:t>
            </a:r>
          </a:p>
          <a:p>
            <a:pPr>
              <a:lnSpc>
                <a:spcPct val="150000"/>
              </a:lnSpc>
              <a:spcBef>
                <a:spcPts val="0"/>
              </a:spcBef>
              <a:buBlip>
                <a:blip r:embed="rId3"/>
              </a:buBlip>
            </a:pPr>
            <a:endParaRPr lang="en-US" altLang="en-US" sz="1400" dirty="0"/>
          </a:p>
          <a:p>
            <a:pPr>
              <a:lnSpc>
                <a:spcPct val="150000"/>
              </a:lnSpc>
              <a:spcBef>
                <a:spcPts val="0"/>
              </a:spcBef>
              <a:buBlip>
                <a:blip r:embed="rId3"/>
              </a:buBlip>
            </a:pPr>
            <a:r>
              <a:rPr lang="en-US" altLang="en-US" sz="1400" dirty="0"/>
              <a:t>High noise levels </a:t>
            </a:r>
          </a:p>
        </p:txBody>
      </p:sp>
      <p:sp>
        <p:nvSpPr>
          <p:cNvPr id="5" name="Rectangle 15">
            <a:extLst>
              <a:ext uri="{FF2B5EF4-FFF2-40B4-BE49-F238E27FC236}">
                <a16:creationId xmlns:a16="http://schemas.microsoft.com/office/drawing/2014/main" id="{6263E0B2-3D45-49A2-AF4E-59FEF94E670C}"/>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5  </a:t>
            </a:r>
          </a:p>
        </p:txBody>
      </p:sp>
    </p:spTree>
    <p:extLst>
      <p:ext uri="{BB962C8B-B14F-4D97-AF65-F5344CB8AC3E}">
        <p14:creationId xmlns:p14="http://schemas.microsoft.com/office/powerpoint/2010/main" val="64286033"/>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E-Graphic.jpg"/>
          <p:cNvPicPr>
            <a:picLocks noChangeAspect="1"/>
          </p:cNvPicPr>
          <p:nvPr/>
        </p:nvPicPr>
        <p:blipFill rotWithShape="1">
          <a:blip r:embed="rId3" cstate="print">
            <a:extLst>
              <a:ext uri="{28A0092B-C50C-407E-A947-70E740481C1C}">
                <a14:useLocalDpi xmlns:a14="http://schemas.microsoft.com/office/drawing/2010/main" val="0"/>
              </a:ext>
            </a:extLst>
          </a:blip>
          <a:srcRect l="4247" t="8893" r="15529" b="15829"/>
          <a:stretch/>
        </p:blipFill>
        <p:spPr>
          <a:xfrm>
            <a:off x="810895" y="1371600"/>
            <a:ext cx="6045200" cy="4383314"/>
          </a:xfrm>
          <a:prstGeom prst="rect">
            <a:avLst/>
          </a:prstGeom>
          <a:ln>
            <a:noFill/>
          </a:ln>
        </p:spPr>
      </p:pic>
      <p:sp>
        <p:nvSpPr>
          <p:cNvPr id="2" name="Text Placeholder 1">
            <a:extLst>
              <a:ext uri="{FF2B5EF4-FFF2-40B4-BE49-F238E27FC236}">
                <a16:creationId xmlns:a16="http://schemas.microsoft.com/office/drawing/2014/main" id="{3F4A4511-1CA3-4EFE-AFC7-99BFD4A48FD5}"/>
              </a:ext>
            </a:extLst>
          </p:cNvPr>
          <p:cNvSpPr>
            <a:spLocks noGrp="1"/>
          </p:cNvSpPr>
          <p:nvPr>
            <p:ph type="body" sz="quarter" idx="13"/>
          </p:nvPr>
        </p:nvSpPr>
        <p:spPr/>
        <p:txBody>
          <a:bodyPr/>
          <a:lstStyle/>
          <a:p>
            <a:r>
              <a:rPr lang="en-US" dirty="0"/>
              <a:t>Vacuum Equipment Optimization</a:t>
            </a:r>
          </a:p>
        </p:txBody>
      </p:sp>
      <p:sp>
        <p:nvSpPr>
          <p:cNvPr id="3" name="Text Placeholder 2">
            <a:extLst>
              <a:ext uri="{FF2B5EF4-FFF2-40B4-BE49-F238E27FC236}">
                <a16:creationId xmlns:a16="http://schemas.microsoft.com/office/drawing/2014/main" id="{8C62E0BD-2EDD-4E2B-B6B8-0E2584AF4BF4}"/>
              </a:ext>
            </a:extLst>
          </p:cNvPr>
          <p:cNvSpPr>
            <a:spLocks noGrp="1"/>
          </p:cNvSpPr>
          <p:nvPr>
            <p:ph type="body" sz="quarter" idx="14"/>
          </p:nvPr>
        </p:nvSpPr>
        <p:spPr/>
        <p:txBody>
          <a:bodyPr/>
          <a:lstStyle/>
          <a:p>
            <a:r>
              <a:rPr lang="en-US" dirty="0"/>
              <a:t>5-Elements of Efficiency</a:t>
            </a:r>
          </a:p>
        </p:txBody>
      </p:sp>
      <p:sp>
        <p:nvSpPr>
          <p:cNvPr id="8" name="TextBox 7"/>
          <p:cNvSpPr txBox="1"/>
          <p:nvPr/>
        </p:nvSpPr>
        <p:spPr>
          <a:xfrm>
            <a:off x="1546715" y="2108586"/>
            <a:ext cx="2360792"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S PGothic" pitchFamily="34" charset="-128"/>
                <a:cs typeface="Arial" charset="0"/>
              </a:rPr>
              <a:t>Selecting the most suitable pump technology for the process is crucial to performance, efficiency and total life costs.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sng"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 name="TextBox 8"/>
          <p:cNvSpPr txBox="1"/>
          <p:nvPr/>
        </p:nvSpPr>
        <p:spPr>
          <a:xfrm>
            <a:off x="5061204" y="1739944"/>
            <a:ext cx="2360792" cy="7489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Arial"/>
                <a:ea typeface="MS PGothic" pitchFamily="34" charset="-128"/>
                <a:cs typeface="Arial" charset="0"/>
              </a:rPr>
              <a:t>During operation, vacuum pumps convert kinetic energy into heat energy. Heat recovery systems can harness this energy. </a:t>
            </a:r>
          </a:p>
        </p:txBody>
      </p:sp>
      <p:sp>
        <p:nvSpPr>
          <p:cNvPr id="10" name="TextBox 9"/>
          <p:cNvSpPr txBox="1"/>
          <p:nvPr/>
        </p:nvSpPr>
        <p:spPr>
          <a:xfrm>
            <a:off x="1210671" y="4149760"/>
            <a:ext cx="2061864" cy="7489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Arial"/>
                <a:ea typeface="MS PGothic" pitchFamily="34" charset="-128"/>
                <a:cs typeface="Arial" charset="0"/>
              </a:rPr>
              <a:t>Efficient operation of vacuum processes requires experience in the interaction of all process components.</a:t>
            </a:r>
          </a:p>
        </p:txBody>
      </p:sp>
      <p:sp>
        <p:nvSpPr>
          <p:cNvPr id="11" name="TextBox 10"/>
          <p:cNvSpPr txBox="1"/>
          <p:nvPr/>
        </p:nvSpPr>
        <p:spPr>
          <a:xfrm>
            <a:off x="3748285" y="5645469"/>
            <a:ext cx="2267652"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Arial"/>
                <a:ea typeface="MS PGothic" pitchFamily="34" charset="-128"/>
                <a:cs typeface="Arial" charset="0"/>
              </a:rPr>
              <a:t>A central vacuum supply offers the potential to reduce operating costs and increase energy efficiency. </a:t>
            </a:r>
          </a:p>
        </p:txBody>
      </p:sp>
      <p:sp>
        <p:nvSpPr>
          <p:cNvPr id="12" name="TextBox 11"/>
          <p:cNvSpPr txBox="1"/>
          <p:nvPr/>
        </p:nvSpPr>
        <p:spPr>
          <a:xfrm>
            <a:off x="5997385" y="4027641"/>
            <a:ext cx="2338642" cy="7489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30000" noProof="0" dirty="0">
                <a:ln>
                  <a:noFill/>
                </a:ln>
                <a:solidFill>
                  <a:srgbClr val="000000"/>
                </a:solidFill>
                <a:effectLst/>
                <a:uLnTx/>
                <a:uFillTx/>
                <a:latin typeface="Arial"/>
                <a:ea typeface="MS PGothic" pitchFamily="34" charset="-128"/>
                <a:cs typeface="Arial" charset="0"/>
              </a:rPr>
              <a:t>Control of vacuum systems finely tuned to production ensures optimum process stability and output. </a:t>
            </a:r>
          </a:p>
        </p:txBody>
      </p:sp>
      <p:sp>
        <p:nvSpPr>
          <p:cNvPr id="13" name="Oval 12">
            <a:extLst>
              <a:ext uri="{FF2B5EF4-FFF2-40B4-BE49-F238E27FC236}">
                <a16:creationId xmlns:a16="http://schemas.microsoft.com/office/drawing/2014/main" id="{7F75DEA8-7687-41FA-84FD-8F01F5C42E37}"/>
              </a:ext>
            </a:extLst>
          </p:cNvPr>
          <p:cNvSpPr/>
          <p:nvPr/>
        </p:nvSpPr>
        <p:spPr bwMode="auto">
          <a:xfrm>
            <a:off x="3118703" y="4776563"/>
            <a:ext cx="3043375" cy="1571264"/>
          </a:xfrm>
          <a:prstGeom prst="ellipse">
            <a:avLst/>
          </a:prstGeom>
          <a:solidFill>
            <a:schemeClr val="bg1">
              <a:alpha val="0"/>
            </a:schemeClr>
          </a:solidFill>
          <a:ln w="38100" cap="flat" cmpd="sng" algn="ctr">
            <a:solidFill>
              <a:srgbClr val="FF66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14" name="Rectangle 15">
            <a:extLst>
              <a:ext uri="{FF2B5EF4-FFF2-40B4-BE49-F238E27FC236}">
                <a16:creationId xmlns:a16="http://schemas.microsoft.com/office/drawing/2014/main" id="{CE609A5B-0031-444C-94A9-BB0754ED9B0B}"/>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a:t>
            </a:r>
            <a:r>
              <a:rPr lang="de-DE" sz="600" dirty="0">
                <a:solidFill>
                  <a:srgbClr val="000000"/>
                </a:solidFill>
                <a:latin typeface="Arial" charset="0"/>
                <a:ea typeface="MS PGothic" pitchFamily="34" charset="-128"/>
                <a:cs typeface="Arial" charset="0"/>
              </a:rPr>
              <a:t>6</a:t>
            </a: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  </a:t>
            </a:r>
          </a:p>
        </p:txBody>
      </p:sp>
    </p:spTree>
    <p:extLst>
      <p:ext uri="{BB962C8B-B14F-4D97-AF65-F5344CB8AC3E}">
        <p14:creationId xmlns:p14="http://schemas.microsoft.com/office/powerpoint/2010/main" val="1943153955"/>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Design Considerations</a:t>
            </a:r>
          </a:p>
        </p:txBody>
      </p:sp>
      <p:sp>
        <p:nvSpPr>
          <p:cNvPr id="3" name="Textplatzhalter 2"/>
          <p:cNvSpPr>
            <a:spLocks noGrp="1"/>
          </p:cNvSpPr>
          <p:nvPr>
            <p:ph type="body" sz="quarter" idx="14"/>
          </p:nvPr>
        </p:nvSpPr>
        <p:spPr>
          <a:xfrm>
            <a:off x="182737" y="548655"/>
            <a:ext cx="7165714" cy="341312"/>
          </a:xfrm>
        </p:spPr>
        <p:txBody>
          <a:bodyPr/>
          <a:lstStyle/>
          <a:p>
            <a:r>
              <a:rPr lang="en-GB" dirty="0"/>
              <a:t>Different Vacuum Levels</a:t>
            </a:r>
          </a:p>
          <a:p>
            <a:endParaRPr lang="en-US" dirty="0"/>
          </a:p>
        </p:txBody>
      </p:sp>
      <p:sp>
        <p:nvSpPr>
          <p:cNvPr id="14" name="Rectangle 13">
            <a:extLst>
              <a:ext uri="{FF2B5EF4-FFF2-40B4-BE49-F238E27FC236}">
                <a16:creationId xmlns:a16="http://schemas.microsoft.com/office/drawing/2014/main" id="{DCDDB9AA-167E-4FD7-99F2-F640D92D9920}"/>
              </a:ext>
            </a:extLst>
          </p:cNvPr>
          <p:cNvSpPr/>
          <p:nvPr/>
        </p:nvSpPr>
        <p:spPr bwMode="auto">
          <a:xfrm>
            <a:off x="629659" y="1892312"/>
            <a:ext cx="1511357" cy="664608"/>
          </a:xfrm>
          <a:prstGeom prst="rect">
            <a:avLst/>
          </a:prstGeom>
          <a:solidFill>
            <a:srgbClr val="7F7F7F"/>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S PGothic" pitchFamily="34" charset="-128"/>
                <a:cs typeface="Arial" charset="0"/>
              </a:rPr>
              <a:t>Process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50 acfm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10”HgV</a:t>
            </a:r>
          </a:p>
        </p:txBody>
      </p:sp>
      <p:cxnSp>
        <p:nvCxnSpPr>
          <p:cNvPr id="15" name="Straight Connector 14">
            <a:extLst>
              <a:ext uri="{FF2B5EF4-FFF2-40B4-BE49-F238E27FC236}">
                <a16:creationId xmlns:a16="http://schemas.microsoft.com/office/drawing/2014/main" id="{AD55E102-5432-429D-B672-BEB5BA583F53}"/>
              </a:ext>
            </a:extLst>
          </p:cNvPr>
          <p:cNvCxnSpPr>
            <a:cxnSpLocks/>
          </p:cNvCxnSpPr>
          <p:nvPr/>
        </p:nvCxnSpPr>
        <p:spPr bwMode="auto">
          <a:xfrm>
            <a:off x="1334244" y="3432122"/>
            <a:ext cx="110018"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6" name="Straight Connector 15">
            <a:extLst>
              <a:ext uri="{FF2B5EF4-FFF2-40B4-BE49-F238E27FC236}">
                <a16:creationId xmlns:a16="http://schemas.microsoft.com/office/drawing/2014/main" id="{A69055C6-6CD0-4A0B-A93A-045ECE3B3F6B}"/>
              </a:ext>
            </a:extLst>
          </p:cNvPr>
          <p:cNvCxnSpPr>
            <a:cxnSpLocks/>
          </p:cNvCxnSpPr>
          <p:nvPr/>
        </p:nvCxnSpPr>
        <p:spPr bwMode="auto">
          <a:xfrm>
            <a:off x="1385338" y="3432122"/>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7" name="Straight Connector 16">
            <a:extLst>
              <a:ext uri="{FF2B5EF4-FFF2-40B4-BE49-F238E27FC236}">
                <a16:creationId xmlns:a16="http://schemas.microsoft.com/office/drawing/2014/main" id="{0409DAE1-5D0C-4CCE-8376-D97038C8C324}"/>
              </a:ext>
            </a:extLst>
          </p:cNvPr>
          <p:cNvCxnSpPr>
            <a:cxnSpLocks/>
          </p:cNvCxnSpPr>
          <p:nvPr/>
        </p:nvCxnSpPr>
        <p:spPr bwMode="auto">
          <a:xfrm>
            <a:off x="1521809" y="3432122"/>
            <a:ext cx="97631"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18" name="Straight Connector 17">
            <a:extLst>
              <a:ext uri="{FF2B5EF4-FFF2-40B4-BE49-F238E27FC236}">
                <a16:creationId xmlns:a16="http://schemas.microsoft.com/office/drawing/2014/main" id="{353F87C9-F72B-4244-8DA5-AED52E86064B}"/>
              </a:ext>
            </a:extLst>
          </p:cNvPr>
          <p:cNvCxnSpPr>
            <a:cxnSpLocks/>
          </p:cNvCxnSpPr>
          <p:nvPr/>
        </p:nvCxnSpPr>
        <p:spPr bwMode="auto">
          <a:xfrm>
            <a:off x="1570625" y="3432122"/>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20" name="Connector: Elbow 78">
            <a:extLst>
              <a:ext uri="{FF2B5EF4-FFF2-40B4-BE49-F238E27FC236}">
                <a16:creationId xmlns:a16="http://schemas.microsoft.com/office/drawing/2014/main" id="{2039217B-0F04-4957-9CDB-C8A8E917CA66}"/>
              </a:ext>
            </a:extLst>
          </p:cNvPr>
          <p:cNvCxnSpPr>
            <a:cxnSpLocks/>
          </p:cNvCxnSpPr>
          <p:nvPr/>
        </p:nvCxnSpPr>
        <p:spPr bwMode="auto">
          <a:xfrm flipV="1">
            <a:off x="1570624" y="3317931"/>
            <a:ext cx="185290" cy="114192"/>
          </a:xfrm>
          <a:prstGeom prst="bentConnector3">
            <a:avLst>
              <a:gd name="adj1" fmla="val 2021"/>
            </a:avLst>
          </a:prstGeom>
          <a:solidFill>
            <a:schemeClr val="accent1"/>
          </a:solidFill>
          <a:ln w="25400" cap="flat" cmpd="sng" algn="ctr">
            <a:solidFill>
              <a:schemeClr val="tx1"/>
            </a:solidFill>
            <a:prstDash val="solid"/>
            <a:round/>
            <a:headEnd type="none" w="sm" len="sm"/>
            <a:tailEnd type="triangle"/>
          </a:ln>
          <a:effectLst/>
        </p:spPr>
      </p:cxnSp>
      <p:cxnSp>
        <p:nvCxnSpPr>
          <p:cNvPr id="24" name="Straight Connector 23">
            <a:extLst>
              <a:ext uri="{FF2B5EF4-FFF2-40B4-BE49-F238E27FC236}">
                <a16:creationId xmlns:a16="http://schemas.microsoft.com/office/drawing/2014/main" id="{6882819E-79AF-4D4E-AEA7-ABADB72CD29B}"/>
              </a:ext>
            </a:extLst>
          </p:cNvPr>
          <p:cNvCxnSpPr>
            <a:cxnSpLocks/>
          </p:cNvCxnSpPr>
          <p:nvPr/>
        </p:nvCxnSpPr>
        <p:spPr bwMode="auto">
          <a:xfrm>
            <a:off x="3360481" y="3437186"/>
            <a:ext cx="110018"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25" name="Straight Connector 24">
            <a:extLst>
              <a:ext uri="{FF2B5EF4-FFF2-40B4-BE49-F238E27FC236}">
                <a16:creationId xmlns:a16="http://schemas.microsoft.com/office/drawing/2014/main" id="{1A244CED-56BC-4CEB-8EBB-960670BA3499}"/>
              </a:ext>
            </a:extLst>
          </p:cNvPr>
          <p:cNvCxnSpPr>
            <a:cxnSpLocks/>
          </p:cNvCxnSpPr>
          <p:nvPr/>
        </p:nvCxnSpPr>
        <p:spPr bwMode="auto">
          <a:xfrm>
            <a:off x="3411575" y="3437186"/>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26" name="Straight Connector 25">
            <a:extLst>
              <a:ext uri="{FF2B5EF4-FFF2-40B4-BE49-F238E27FC236}">
                <a16:creationId xmlns:a16="http://schemas.microsoft.com/office/drawing/2014/main" id="{05A49E93-D9E3-43BE-8D31-03E6B688A113}"/>
              </a:ext>
            </a:extLst>
          </p:cNvPr>
          <p:cNvCxnSpPr>
            <a:cxnSpLocks/>
          </p:cNvCxnSpPr>
          <p:nvPr/>
        </p:nvCxnSpPr>
        <p:spPr bwMode="auto">
          <a:xfrm>
            <a:off x="3548046" y="3437186"/>
            <a:ext cx="97631"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27" name="Straight Connector 26">
            <a:extLst>
              <a:ext uri="{FF2B5EF4-FFF2-40B4-BE49-F238E27FC236}">
                <a16:creationId xmlns:a16="http://schemas.microsoft.com/office/drawing/2014/main" id="{4C1275A1-D41A-4C0B-B690-C37FBC9176BA}"/>
              </a:ext>
            </a:extLst>
          </p:cNvPr>
          <p:cNvCxnSpPr>
            <a:cxnSpLocks/>
          </p:cNvCxnSpPr>
          <p:nvPr/>
        </p:nvCxnSpPr>
        <p:spPr bwMode="auto">
          <a:xfrm>
            <a:off x="3596862" y="3437186"/>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29" name="Connector: Elbow 93">
            <a:extLst>
              <a:ext uri="{FF2B5EF4-FFF2-40B4-BE49-F238E27FC236}">
                <a16:creationId xmlns:a16="http://schemas.microsoft.com/office/drawing/2014/main" id="{F8A2A4FD-6CFE-405A-BED7-96920C7BC2B2}"/>
              </a:ext>
            </a:extLst>
          </p:cNvPr>
          <p:cNvCxnSpPr>
            <a:cxnSpLocks/>
          </p:cNvCxnSpPr>
          <p:nvPr/>
        </p:nvCxnSpPr>
        <p:spPr bwMode="auto">
          <a:xfrm flipV="1">
            <a:off x="3596861" y="3322995"/>
            <a:ext cx="185290" cy="114192"/>
          </a:xfrm>
          <a:prstGeom prst="bentConnector3">
            <a:avLst>
              <a:gd name="adj1" fmla="val 2021"/>
            </a:avLst>
          </a:prstGeom>
          <a:solidFill>
            <a:schemeClr val="accent1"/>
          </a:solidFill>
          <a:ln w="25400" cap="flat" cmpd="sng" algn="ctr">
            <a:solidFill>
              <a:schemeClr val="tx1"/>
            </a:solidFill>
            <a:prstDash val="solid"/>
            <a:round/>
            <a:headEnd type="none" w="sm" len="sm"/>
            <a:tailEnd type="triangle"/>
          </a:ln>
          <a:effectLst/>
        </p:spPr>
      </p:cxnSp>
      <p:sp>
        <p:nvSpPr>
          <p:cNvPr id="41" name="TextBox 40">
            <a:extLst>
              <a:ext uri="{FF2B5EF4-FFF2-40B4-BE49-F238E27FC236}">
                <a16:creationId xmlns:a16="http://schemas.microsoft.com/office/drawing/2014/main" id="{88EB079C-667A-4139-8950-7F5FFC0EDC57}"/>
              </a:ext>
            </a:extLst>
          </p:cNvPr>
          <p:cNvSpPr txBox="1"/>
          <p:nvPr/>
        </p:nvSpPr>
        <p:spPr>
          <a:xfrm>
            <a:off x="1126212" y="4048478"/>
            <a:ext cx="679214" cy="24622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F2D39"/>
                </a:solidFill>
                <a:effectLst/>
                <a:uLnTx/>
                <a:uFillTx/>
                <a:latin typeface="Arial" panose="020B0604020202020204" pitchFamily="34" charset="0"/>
                <a:ea typeface="MS PGothic" pitchFamily="34" charset="-128"/>
                <a:cs typeface="Arial" panose="020B0604020202020204" pitchFamily="34" charset="0"/>
              </a:rPr>
              <a:t>Pump 1</a:t>
            </a:r>
          </a:p>
        </p:txBody>
      </p:sp>
      <p:sp>
        <p:nvSpPr>
          <p:cNvPr id="42" name="TextBox 41">
            <a:extLst>
              <a:ext uri="{FF2B5EF4-FFF2-40B4-BE49-F238E27FC236}">
                <a16:creationId xmlns:a16="http://schemas.microsoft.com/office/drawing/2014/main" id="{57C82529-3E14-4887-9C08-9A312BE64ACF}"/>
              </a:ext>
            </a:extLst>
          </p:cNvPr>
          <p:cNvSpPr txBox="1"/>
          <p:nvPr/>
        </p:nvSpPr>
        <p:spPr>
          <a:xfrm>
            <a:off x="3148044" y="4048478"/>
            <a:ext cx="679214" cy="24622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F2D39"/>
                </a:solidFill>
                <a:effectLst/>
                <a:uLnTx/>
                <a:uFillTx/>
                <a:latin typeface="Arial" panose="020B0604020202020204" pitchFamily="34" charset="0"/>
                <a:ea typeface="MS PGothic" pitchFamily="34" charset="-128"/>
                <a:cs typeface="Arial" panose="020B0604020202020204" pitchFamily="34" charset="0"/>
              </a:rPr>
              <a:t>Pump 2</a:t>
            </a:r>
          </a:p>
        </p:txBody>
      </p:sp>
      <p:grpSp>
        <p:nvGrpSpPr>
          <p:cNvPr id="45" name="Group 44"/>
          <p:cNvGrpSpPr/>
          <p:nvPr/>
        </p:nvGrpSpPr>
        <p:grpSpPr>
          <a:xfrm rot="5400000">
            <a:off x="1250254" y="3561652"/>
            <a:ext cx="431131" cy="423534"/>
            <a:chOff x="2487050" y="2353883"/>
            <a:chExt cx="1104900" cy="1104900"/>
          </a:xfrm>
          <a:solidFill>
            <a:schemeClr val="bg1"/>
          </a:solidFill>
        </p:grpSpPr>
        <p:sp>
          <p:nvSpPr>
            <p:cNvPr id="46" name="Freeform 1129"/>
            <p:cNvSpPr>
              <a:spLocks/>
            </p:cNvSpPr>
            <p:nvPr/>
          </p:nvSpPr>
          <p:spPr bwMode="auto">
            <a:xfrm>
              <a:off x="2487050" y="2353883"/>
              <a:ext cx="1104900" cy="1104900"/>
            </a:xfrm>
            <a:custGeom>
              <a:avLst/>
              <a:gdLst>
                <a:gd name="T0" fmla="*/ 2087 w 2087"/>
                <a:gd name="T1" fmla="*/ 1044 h 2088"/>
                <a:gd name="T2" fmla="*/ 2066 w 2087"/>
                <a:gd name="T3" fmla="*/ 833 h 2088"/>
                <a:gd name="T4" fmla="*/ 2005 w 2087"/>
                <a:gd name="T5" fmla="*/ 637 h 2088"/>
                <a:gd name="T6" fmla="*/ 1909 w 2087"/>
                <a:gd name="T7" fmla="*/ 460 h 2088"/>
                <a:gd name="T8" fmla="*/ 1781 w 2087"/>
                <a:gd name="T9" fmla="*/ 305 h 2088"/>
                <a:gd name="T10" fmla="*/ 1626 w 2087"/>
                <a:gd name="T11" fmla="*/ 177 h 2088"/>
                <a:gd name="T12" fmla="*/ 1449 w 2087"/>
                <a:gd name="T13" fmla="*/ 81 h 2088"/>
                <a:gd name="T14" fmla="*/ 1253 w 2087"/>
                <a:gd name="T15" fmla="*/ 20 h 2088"/>
                <a:gd name="T16" fmla="*/ 1043 w 2087"/>
                <a:gd name="T17" fmla="*/ 0 h 2088"/>
                <a:gd name="T18" fmla="*/ 833 w 2087"/>
                <a:gd name="T19" fmla="*/ 20 h 2088"/>
                <a:gd name="T20" fmla="*/ 637 w 2087"/>
                <a:gd name="T21" fmla="*/ 81 h 2088"/>
                <a:gd name="T22" fmla="*/ 459 w 2087"/>
                <a:gd name="T23" fmla="*/ 177 h 2088"/>
                <a:gd name="T24" fmla="*/ 304 w 2087"/>
                <a:gd name="T25" fmla="*/ 305 h 2088"/>
                <a:gd name="T26" fmla="*/ 177 w 2087"/>
                <a:gd name="T27" fmla="*/ 460 h 2088"/>
                <a:gd name="T28" fmla="*/ 81 w 2087"/>
                <a:gd name="T29" fmla="*/ 637 h 2088"/>
                <a:gd name="T30" fmla="*/ 20 w 2087"/>
                <a:gd name="T31" fmla="*/ 833 h 2088"/>
                <a:gd name="T32" fmla="*/ 0 w 2087"/>
                <a:gd name="T33" fmla="*/ 1044 h 2088"/>
                <a:gd name="T34" fmla="*/ 20 w 2087"/>
                <a:gd name="T35" fmla="*/ 1253 h 2088"/>
                <a:gd name="T36" fmla="*/ 81 w 2087"/>
                <a:gd name="T37" fmla="*/ 1449 h 2088"/>
                <a:gd name="T38" fmla="*/ 177 w 2087"/>
                <a:gd name="T39" fmla="*/ 1627 h 2088"/>
                <a:gd name="T40" fmla="*/ 304 w 2087"/>
                <a:gd name="T41" fmla="*/ 1782 h 2088"/>
                <a:gd name="T42" fmla="*/ 459 w 2087"/>
                <a:gd name="T43" fmla="*/ 1909 h 2088"/>
                <a:gd name="T44" fmla="*/ 637 w 2087"/>
                <a:gd name="T45" fmla="*/ 2005 h 2088"/>
                <a:gd name="T46" fmla="*/ 833 w 2087"/>
                <a:gd name="T47" fmla="*/ 2066 h 2088"/>
                <a:gd name="T48" fmla="*/ 1043 w 2087"/>
                <a:gd name="T49" fmla="*/ 2088 h 2088"/>
                <a:gd name="T50" fmla="*/ 1253 w 2087"/>
                <a:gd name="T51" fmla="*/ 2066 h 2088"/>
                <a:gd name="T52" fmla="*/ 1449 w 2087"/>
                <a:gd name="T53" fmla="*/ 2005 h 2088"/>
                <a:gd name="T54" fmla="*/ 1626 w 2087"/>
                <a:gd name="T55" fmla="*/ 1909 h 2088"/>
                <a:gd name="T56" fmla="*/ 1781 w 2087"/>
                <a:gd name="T57" fmla="*/ 1782 h 2088"/>
                <a:gd name="T58" fmla="*/ 1909 w 2087"/>
                <a:gd name="T59" fmla="*/ 1627 h 2088"/>
                <a:gd name="T60" fmla="*/ 2005 w 2087"/>
                <a:gd name="T61" fmla="*/ 1449 h 2088"/>
                <a:gd name="T62" fmla="*/ 2066 w 2087"/>
                <a:gd name="T63" fmla="*/ 1253 h 2088"/>
                <a:gd name="T64" fmla="*/ 2087 w 2087"/>
                <a:gd name="T65" fmla="*/ 1044 h 2088"/>
                <a:gd name="T66" fmla="*/ 2087 w 2087"/>
                <a:gd name="T67" fmla="*/ 1044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7" h="2088">
                  <a:moveTo>
                    <a:pt x="2087" y="1044"/>
                  </a:moveTo>
                  <a:lnTo>
                    <a:pt x="2066" y="833"/>
                  </a:lnTo>
                  <a:lnTo>
                    <a:pt x="2005" y="637"/>
                  </a:lnTo>
                  <a:lnTo>
                    <a:pt x="1909" y="460"/>
                  </a:lnTo>
                  <a:lnTo>
                    <a:pt x="1781" y="305"/>
                  </a:lnTo>
                  <a:lnTo>
                    <a:pt x="1626" y="177"/>
                  </a:lnTo>
                  <a:lnTo>
                    <a:pt x="1449" y="81"/>
                  </a:lnTo>
                  <a:lnTo>
                    <a:pt x="1253" y="20"/>
                  </a:lnTo>
                  <a:lnTo>
                    <a:pt x="1043" y="0"/>
                  </a:lnTo>
                  <a:lnTo>
                    <a:pt x="833" y="20"/>
                  </a:lnTo>
                  <a:lnTo>
                    <a:pt x="637" y="81"/>
                  </a:lnTo>
                  <a:lnTo>
                    <a:pt x="459" y="177"/>
                  </a:lnTo>
                  <a:lnTo>
                    <a:pt x="304" y="305"/>
                  </a:lnTo>
                  <a:lnTo>
                    <a:pt x="177" y="460"/>
                  </a:lnTo>
                  <a:lnTo>
                    <a:pt x="81" y="637"/>
                  </a:lnTo>
                  <a:lnTo>
                    <a:pt x="20" y="833"/>
                  </a:lnTo>
                  <a:lnTo>
                    <a:pt x="0" y="1044"/>
                  </a:lnTo>
                  <a:lnTo>
                    <a:pt x="20" y="1253"/>
                  </a:lnTo>
                  <a:lnTo>
                    <a:pt x="81" y="1449"/>
                  </a:lnTo>
                  <a:lnTo>
                    <a:pt x="177" y="1627"/>
                  </a:lnTo>
                  <a:lnTo>
                    <a:pt x="304" y="1782"/>
                  </a:lnTo>
                  <a:lnTo>
                    <a:pt x="459" y="1909"/>
                  </a:lnTo>
                  <a:lnTo>
                    <a:pt x="637" y="2005"/>
                  </a:lnTo>
                  <a:lnTo>
                    <a:pt x="833" y="2066"/>
                  </a:lnTo>
                  <a:lnTo>
                    <a:pt x="1043" y="2088"/>
                  </a:lnTo>
                  <a:lnTo>
                    <a:pt x="1253" y="2066"/>
                  </a:lnTo>
                  <a:lnTo>
                    <a:pt x="1449" y="2005"/>
                  </a:lnTo>
                  <a:lnTo>
                    <a:pt x="1626" y="1909"/>
                  </a:lnTo>
                  <a:lnTo>
                    <a:pt x="1781" y="1782"/>
                  </a:lnTo>
                  <a:lnTo>
                    <a:pt x="1909" y="1627"/>
                  </a:lnTo>
                  <a:lnTo>
                    <a:pt x="2005" y="1449"/>
                  </a:lnTo>
                  <a:lnTo>
                    <a:pt x="2066" y="1253"/>
                  </a:lnTo>
                  <a:lnTo>
                    <a:pt x="2087" y="1044"/>
                  </a:lnTo>
                  <a:lnTo>
                    <a:pt x="2087" y="1044"/>
                  </a:lnTo>
                </a:path>
              </a:pathLst>
            </a:custGeom>
            <a:grpFill/>
            <a:ln w="25400">
              <a:solidFill>
                <a:srgbClr val="000000"/>
              </a:solidFill>
              <a:prstDash val="solid"/>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47" name="Line 1130"/>
            <p:cNvSpPr>
              <a:spLocks noChangeShapeType="1"/>
            </p:cNvSpPr>
            <p:nvPr/>
          </p:nvSpPr>
          <p:spPr bwMode="auto">
            <a:xfrm>
              <a:off x="2610875" y="2563433"/>
              <a:ext cx="933450" cy="133350"/>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48" name="Line 1131"/>
            <p:cNvSpPr>
              <a:spLocks noChangeShapeType="1"/>
            </p:cNvSpPr>
            <p:nvPr/>
          </p:nvSpPr>
          <p:spPr bwMode="auto">
            <a:xfrm flipV="1">
              <a:off x="2612463" y="3107946"/>
              <a:ext cx="933450" cy="131763"/>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grpSp>
      <p:grpSp>
        <p:nvGrpSpPr>
          <p:cNvPr id="49" name="Group 48"/>
          <p:cNvGrpSpPr/>
          <p:nvPr/>
        </p:nvGrpSpPr>
        <p:grpSpPr>
          <a:xfrm rot="5400000">
            <a:off x="3272086" y="3565047"/>
            <a:ext cx="431131" cy="423534"/>
            <a:chOff x="2487050" y="2353883"/>
            <a:chExt cx="1104900" cy="1104900"/>
          </a:xfrm>
          <a:solidFill>
            <a:schemeClr val="bg1"/>
          </a:solidFill>
        </p:grpSpPr>
        <p:sp>
          <p:nvSpPr>
            <p:cNvPr id="50" name="Freeform 1129"/>
            <p:cNvSpPr>
              <a:spLocks/>
            </p:cNvSpPr>
            <p:nvPr/>
          </p:nvSpPr>
          <p:spPr bwMode="auto">
            <a:xfrm>
              <a:off x="2487050" y="2353883"/>
              <a:ext cx="1104900" cy="1104900"/>
            </a:xfrm>
            <a:custGeom>
              <a:avLst/>
              <a:gdLst>
                <a:gd name="T0" fmla="*/ 2087 w 2087"/>
                <a:gd name="T1" fmla="*/ 1044 h 2088"/>
                <a:gd name="T2" fmla="*/ 2066 w 2087"/>
                <a:gd name="T3" fmla="*/ 833 h 2088"/>
                <a:gd name="T4" fmla="*/ 2005 w 2087"/>
                <a:gd name="T5" fmla="*/ 637 h 2088"/>
                <a:gd name="T6" fmla="*/ 1909 w 2087"/>
                <a:gd name="T7" fmla="*/ 460 h 2088"/>
                <a:gd name="T8" fmla="*/ 1781 w 2087"/>
                <a:gd name="T9" fmla="*/ 305 h 2088"/>
                <a:gd name="T10" fmla="*/ 1626 w 2087"/>
                <a:gd name="T11" fmla="*/ 177 h 2088"/>
                <a:gd name="T12" fmla="*/ 1449 w 2087"/>
                <a:gd name="T13" fmla="*/ 81 h 2088"/>
                <a:gd name="T14" fmla="*/ 1253 w 2087"/>
                <a:gd name="T15" fmla="*/ 20 h 2088"/>
                <a:gd name="T16" fmla="*/ 1043 w 2087"/>
                <a:gd name="T17" fmla="*/ 0 h 2088"/>
                <a:gd name="T18" fmla="*/ 833 w 2087"/>
                <a:gd name="T19" fmla="*/ 20 h 2088"/>
                <a:gd name="T20" fmla="*/ 637 w 2087"/>
                <a:gd name="T21" fmla="*/ 81 h 2088"/>
                <a:gd name="T22" fmla="*/ 459 w 2087"/>
                <a:gd name="T23" fmla="*/ 177 h 2088"/>
                <a:gd name="T24" fmla="*/ 304 w 2087"/>
                <a:gd name="T25" fmla="*/ 305 h 2088"/>
                <a:gd name="T26" fmla="*/ 177 w 2087"/>
                <a:gd name="T27" fmla="*/ 460 h 2088"/>
                <a:gd name="T28" fmla="*/ 81 w 2087"/>
                <a:gd name="T29" fmla="*/ 637 h 2088"/>
                <a:gd name="T30" fmla="*/ 20 w 2087"/>
                <a:gd name="T31" fmla="*/ 833 h 2088"/>
                <a:gd name="T32" fmla="*/ 0 w 2087"/>
                <a:gd name="T33" fmla="*/ 1044 h 2088"/>
                <a:gd name="T34" fmla="*/ 20 w 2087"/>
                <a:gd name="T35" fmla="*/ 1253 h 2088"/>
                <a:gd name="T36" fmla="*/ 81 w 2087"/>
                <a:gd name="T37" fmla="*/ 1449 h 2088"/>
                <a:gd name="T38" fmla="*/ 177 w 2087"/>
                <a:gd name="T39" fmla="*/ 1627 h 2088"/>
                <a:gd name="T40" fmla="*/ 304 w 2087"/>
                <a:gd name="T41" fmla="*/ 1782 h 2088"/>
                <a:gd name="T42" fmla="*/ 459 w 2087"/>
                <a:gd name="T43" fmla="*/ 1909 h 2088"/>
                <a:gd name="T44" fmla="*/ 637 w 2087"/>
                <a:gd name="T45" fmla="*/ 2005 h 2088"/>
                <a:gd name="T46" fmla="*/ 833 w 2087"/>
                <a:gd name="T47" fmla="*/ 2066 h 2088"/>
                <a:gd name="T48" fmla="*/ 1043 w 2087"/>
                <a:gd name="T49" fmla="*/ 2088 h 2088"/>
                <a:gd name="T50" fmla="*/ 1253 w 2087"/>
                <a:gd name="T51" fmla="*/ 2066 h 2088"/>
                <a:gd name="T52" fmla="*/ 1449 w 2087"/>
                <a:gd name="T53" fmla="*/ 2005 h 2088"/>
                <a:gd name="T54" fmla="*/ 1626 w 2087"/>
                <a:gd name="T55" fmla="*/ 1909 h 2088"/>
                <a:gd name="T56" fmla="*/ 1781 w 2087"/>
                <a:gd name="T57" fmla="*/ 1782 h 2088"/>
                <a:gd name="T58" fmla="*/ 1909 w 2087"/>
                <a:gd name="T59" fmla="*/ 1627 h 2088"/>
                <a:gd name="T60" fmla="*/ 2005 w 2087"/>
                <a:gd name="T61" fmla="*/ 1449 h 2088"/>
                <a:gd name="T62" fmla="*/ 2066 w 2087"/>
                <a:gd name="T63" fmla="*/ 1253 h 2088"/>
                <a:gd name="T64" fmla="*/ 2087 w 2087"/>
                <a:gd name="T65" fmla="*/ 1044 h 2088"/>
                <a:gd name="T66" fmla="*/ 2087 w 2087"/>
                <a:gd name="T67" fmla="*/ 1044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7" h="2088">
                  <a:moveTo>
                    <a:pt x="2087" y="1044"/>
                  </a:moveTo>
                  <a:lnTo>
                    <a:pt x="2066" y="833"/>
                  </a:lnTo>
                  <a:lnTo>
                    <a:pt x="2005" y="637"/>
                  </a:lnTo>
                  <a:lnTo>
                    <a:pt x="1909" y="460"/>
                  </a:lnTo>
                  <a:lnTo>
                    <a:pt x="1781" y="305"/>
                  </a:lnTo>
                  <a:lnTo>
                    <a:pt x="1626" y="177"/>
                  </a:lnTo>
                  <a:lnTo>
                    <a:pt x="1449" y="81"/>
                  </a:lnTo>
                  <a:lnTo>
                    <a:pt x="1253" y="20"/>
                  </a:lnTo>
                  <a:lnTo>
                    <a:pt x="1043" y="0"/>
                  </a:lnTo>
                  <a:lnTo>
                    <a:pt x="833" y="20"/>
                  </a:lnTo>
                  <a:lnTo>
                    <a:pt x="637" y="81"/>
                  </a:lnTo>
                  <a:lnTo>
                    <a:pt x="459" y="177"/>
                  </a:lnTo>
                  <a:lnTo>
                    <a:pt x="304" y="305"/>
                  </a:lnTo>
                  <a:lnTo>
                    <a:pt x="177" y="460"/>
                  </a:lnTo>
                  <a:lnTo>
                    <a:pt x="81" y="637"/>
                  </a:lnTo>
                  <a:lnTo>
                    <a:pt x="20" y="833"/>
                  </a:lnTo>
                  <a:lnTo>
                    <a:pt x="0" y="1044"/>
                  </a:lnTo>
                  <a:lnTo>
                    <a:pt x="20" y="1253"/>
                  </a:lnTo>
                  <a:lnTo>
                    <a:pt x="81" y="1449"/>
                  </a:lnTo>
                  <a:lnTo>
                    <a:pt x="177" y="1627"/>
                  </a:lnTo>
                  <a:lnTo>
                    <a:pt x="304" y="1782"/>
                  </a:lnTo>
                  <a:lnTo>
                    <a:pt x="459" y="1909"/>
                  </a:lnTo>
                  <a:lnTo>
                    <a:pt x="637" y="2005"/>
                  </a:lnTo>
                  <a:lnTo>
                    <a:pt x="833" y="2066"/>
                  </a:lnTo>
                  <a:lnTo>
                    <a:pt x="1043" y="2088"/>
                  </a:lnTo>
                  <a:lnTo>
                    <a:pt x="1253" y="2066"/>
                  </a:lnTo>
                  <a:lnTo>
                    <a:pt x="1449" y="2005"/>
                  </a:lnTo>
                  <a:lnTo>
                    <a:pt x="1626" y="1909"/>
                  </a:lnTo>
                  <a:lnTo>
                    <a:pt x="1781" y="1782"/>
                  </a:lnTo>
                  <a:lnTo>
                    <a:pt x="1909" y="1627"/>
                  </a:lnTo>
                  <a:lnTo>
                    <a:pt x="2005" y="1449"/>
                  </a:lnTo>
                  <a:lnTo>
                    <a:pt x="2066" y="1253"/>
                  </a:lnTo>
                  <a:lnTo>
                    <a:pt x="2087" y="1044"/>
                  </a:lnTo>
                  <a:lnTo>
                    <a:pt x="2087" y="1044"/>
                  </a:lnTo>
                </a:path>
              </a:pathLst>
            </a:custGeom>
            <a:grpFill/>
            <a:ln w="25400">
              <a:solidFill>
                <a:srgbClr val="000000"/>
              </a:solidFill>
              <a:prstDash val="solid"/>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51" name="Line 1130"/>
            <p:cNvSpPr>
              <a:spLocks noChangeShapeType="1"/>
            </p:cNvSpPr>
            <p:nvPr/>
          </p:nvSpPr>
          <p:spPr bwMode="auto">
            <a:xfrm>
              <a:off x="2610875" y="2563433"/>
              <a:ext cx="933450" cy="133350"/>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52" name="Line 1131"/>
            <p:cNvSpPr>
              <a:spLocks noChangeShapeType="1"/>
            </p:cNvSpPr>
            <p:nvPr/>
          </p:nvSpPr>
          <p:spPr bwMode="auto">
            <a:xfrm flipV="1">
              <a:off x="2612463" y="3107946"/>
              <a:ext cx="933450" cy="131763"/>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grpSp>
      <p:sp>
        <p:nvSpPr>
          <p:cNvPr id="73" name="Rectangle 72">
            <a:extLst>
              <a:ext uri="{FF2B5EF4-FFF2-40B4-BE49-F238E27FC236}">
                <a16:creationId xmlns:a16="http://schemas.microsoft.com/office/drawing/2014/main" id="{D18569EC-F921-4E0C-B347-1F41B755B92F}"/>
              </a:ext>
            </a:extLst>
          </p:cNvPr>
          <p:cNvSpPr/>
          <p:nvPr/>
        </p:nvSpPr>
        <p:spPr bwMode="auto">
          <a:xfrm>
            <a:off x="2654690" y="1892312"/>
            <a:ext cx="1511357" cy="664608"/>
          </a:xfrm>
          <a:prstGeom prst="rect">
            <a:avLst/>
          </a:prstGeom>
          <a:solidFill>
            <a:srgbClr val="614F5A"/>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S PGothic" pitchFamily="34" charset="-128"/>
                <a:cs typeface="Arial" charset="0"/>
              </a:rPr>
              <a:t>Process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50 acfm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20”HgV</a:t>
            </a:r>
          </a:p>
        </p:txBody>
      </p:sp>
      <p:cxnSp>
        <p:nvCxnSpPr>
          <p:cNvPr id="57" name="Straight Arrow Connector 56">
            <a:extLst>
              <a:ext uri="{FF2B5EF4-FFF2-40B4-BE49-F238E27FC236}">
                <a16:creationId xmlns:a16="http://schemas.microsoft.com/office/drawing/2014/main" id="{C159CB96-72A7-45CB-BC94-91378BA7A465}"/>
              </a:ext>
            </a:extLst>
          </p:cNvPr>
          <p:cNvCxnSpPr>
            <a:cxnSpLocks/>
            <a:stCxn id="14" idx="2"/>
          </p:cNvCxnSpPr>
          <p:nvPr/>
        </p:nvCxnSpPr>
        <p:spPr bwMode="auto">
          <a:xfrm>
            <a:off x="1385338" y="2556920"/>
            <a:ext cx="0" cy="875202"/>
          </a:xfrm>
          <a:prstGeom prst="straightConnector1">
            <a:avLst/>
          </a:prstGeom>
          <a:solidFill>
            <a:schemeClr val="accent1"/>
          </a:solidFill>
          <a:ln w="25400" cap="flat" cmpd="sng" algn="ctr">
            <a:solidFill>
              <a:schemeClr val="tx1"/>
            </a:solidFill>
            <a:prstDash val="solid"/>
            <a:round/>
            <a:headEnd type="none" w="sm" len="sm"/>
            <a:tailEnd type="triangle"/>
          </a:ln>
          <a:effectLst/>
        </p:spPr>
      </p:cxnSp>
      <p:cxnSp>
        <p:nvCxnSpPr>
          <p:cNvPr id="94" name="Straight Arrow Connector 93">
            <a:extLst>
              <a:ext uri="{FF2B5EF4-FFF2-40B4-BE49-F238E27FC236}">
                <a16:creationId xmlns:a16="http://schemas.microsoft.com/office/drawing/2014/main" id="{361E29E0-DC95-498B-A4AA-99E2397966AB}"/>
              </a:ext>
            </a:extLst>
          </p:cNvPr>
          <p:cNvCxnSpPr>
            <a:cxnSpLocks/>
          </p:cNvCxnSpPr>
          <p:nvPr/>
        </p:nvCxnSpPr>
        <p:spPr bwMode="auto">
          <a:xfrm>
            <a:off x="3410369" y="2556920"/>
            <a:ext cx="0" cy="875202"/>
          </a:xfrm>
          <a:prstGeom prst="straightConnector1">
            <a:avLst/>
          </a:prstGeom>
          <a:solidFill>
            <a:schemeClr val="accent1"/>
          </a:solidFill>
          <a:ln w="25400" cap="flat" cmpd="sng" algn="ctr">
            <a:solidFill>
              <a:schemeClr val="tx1"/>
            </a:solidFill>
            <a:prstDash val="solid"/>
            <a:round/>
            <a:headEnd type="none" w="sm" len="sm"/>
            <a:tailEnd type="triangle"/>
          </a:ln>
          <a:effectLst/>
        </p:spPr>
      </p:cxnSp>
      <p:cxnSp>
        <p:nvCxnSpPr>
          <p:cNvPr id="65" name="Straight Connector 64">
            <a:extLst>
              <a:ext uri="{FF2B5EF4-FFF2-40B4-BE49-F238E27FC236}">
                <a16:creationId xmlns:a16="http://schemas.microsoft.com/office/drawing/2014/main" id="{DBB72AFF-814B-4A0D-820B-01569B944E24}"/>
              </a:ext>
            </a:extLst>
          </p:cNvPr>
          <p:cNvCxnSpPr/>
          <p:nvPr/>
        </p:nvCxnSpPr>
        <p:spPr bwMode="auto">
          <a:xfrm>
            <a:off x="1385338" y="2928347"/>
            <a:ext cx="2025031" cy="0"/>
          </a:xfrm>
          <a:prstGeom prst="line">
            <a:avLst/>
          </a:prstGeom>
          <a:solidFill>
            <a:schemeClr val="accent1"/>
          </a:solidFill>
          <a:ln w="38100" cap="flat" cmpd="sng" algn="ctr">
            <a:solidFill>
              <a:srgbClr val="FF0000"/>
            </a:solidFill>
            <a:prstDash val="dash"/>
            <a:round/>
            <a:headEnd type="oval" w="lg" len="lg"/>
            <a:tailEnd type="oval" w="lg" len="lg"/>
          </a:ln>
          <a:effectLst/>
        </p:spPr>
      </p:cxnSp>
      <p:graphicFrame>
        <p:nvGraphicFramePr>
          <p:cNvPr id="95" name="Table 94">
            <a:extLst>
              <a:ext uri="{FF2B5EF4-FFF2-40B4-BE49-F238E27FC236}">
                <a16:creationId xmlns:a16="http://schemas.microsoft.com/office/drawing/2014/main" id="{E8FE07B1-60F9-4631-BCE3-643327509A26}"/>
              </a:ext>
            </a:extLst>
          </p:cNvPr>
          <p:cNvGraphicFramePr>
            <a:graphicFrameLocks noGrp="1"/>
          </p:cNvGraphicFramePr>
          <p:nvPr>
            <p:extLst/>
          </p:nvPr>
        </p:nvGraphicFramePr>
        <p:xfrm>
          <a:off x="4565062" y="1892312"/>
          <a:ext cx="4037111" cy="2071799"/>
        </p:xfrm>
        <a:graphic>
          <a:graphicData uri="http://schemas.openxmlformats.org/drawingml/2006/table">
            <a:tbl>
              <a:tblPr firstRow="1" bandRow="1">
                <a:tableStyleId>{5C22544A-7EE6-4342-B048-85BDC9FD1C3A}</a:tableStyleId>
              </a:tblPr>
              <a:tblGrid>
                <a:gridCol w="2564229">
                  <a:extLst>
                    <a:ext uri="{9D8B030D-6E8A-4147-A177-3AD203B41FA5}">
                      <a16:colId xmlns:a16="http://schemas.microsoft.com/office/drawing/2014/main" val="2268988640"/>
                    </a:ext>
                  </a:extLst>
                </a:gridCol>
                <a:gridCol w="1472882">
                  <a:extLst>
                    <a:ext uri="{9D8B030D-6E8A-4147-A177-3AD203B41FA5}">
                      <a16:colId xmlns:a16="http://schemas.microsoft.com/office/drawing/2014/main" val="1342074342"/>
                    </a:ext>
                  </a:extLst>
                </a:gridCol>
              </a:tblGrid>
              <a:tr h="500223">
                <a:tc>
                  <a:txBody>
                    <a:bodyPr/>
                    <a:lstStyle/>
                    <a:p>
                      <a:endParaRPr lang="en-US" sz="1100" b="0" dirty="0">
                        <a:ln>
                          <a:noFill/>
                        </a:ln>
                        <a:solidFill>
                          <a:schemeClr val="bg1"/>
                        </a:solidFill>
                      </a:endParaRPr>
                    </a:p>
                  </a:txBody>
                  <a:tcPr>
                    <a:solidFill>
                      <a:schemeClr val="bg1"/>
                    </a:solidFill>
                  </a:tcPr>
                </a:tc>
                <a:tc>
                  <a:txBody>
                    <a:bodyPr/>
                    <a:lstStyle/>
                    <a:p>
                      <a:pPr algn="ctr"/>
                      <a:r>
                        <a:rPr lang="en-US" sz="1100" b="1" dirty="0">
                          <a:ln>
                            <a:noFill/>
                          </a:ln>
                          <a:solidFill>
                            <a:schemeClr val="tx1"/>
                          </a:solidFill>
                        </a:rPr>
                        <a:t>Pumping Capacity </a:t>
                      </a:r>
                    </a:p>
                    <a:p>
                      <a:pPr algn="ctr"/>
                      <a:r>
                        <a:rPr lang="en-US" sz="1100" b="1" dirty="0">
                          <a:ln>
                            <a:noFill/>
                          </a:ln>
                          <a:solidFill>
                            <a:schemeClr val="tx1"/>
                          </a:solidFill>
                        </a:rPr>
                        <a:t>(acfm)</a:t>
                      </a:r>
                      <a:endParaRPr lang="en-US" sz="1100" b="0" dirty="0">
                        <a:ln>
                          <a:noFill/>
                        </a:ln>
                        <a:solidFill>
                          <a:schemeClr val="tx1"/>
                        </a:solidFill>
                      </a:endParaRPr>
                    </a:p>
                  </a:txBody>
                  <a:tcPr>
                    <a:solidFill>
                      <a:srgbClr val="FF6600">
                        <a:alpha val="46000"/>
                      </a:srgbClr>
                    </a:solidFill>
                  </a:tcPr>
                </a:tc>
                <a:extLst>
                  <a:ext uri="{0D108BD9-81ED-4DB2-BD59-A6C34878D82A}">
                    <a16:rowId xmlns:a16="http://schemas.microsoft.com/office/drawing/2014/main" val="3676731710"/>
                  </a:ext>
                </a:extLst>
              </a:tr>
              <a:tr h="515838">
                <a:tc>
                  <a:txBody>
                    <a:bodyPr/>
                    <a:lstStyle/>
                    <a:p>
                      <a:r>
                        <a:rPr lang="en-US" sz="1100" b="1" dirty="0">
                          <a:ln>
                            <a:noFill/>
                          </a:ln>
                          <a:solidFill>
                            <a:schemeClr val="bg1"/>
                          </a:solidFill>
                        </a:rPr>
                        <a:t>Process 1; at 10”HgV </a:t>
                      </a:r>
                    </a:p>
                  </a:txBody>
                  <a:tcPr anchor="ctr">
                    <a:solidFill>
                      <a:schemeClr val="bg2"/>
                    </a:solidFill>
                  </a:tcPr>
                </a:tc>
                <a:tc>
                  <a:txBody>
                    <a:bodyPr/>
                    <a:lstStyle/>
                    <a:p>
                      <a:pPr algn="ctr"/>
                      <a:r>
                        <a:rPr lang="en-US" sz="1100" b="1" dirty="0">
                          <a:ln>
                            <a:noFill/>
                          </a:ln>
                        </a:rPr>
                        <a:t>50</a:t>
                      </a:r>
                    </a:p>
                  </a:txBody>
                  <a:tcPr anchor="ctr">
                    <a:solidFill>
                      <a:srgbClr val="FF6600">
                        <a:alpha val="46000"/>
                      </a:srgbClr>
                    </a:solidFill>
                  </a:tcPr>
                </a:tc>
                <a:extLst>
                  <a:ext uri="{0D108BD9-81ED-4DB2-BD59-A6C34878D82A}">
                    <a16:rowId xmlns:a16="http://schemas.microsoft.com/office/drawing/2014/main" val="4149374610"/>
                  </a:ext>
                </a:extLst>
              </a:tr>
              <a:tr h="528516">
                <a:tc>
                  <a:txBody>
                    <a:bodyPr/>
                    <a:lstStyle/>
                    <a:p>
                      <a:r>
                        <a:rPr lang="en-US" sz="1100" b="1" dirty="0">
                          <a:ln>
                            <a:noFill/>
                          </a:ln>
                          <a:solidFill>
                            <a:schemeClr val="bg1"/>
                          </a:solidFill>
                        </a:rPr>
                        <a:t>Process 2; at 20”HgV </a:t>
                      </a:r>
                      <a:endParaRPr lang="en-US" sz="1100" dirty="0">
                        <a:ln>
                          <a:noFill/>
                        </a:ln>
                        <a:solidFill>
                          <a:schemeClr val="bg1"/>
                        </a:solidFill>
                      </a:endParaRPr>
                    </a:p>
                  </a:txBody>
                  <a:tcPr anchor="ctr">
                    <a:solidFill>
                      <a:srgbClr val="614F5A"/>
                    </a:solidFill>
                  </a:tcPr>
                </a:tc>
                <a:tc>
                  <a:txBody>
                    <a:bodyPr/>
                    <a:lstStyle/>
                    <a:p>
                      <a:pPr algn="ctr"/>
                      <a:r>
                        <a:rPr lang="en-US" sz="1100" b="1" dirty="0">
                          <a:ln>
                            <a:noFill/>
                          </a:ln>
                        </a:rPr>
                        <a:t>50</a:t>
                      </a:r>
                    </a:p>
                  </a:txBody>
                  <a:tcPr anchor="ctr">
                    <a:solidFill>
                      <a:srgbClr val="FF6600">
                        <a:alpha val="46000"/>
                      </a:srgbClr>
                    </a:solidFill>
                  </a:tcPr>
                </a:tc>
                <a:extLst>
                  <a:ext uri="{0D108BD9-81ED-4DB2-BD59-A6C34878D82A}">
                    <a16:rowId xmlns:a16="http://schemas.microsoft.com/office/drawing/2014/main" val="1730775247"/>
                  </a:ext>
                </a:extLst>
              </a:tr>
              <a:tr h="527222">
                <a:tc>
                  <a:txBody>
                    <a:bodyPr/>
                    <a:lstStyle/>
                    <a:p>
                      <a:pPr algn="l"/>
                      <a:r>
                        <a:rPr lang="en-US" sz="1100" b="1" dirty="0">
                          <a:ln>
                            <a:noFill/>
                          </a:ln>
                          <a:solidFill>
                            <a:schemeClr val="bg1"/>
                          </a:solidFill>
                        </a:rPr>
                        <a:t>Process 1  </a:t>
                      </a:r>
                      <a:r>
                        <a:rPr lang="en-US" sz="1500" b="1" dirty="0">
                          <a:ln>
                            <a:noFill/>
                          </a:ln>
                          <a:solidFill>
                            <a:schemeClr val="bg1"/>
                          </a:solidFill>
                        </a:rPr>
                        <a:t>+</a:t>
                      </a:r>
                      <a:r>
                        <a:rPr lang="en-US" sz="1100" b="1" dirty="0">
                          <a:ln>
                            <a:noFill/>
                          </a:ln>
                          <a:solidFill>
                            <a:schemeClr val="bg1"/>
                          </a:solidFill>
                        </a:rPr>
                        <a:t>  Process 2; at 20”HgV</a:t>
                      </a:r>
                    </a:p>
                  </a:txBody>
                  <a:tcPr anchor="ctr">
                    <a:solidFill>
                      <a:srgbClr val="3E2D39"/>
                    </a:solidFill>
                  </a:tcPr>
                </a:tc>
                <a:tc>
                  <a:txBody>
                    <a:bodyPr/>
                    <a:lstStyle/>
                    <a:p>
                      <a:pPr algn="ctr"/>
                      <a:endParaRPr lang="en-US" sz="1100" b="1" dirty="0">
                        <a:ln>
                          <a:noFill/>
                        </a:ln>
                      </a:endParaRPr>
                    </a:p>
                  </a:txBody>
                  <a:tcPr anchor="ctr">
                    <a:solidFill>
                      <a:srgbClr val="FF6600">
                        <a:alpha val="46000"/>
                      </a:srgbClr>
                    </a:solidFill>
                  </a:tcPr>
                </a:tc>
                <a:extLst>
                  <a:ext uri="{0D108BD9-81ED-4DB2-BD59-A6C34878D82A}">
                    <a16:rowId xmlns:a16="http://schemas.microsoft.com/office/drawing/2014/main" val="202976656"/>
                  </a:ext>
                </a:extLst>
              </a:tr>
            </a:tbl>
          </a:graphicData>
        </a:graphic>
      </p:graphicFrame>
      <p:sp>
        <p:nvSpPr>
          <p:cNvPr id="74" name="Rectangle 73">
            <a:extLst>
              <a:ext uri="{FF2B5EF4-FFF2-40B4-BE49-F238E27FC236}">
                <a16:creationId xmlns:a16="http://schemas.microsoft.com/office/drawing/2014/main" id="{DDCE552B-01C0-404C-9AB3-89BAE5D78A18}"/>
              </a:ext>
            </a:extLst>
          </p:cNvPr>
          <p:cNvSpPr/>
          <p:nvPr/>
        </p:nvSpPr>
        <p:spPr bwMode="auto">
          <a:xfrm>
            <a:off x="8230902" y="3375027"/>
            <a:ext cx="494270" cy="260598"/>
          </a:xfrm>
          <a:prstGeom prst="rect">
            <a:avLst/>
          </a:prstGeom>
          <a:solidFill>
            <a:srgbClr val="FF0000"/>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S PGothic" pitchFamily="34" charset="-128"/>
                <a:cs typeface="Arial" charset="0"/>
              </a:rPr>
              <a:t>150</a:t>
            </a:r>
          </a:p>
        </p:txBody>
      </p:sp>
      <p:sp>
        <p:nvSpPr>
          <p:cNvPr id="75" name="Rectangle 74">
            <a:extLst>
              <a:ext uri="{FF2B5EF4-FFF2-40B4-BE49-F238E27FC236}">
                <a16:creationId xmlns:a16="http://schemas.microsoft.com/office/drawing/2014/main" id="{14D4E46D-1390-48B1-B169-5AA60E7FECC0}"/>
              </a:ext>
            </a:extLst>
          </p:cNvPr>
          <p:cNvSpPr/>
          <p:nvPr/>
        </p:nvSpPr>
        <p:spPr bwMode="auto">
          <a:xfrm>
            <a:off x="7629540" y="3586704"/>
            <a:ext cx="601362" cy="246061"/>
          </a:xfrm>
          <a:prstGeom prst="rect">
            <a:avLst/>
          </a:prstGeom>
          <a:solidFill>
            <a:schemeClr val="bg1">
              <a:alpha val="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100 ?</a:t>
            </a:r>
          </a:p>
        </p:txBody>
      </p:sp>
      <p:cxnSp>
        <p:nvCxnSpPr>
          <p:cNvPr id="97" name="Straight Connector 96">
            <a:extLst>
              <a:ext uri="{FF2B5EF4-FFF2-40B4-BE49-F238E27FC236}">
                <a16:creationId xmlns:a16="http://schemas.microsoft.com/office/drawing/2014/main" id="{608F82AE-CD7B-4444-9122-CC99E22C1E4B}"/>
              </a:ext>
            </a:extLst>
          </p:cNvPr>
          <p:cNvCxnSpPr/>
          <p:nvPr/>
        </p:nvCxnSpPr>
        <p:spPr bwMode="auto">
          <a:xfrm flipV="1">
            <a:off x="7646586" y="3616645"/>
            <a:ext cx="461317" cy="207477"/>
          </a:xfrm>
          <a:prstGeom prst="line">
            <a:avLst/>
          </a:prstGeom>
          <a:solidFill>
            <a:schemeClr val="accent1"/>
          </a:solidFill>
          <a:ln w="31750" cap="flat" cmpd="sng" algn="ctr">
            <a:solidFill>
              <a:srgbClr val="FF0000"/>
            </a:solidFill>
            <a:prstDash val="solid"/>
            <a:round/>
            <a:headEnd type="none" w="sm" len="sm"/>
            <a:tailEnd type="none" w="sm" len="sm"/>
          </a:ln>
          <a:effectLst/>
        </p:spPr>
      </p:cxnSp>
      <p:sp>
        <p:nvSpPr>
          <p:cNvPr id="35" name="Text Placeholder 6">
            <a:extLst>
              <a:ext uri="{FF2B5EF4-FFF2-40B4-BE49-F238E27FC236}">
                <a16:creationId xmlns:a16="http://schemas.microsoft.com/office/drawing/2014/main" id="{DF0CCE00-4EB3-4015-A8C7-E587BD806F37}"/>
              </a:ext>
            </a:extLst>
          </p:cNvPr>
          <p:cNvSpPr>
            <a:spLocks noGrp="1"/>
          </p:cNvSpPr>
          <p:nvPr>
            <p:ph type="body" sz="quarter" idx="15"/>
          </p:nvPr>
        </p:nvSpPr>
        <p:spPr>
          <a:xfrm>
            <a:off x="454230" y="4755755"/>
            <a:ext cx="8221663" cy="1145850"/>
          </a:xfrm>
        </p:spPr>
        <p:txBody>
          <a:bodyPr/>
          <a:lstStyle/>
          <a:p>
            <a:pPr marL="0" indent="0">
              <a:lnSpc>
                <a:spcPct val="150000"/>
              </a:lnSpc>
              <a:buNone/>
            </a:pPr>
            <a:r>
              <a:rPr lang="en-US" sz="1500" dirty="0"/>
              <a:t>Why is this important? </a:t>
            </a:r>
          </a:p>
          <a:p>
            <a:pPr>
              <a:lnSpc>
                <a:spcPct val="150000"/>
              </a:lnSpc>
            </a:pPr>
            <a:r>
              <a:rPr lang="en-US" sz="1500" dirty="0"/>
              <a:t>It is common to have processes within a plant to have significantly different vacuum levels.</a:t>
            </a:r>
          </a:p>
          <a:p>
            <a:pPr>
              <a:lnSpc>
                <a:spcPct val="150000"/>
              </a:lnSpc>
            </a:pPr>
            <a:r>
              <a:rPr lang="en-US" sz="1500" dirty="0"/>
              <a:t>Vacuum centralization should be done only where it makes sense! Sometimes, Point-of-Use (POU) pumps are better suited.</a:t>
            </a:r>
          </a:p>
          <a:p>
            <a:endParaRPr lang="en-US" dirty="0"/>
          </a:p>
        </p:txBody>
      </p:sp>
      <p:sp>
        <p:nvSpPr>
          <p:cNvPr id="34" name="Rectangle 15">
            <a:extLst>
              <a:ext uri="{FF2B5EF4-FFF2-40B4-BE49-F238E27FC236}">
                <a16:creationId xmlns:a16="http://schemas.microsoft.com/office/drawing/2014/main" id="{260CA5A5-4CE3-477F-8EDA-75E4AACC7D7D}"/>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a:t>
            </a:r>
            <a:r>
              <a:rPr lang="de-DE" sz="600" dirty="0">
                <a:solidFill>
                  <a:srgbClr val="000000"/>
                </a:solidFill>
                <a:latin typeface="Arial" charset="0"/>
                <a:ea typeface="MS PGothic" pitchFamily="34" charset="-128"/>
                <a:cs typeface="Arial" charset="0"/>
              </a:rPr>
              <a:t>7</a:t>
            </a: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  </a:t>
            </a:r>
          </a:p>
        </p:txBody>
      </p:sp>
    </p:spTree>
    <p:extLst>
      <p:ext uri="{BB962C8B-B14F-4D97-AF65-F5344CB8AC3E}">
        <p14:creationId xmlns:p14="http://schemas.microsoft.com/office/powerpoint/2010/main" val="18371889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par>
                                <p:cTn id="13" presetID="10" presetClass="entr" presetSubtype="0"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500"/>
                                        <p:tgtEl>
                                          <p:spTgt spid="97"/>
                                        </p:tgtEl>
                                      </p:cBhvr>
                                    </p:animEffect>
                                  </p:childTnLst>
                                </p:cTn>
                              </p:par>
                              <p:par>
                                <p:cTn id="16" presetID="10" presetClass="entr" presetSubtype="0" fill="hold" grpId="0" nodeType="withEffect">
                                  <p:stCondLst>
                                    <p:cond delay="3000"/>
                                  </p:stCondLst>
                                  <p:childTnLst>
                                    <p:set>
                                      <p:cBhvr>
                                        <p:cTn id="17" dur="1" fill="hold">
                                          <p:stCondLst>
                                            <p:cond delay="0"/>
                                          </p:stCondLst>
                                        </p:cTn>
                                        <p:tgtEl>
                                          <p:spTgt spid="35">
                                            <p:txEl>
                                              <p:pRg st="0" end="0"/>
                                            </p:txEl>
                                          </p:spTgt>
                                        </p:tgtEl>
                                        <p:attrNameLst>
                                          <p:attrName>style.visibility</p:attrName>
                                        </p:attrNameLst>
                                      </p:cBhvr>
                                      <p:to>
                                        <p:strVal val="visible"/>
                                      </p:to>
                                    </p:set>
                                    <p:animEffect transition="in" filter="fade">
                                      <p:cBhvr>
                                        <p:cTn id="18" dur="500"/>
                                        <p:tgtEl>
                                          <p:spTgt spid="35">
                                            <p:txEl>
                                              <p:pRg st="0" end="0"/>
                                            </p:txEl>
                                          </p:spTgt>
                                        </p:tgtEl>
                                      </p:cBhvr>
                                    </p:animEffect>
                                  </p:childTnLst>
                                </p:cTn>
                              </p:par>
                              <p:par>
                                <p:cTn id="19" presetID="10" presetClass="entr" presetSubtype="0" fill="hold" grpId="0" nodeType="withEffect">
                                  <p:stCondLst>
                                    <p:cond delay="3000"/>
                                  </p:stCondLst>
                                  <p:childTnLst>
                                    <p:set>
                                      <p:cBhvr>
                                        <p:cTn id="20" dur="1" fill="hold">
                                          <p:stCondLst>
                                            <p:cond delay="0"/>
                                          </p:stCondLst>
                                        </p:cTn>
                                        <p:tgtEl>
                                          <p:spTgt spid="35">
                                            <p:txEl>
                                              <p:pRg st="1" end="1"/>
                                            </p:txEl>
                                          </p:spTgt>
                                        </p:tgtEl>
                                        <p:attrNameLst>
                                          <p:attrName>style.visibility</p:attrName>
                                        </p:attrNameLst>
                                      </p:cBhvr>
                                      <p:to>
                                        <p:strVal val="visible"/>
                                      </p:to>
                                    </p:set>
                                    <p:animEffect transition="in" filter="fade">
                                      <p:cBhvr>
                                        <p:cTn id="21" dur="500"/>
                                        <p:tgtEl>
                                          <p:spTgt spid="35">
                                            <p:txEl>
                                              <p:pRg st="1" end="1"/>
                                            </p:txEl>
                                          </p:spTgt>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35">
                                            <p:txEl>
                                              <p:pRg st="2" end="2"/>
                                            </p:txEl>
                                          </p:spTgt>
                                        </p:tgtEl>
                                        <p:attrNameLst>
                                          <p:attrName>style.visibility</p:attrName>
                                        </p:attrNameLst>
                                      </p:cBhvr>
                                      <p:to>
                                        <p:strVal val="visible"/>
                                      </p:to>
                                    </p:set>
                                    <p:animEffect transition="in" filter="fade">
                                      <p:cBhvr>
                                        <p:cTn id="24"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graph-element.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1232" y="1474875"/>
            <a:ext cx="1889566" cy="2239625"/>
          </a:xfrm>
          <a:prstGeom prst="rect">
            <a:avLst/>
          </a:prstGeom>
        </p:spPr>
      </p:pic>
      <p:sp>
        <p:nvSpPr>
          <p:cNvPr id="2" name="Textplatzhalter 1"/>
          <p:cNvSpPr>
            <a:spLocks noGrp="1"/>
          </p:cNvSpPr>
          <p:nvPr>
            <p:ph type="body" sz="quarter" idx="13"/>
          </p:nvPr>
        </p:nvSpPr>
        <p:spPr/>
        <p:txBody>
          <a:bodyPr/>
          <a:lstStyle/>
          <a:p>
            <a:r>
              <a:rPr lang="en-GB" dirty="0"/>
              <a:t>Design Considerations</a:t>
            </a:r>
          </a:p>
        </p:txBody>
      </p:sp>
      <p:sp>
        <p:nvSpPr>
          <p:cNvPr id="3" name="Textplatzhalter 2"/>
          <p:cNvSpPr>
            <a:spLocks noGrp="1"/>
          </p:cNvSpPr>
          <p:nvPr>
            <p:ph type="body" sz="quarter" idx="14"/>
          </p:nvPr>
        </p:nvSpPr>
        <p:spPr>
          <a:xfrm>
            <a:off x="182737" y="548655"/>
            <a:ext cx="7165714" cy="341312"/>
          </a:xfrm>
        </p:spPr>
        <p:txBody>
          <a:bodyPr/>
          <a:lstStyle/>
          <a:p>
            <a:r>
              <a:rPr lang="en-GB" dirty="0"/>
              <a:t>Pressure Drop</a:t>
            </a:r>
          </a:p>
          <a:p>
            <a:endParaRPr lang="en-US" dirty="0"/>
          </a:p>
        </p:txBody>
      </p:sp>
      <p:sp>
        <p:nvSpPr>
          <p:cNvPr id="12" name="TextBox 11">
            <a:extLst>
              <a:ext uri="{FF2B5EF4-FFF2-40B4-BE49-F238E27FC236}">
                <a16:creationId xmlns:a16="http://schemas.microsoft.com/office/drawing/2014/main" id="{F48CA61C-B02E-4DC3-90D3-E6D8F275FF75}"/>
              </a:ext>
            </a:extLst>
          </p:cNvPr>
          <p:cNvSpPr txBox="1"/>
          <p:nvPr/>
        </p:nvSpPr>
        <p:spPr>
          <a:xfrm>
            <a:off x="2622051" y="3207817"/>
            <a:ext cx="1813237" cy="492443"/>
          </a:xfrm>
          <a:prstGeom prst="rect">
            <a:avLst/>
          </a:prstGeom>
          <a:noFill/>
          <a:ln w="12700">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S PGothic" pitchFamily="34" charset="-128"/>
                <a:cs typeface="Arial" charset="0"/>
              </a:rPr>
              <a:t>Process 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Arial"/>
                <a:ea typeface="MS PGothic" pitchFamily="34" charset="-128"/>
                <a:cs typeface="Arial" charset="0"/>
              </a:rPr>
              <a:t>Machinery</a:t>
            </a:r>
          </a:p>
        </p:txBody>
      </p:sp>
      <p:sp>
        <p:nvSpPr>
          <p:cNvPr id="13" name="TextBox 12">
            <a:extLst>
              <a:ext uri="{FF2B5EF4-FFF2-40B4-BE49-F238E27FC236}">
                <a16:creationId xmlns:a16="http://schemas.microsoft.com/office/drawing/2014/main" id="{6FA336A9-845D-450C-95F7-06131243F299}"/>
              </a:ext>
            </a:extLst>
          </p:cNvPr>
          <p:cNvSpPr txBox="1"/>
          <p:nvPr/>
        </p:nvSpPr>
        <p:spPr>
          <a:xfrm>
            <a:off x="4743696" y="3700859"/>
            <a:ext cx="1090737" cy="492443"/>
          </a:xfrm>
          <a:prstGeom prst="rect">
            <a:avLst/>
          </a:prstGeom>
          <a:solidFill>
            <a:schemeClr val="tx1">
              <a:lumMod val="75000"/>
              <a:lumOff val="25000"/>
            </a:schemeClr>
          </a:solidFill>
          <a:ln w="12700">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S PGothic" pitchFamily="34" charset="-128"/>
                <a:cs typeface="Arial" charset="0"/>
              </a:rPr>
              <a:t>Vacuum Pump</a:t>
            </a:r>
          </a:p>
        </p:txBody>
      </p:sp>
      <p:sp>
        <p:nvSpPr>
          <p:cNvPr id="14" name="TextBox 13">
            <a:extLst>
              <a:ext uri="{FF2B5EF4-FFF2-40B4-BE49-F238E27FC236}">
                <a16:creationId xmlns:a16="http://schemas.microsoft.com/office/drawing/2014/main" id="{7C42BBB7-E141-4907-B1AC-4547FFAB80C3}"/>
              </a:ext>
            </a:extLst>
          </p:cNvPr>
          <p:cNvSpPr txBox="1"/>
          <p:nvPr/>
        </p:nvSpPr>
        <p:spPr>
          <a:xfrm>
            <a:off x="5827607" y="2275351"/>
            <a:ext cx="1300346" cy="369332"/>
          </a:xfrm>
          <a:prstGeom prst="rect">
            <a:avLst/>
          </a:prstGeom>
          <a:noFill/>
          <a:ln w="12700">
            <a:solidFill>
              <a:srgbClr val="3E2D39"/>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3E2D39"/>
                </a:solidFill>
                <a:effectLst/>
                <a:uLnTx/>
                <a:uFillTx/>
                <a:latin typeface="Arial" pitchFamily="34" charset="0"/>
                <a:ea typeface="MS PGothic" pitchFamily="34" charset="-128"/>
                <a:cs typeface="Arial" pitchFamily="34" charset="0"/>
              </a:rPr>
              <a:t>What is the requirement here? </a:t>
            </a:r>
            <a:endParaRPr kumimoji="0" lang="en-US" sz="900" b="0" i="0" u="none" strike="noStrike" kern="1200" cap="none" spc="0" normalizeH="0" baseline="0" noProof="0" dirty="0">
              <a:ln>
                <a:noFill/>
              </a:ln>
              <a:solidFill>
                <a:srgbClr val="3E2D39"/>
              </a:solidFill>
              <a:effectLst/>
              <a:uLnTx/>
              <a:uFillTx/>
              <a:latin typeface="Arial"/>
              <a:ea typeface="MS PGothic" pitchFamily="34" charset="-128"/>
              <a:cs typeface="Arial" charset="0"/>
            </a:endParaRPr>
          </a:p>
        </p:txBody>
      </p:sp>
      <p:cxnSp>
        <p:nvCxnSpPr>
          <p:cNvPr id="15" name="Straight Arrow Connector 14">
            <a:extLst>
              <a:ext uri="{FF2B5EF4-FFF2-40B4-BE49-F238E27FC236}">
                <a16:creationId xmlns:a16="http://schemas.microsoft.com/office/drawing/2014/main" id="{18A00648-2CDC-437A-B98F-073BC76AC7D3}"/>
              </a:ext>
            </a:extLst>
          </p:cNvPr>
          <p:cNvCxnSpPr>
            <a:cxnSpLocks/>
            <a:stCxn id="14" idx="2"/>
          </p:cNvCxnSpPr>
          <p:nvPr/>
        </p:nvCxnSpPr>
        <p:spPr bwMode="auto">
          <a:xfrm flipH="1">
            <a:off x="5416016" y="2644683"/>
            <a:ext cx="1061764" cy="981099"/>
          </a:xfrm>
          <a:prstGeom prst="straightConnector1">
            <a:avLst/>
          </a:prstGeom>
          <a:solidFill>
            <a:schemeClr val="accent1"/>
          </a:solidFill>
          <a:ln w="25400" cap="flat" cmpd="sng" algn="ctr">
            <a:solidFill>
              <a:srgbClr val="3E2D39"/>
            </a:solidFill>
            <a:prstDash val="solid"/>
            <a:round/>
            <a:headEnd type="none" w="sm" len="sm"/>
            <a:tailEnd type="triangle" w="lg" len="lg"/>
          </a:ln>
          <a:effectLst/>
        </p:spPr>
      </p:cxnSp>
      <p:sp>
        <p:nvSpPr>
          <p:cNvPr id="17" name="TextBox 16">
            <a:extLst>
              <a:ext uri="{FF2B5EF4-FFF2-40B4-BE49-F238E27FC236}">
                <a16:creationId xmlns:a16="http://schemas.microsoft.com/office/drawing/2014/main" id="{3FAD1D9B-4592-4438-9367-5950E405CF9C}"/>
              </a:ext>
            </a:extLst>
          </p:cNvPr>
          <p:cNvSpPr txBox="1"/>
          <p:nvPr/>
        </p:nvSpPr>
        <p:spPr>
          <a:xfrm>
            <a:off x="6133294" y="3163778"/>
            <a:ext cx="1212681" cy="646331"/>
          </a:xfrm>
          <a:prstGeom prst="rect">
            <a:avLst/>
          </a:prstGeom>
          <a:noFill/>
          <a:ln w="12700">
            <a:solidFill>
              <a:srgbClr val="3E2D39"/>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3E2D39"/>
                </a:solidFill>
                <a:effectLst/>
                <a:uLnTx/>
                <a:uFillTx/>
                <a:latin typeface="Arial" pitchFamily="34" charset="0"/>
                <a:ea typeface="MS PGothic" pitchFamily="34" charset="-128"/>
                <a:cs typeface="Arial" pitchFamily="34" charset="0"/>
              </a:rPr>
              <a:t>P</a:t>
            </a:r>
            <a:r>
              <a:rPr kumimoji="0" lang="en-US" sz="900" b="0" i="0" u="none" strike="noStrike" kern="1200" cap="none" spc="0" normalizeH="0" baseline="-25000" noProof="0" dirty="0">
                <a:ln>
                  <a:noFill/>
                </a:ln>
                <a:solidFill>
                  <a:srgbClr val="3E2D39"/>
                </a:solidFill>
                <a:effectLst/>
                <a:uLnTx/>
                <a:uFillTx/>
                <a:latin typeface="Arial" pitchFamily="34" charset="0"/>
                <a:ea typeface="MS PGothic" pitchFamily="34" charset="-128"/>
                <a:cs typeface="Arial" pitchFamily="34" charset="0"/>
              </a:rPr>
              <a:t>1</a:t>
            </a:r>
            <a:r>
              <a:rPr kumimoji="0" lang="en-US" sz="900" b="0" i="0" u="none" strike="noStrike" kern="1200" cap="none" spc="0" normalizeH="0" baseline="0" noProof="0" dirty="0">
                <a:ln>
                  <a:noFill/>
                </a:ln>
                <a:solidFill>
                  <a:srgbClr val="3E2D39"/>
                </a:solidFill>
                <a:effectLst/>
                <a:uLnTx/>
                <a:uFillTx/>
                <a:latin typeface="Arial" pitchFamily="34" charset="0"/>
                <a:ea typeface="MS PGothic" pitchFamily="34" charset="-128"/>
                <a:cs typeface="Arial" pitchFamily="34" charset="0"/>
              </a:rPr>
              <a:t>V</a:t>
            </a:r>
            <a:r>
              <a:rPr kumimoji="0" lang="en-US" sz="900" b="0" i="0" u="none" strike="noStrike" kern="1200" cap="none" spc="0" normalizeH="0" baseline="-25000" noProof="0" dirty="0">
                <a:ln>
                  <a:noFill/>
                </a:ln>
                <a:solidFill>
                  <a:srgbClr val="3E2D39"/>
                </a:solidFill>
                <a:effectLst/>
                <a:uLnTx/>
                <a:uFillTx/>
                <a:latin typeface="Arial" pitchFamily="34" charset="0"/>
                <a:ea typeface="MS PGothic" pitchFamily="34" charset="-128"/>
                <a:cs typeface="Arial" pitchFamily="34" charset="0"/>
              </a:rPr>
              <a:t>1</a:t>
            </a:r>
            <a:r>
              <a:rPr kumimoji="0" lang="en-US" sz="900" b="0" i="0" u="none" strike="noStrike" kern="1200" cap="none" spc="0" normalizeH="0" baseline="0" noProof="0" dirty="0">
                <a:ln>
                  <a:noFill/>
                </a:ln>
                <a:solidFill>
                  <a:srgbClr val="3E2D39"/>
                </a:solidFill>
                <a:effectLst/>
                <a:uLnTx/>
                <a:uFillTx/>
                <a:latin typeface="Arial" pitchFamily="34" charset="0"/>
                <a:ea typeface="MS PGothic" pitchFamily="34" charset="-128"/>
                <a:cs typeface="Arial" pitchFamily="34" charset="0"/>
              </a:rPr>
              <a:t> = P</a:t>
            </a:r>
            <a:r>
              <a:rPr kumimoji="0" lang="en-US" sz="900" b="0" i="0" u="none" strike="noStrike" kern="1200" cap="none" spc="0" normalizeH="0" baseline="-25000" noProof="0" dirty="0">
                <a:ln>
                  <a:noFill/>
                </a:ln>
                <a:solidFill>
                  <a:srgbClr val="3E2D39"/>
                </a:solidFill>
                <a:effectLst/>
                <a:uLnTx/>
                <a:uFillTx/>
                <a:latin typeface="Arial" pitchFamily="34" charset="0"/>
                <a:ea typeface="MS PGothic" pitchFamily="34" charset="-128"/>
                <a:cs typeface="Arial" pitchFamily="34" charset="0"/>
              </a:rPr>
              <a:t>2</a:t>
            </a:r>
            <a:r>
              <a:rPr kumimoji="0" lang="en-US" sz="900" b="0" i="0" u="none" strike="noStrike" kern="1200" cap="none" spc="0" normalizeH="0" baseline="0" noProof="0" dirty="0">
                <a:ln>
                  <a:noFill/>
                </a:ln>
                <a:solidFill>
                  <a:srgbClr val="3E2D39"/>
                </a:solidFill>
                <a:effectLst/>
                <a:uLnTx/>
                <a:uFillTx/>
                <a:latin typeface="Arial" pitchFamily="34" charset="0"/>
                <a:ea typeface="MS PGothic" pitchFamily="34" charset="-128"/>
                <a:cs typeface="Arial" pitchFamily="34" charset="0"/>
              </a:rPr>
              <a:t>V</a:t>
            </a:r>
            <a:r>
              <a:rPr kumimoji="0" lang="en-US" sz="900" b="0" i="0" u="none" strike="noStrike" kern="1200" cap="none" spc="0" normalizeH="0" baseline="-25000" noProof="0" dirty="0">
                <a:ln>
                  <a:noFill/>
                </a:ln>
                <a:solidFill>
                  <a:srgbClr val="3E2D39"/>
                </a:solidFill>
                <a:effectLst/>
                <a:uLnTx/>
                <a:uFillTx/>
                <a:latin typeface="Arial" pitchFamily="34" charset="0"/>
                <a:ea typeface="MS PGothic" pitchFamily="34" charset="-128"/>
                <a:cs typeface="Arial" pitchFamily="34" charset="0"/>
              </a:rPr>
              <a:t>2</a:t>
            </a:r>
            <a:endParaRPr kumimoji="0" lang="el-GR" sz="900" b="0" i="0" u="none" strike="noStrike" kern="1200" cap="none" spc="0" normalizeH="0" baseline="0" noProof="0" dirty="0">
              <a:ln>
                <a:noFill/>
              </a:ln>
              <a:solidFill>
                <a:srgbClr val="3E2D39"/>
              </a:solidFill>
              <a:effectLst/>
              <a:uLnTx/>
              <a:uFillTx/>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3E2D39"/>
              </a:solidFill>
              <a:effectLst/>
              <a:uLnTx/>
              <a:uFillTx/>
              <a:latin typeface="Arial" pitchFamily="34" charset="0"/>
              <a:ea typeface="MS PGothic" pitchFamily="34" charset="-128"/>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6600"/>
                </a:solidFill>
                <a:effectLst/>
                <a:uLnTx/>
                <a:uFillTx/>
                <a:latin typeface="Arial Black"/>
                <a:ea typeface="MS PGothic" pitchFamily="34" charset="-128"/>
                <a:cs typeface="Arial" pitchFamily="34" charset="0"/>
              </a:rPr>
              <a:t>Need 144 ACFM @ 26.5”HgV</a:t>
            </a:r>
            <a:endParaRPr kumimoji="0" lang="en-US" sz="900" b="0" i="0" u="none" strike="noStrike" kern="1200" cap="none" spc="0" normalizeH="0" baseline="0" noProof="0" dirty="0">
              <a:ln>
                <a:noFill/>
              </a:ln>
              <a:solidFill>
                <a:srgbClr val="FF6600"/>
              </a:solidFill>
              <a:effectLst/>
              <a:uLnTx/>
              <a:uFillTx/>
              <a:latin typeface="Arial Black"/>
              <a:ea typeface="MS PGothic" pitchFamily="34" charset="-128"/>
              <a:cs typeface="Arial" charset="0"/>
            </a:endParaRPr>
          </a:p>
        </p:txBody>
      </p:sp>
      <p:sp>
        <p:nvSpPr>
          <p:cNvPr id="16" name="Text Placeholder 6">
            <a:extLst>
              <a:ext uri="{FF2B5EF4-FFF2-40B4-BE49-F238E27FC236}">
                <a16:creationId xmlns:a16="http://schemas.microsoft.com/office/drawing/2014/main" id="{82A51101-DA2C-44A6-89C2-49A22D1594FF}"/>
              </a:ext>
            </a:extLst>
          </p:cNvPr>
          <p:cNvSpPr>
            <a:spLocks noGrp="1"/>
          </p:cNvSpPr>
          <p:nvPr>
            <p:ph type="body" sz="quarter" idx="15"/>
          </p:nvPr>
        </p:nvSpPr>
        <p:spPr>
          <a:xfrm>
            <a:off x="422413" y="4903955"/>
            <a:ext cx="8221663" cy="1145850"/>
          </a:xfrm>
        </p:spPr>
        <p:txBody>
          <a:bodyPr/>
          <a:lstStyle/>
          <a:p>
            <a:pPr marL="0" indent="0">
              <a:lnSpc>
                <a:spcPct val="150000"/>
              </a:lnSpc>
              <a:buNone/>
            </a:pPr>
            <a:r>
              <a:rPr lang="en-US" sz="1500" dirty="0"/>
              <a:t>Why is this important? </a:t>
            </a:r>
          </a:p>
          <a:p>
            <a:pPr>
              <a:lnSpc>
                <a:spcPct val="150000"/>
              </a:lnSpc>
            </a:pPr>
            <a:r>
              <a:rPr lang="en-US" sz="1500" dirty="0"/>
              <a:t>Pressure drop directly affects pump size and power consumption.</a:t>
            </a:r>
          </a:p>
          <a:p>
            <a:pPr>
              <a:lnSpc>
                <a:spcPct val="150000"/>
              </a:lnSpc>
            </a:pPr>
            <a:r>
              <a:rPr lang="en-US" sz="1500" dirty="0"/>
              <a:t>Vacuum centralization is not just about the pump.</a:t>
            </a:r>
          </a:p>
          <a:p>
            <a:endParaRPr lang="en-US" dirty="0"/>
          </a:p>
        </p:txBody>
      </p:sp>
      <p:cxnSp>
        <p:nvCxnSpPr>
          <p:cNvPr id="19" name="Straight Arrow Connector 18">
            <a:extLst>
              <a:ext uri="{FF2B5EF4-FFF2-40B4-BE49-F238E27FC236}">
                <a16:creationId xmlns:a16="http://schemas.microsoft.com/office/drawing/2014/main" id="{18A00648-2CDC-437A-B98F-073BC76AC7D3}"/>
              </a:ext>
            </a:extLst>
          </p:cNvPr>
          <p:cNvCxnSpPr>
            <a:cxnSpLocks/>
          </p:cNvCxnSpPr>
          <p:nvPr/>
        </p:nvCxnSpPr>
        <p:spPr bwMode="auto">
          <a:xfrm flipH="1">
            <a:off x="5359746" y="1536329"/>
            <a:ext cx="819324" cy="355062"/>
          </a:xfrm>
          <a:prstGeom prst="straightConnector1">
            <a:avLst/>
          </a:prstGeom>
          <a:solidFill>
            <a:schemeClr val="accent1"/>
          </a:solidFill>
          <a:ln w="25400" cap="flat" cmpd="sng" algn="ctr">
            <a:solidFill>
              <a:srgbClr val="3E2D39"/>
            </a:solidFill>
            <a:prstDash val="solid"/>
            <a:round/>
            <a:headEnd type="none" w="sm" len="sm"/>
            <a:tailEnd type="triangle" w="lg" len="lg"/>
          </a:ln>
          <a:effectLst/>
        </p:spPr>
      </p:cxnSp>
      <p:sp>
        <p:nvSpPr>
          <p:cNvPr id="31" name="Rectangle 30"/>
          <p:cNvSpPr/>
          <p:nvPr/>
        </p:nvSpPr>
        <p:spPr bwMode="auto">
          <a:xfrm>
            <a:off x="3127088" y="2164516"/>
            <a:ext cx="901256" cy="600875"/>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sp>
        <p:nvSpPr>
          <p:cNvPr id="23" name="Flowchart: Multidocument 38">
            <a:extLst>
              <a:ext uri="{FF2B5EF4-FFF2-40B4-BE49-F238E27FC236}">
                <a16:creationId xmlns:a16="http://schemas.microsoft.com/office/drawing/2014/main" id="{3F9F3B5A-0F01-4530-A8E3-A946D3559790}"/>
              </a:ext>
            </a:extLst>
          </p:cNvPr>
          <p:cNvSpPr/>
          <p:nvPr/>
        </p:nvSpPr>
        <p:spPr bwMode="auto">
          <a:xfrm>
            <a:off x="2969938" y="2178172"/>
            <a:ext cx="1072062" cy="757923"/>
          </a:xfrm>
          <a:prstGeom prst="flowChartMultidocument">
            <a:avLst/>
          </a:prstGeom>
          <a:noFill/>
          <a:ln w="254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11" name="Straight Arrow Connector 10">
            <a:extLst>
              <a:ext uri="{FF2B5EF4-FFF2-40B4-BE49-F238E27FC236}">
                <a16:creationId xmlns:a16="http://schemas.microsoft.com/office/drawing/2014/main" id="{18A00648-2CDC-437A-B98F-073BC76AC7D3}"/>
              </a:ext>
            </a:extLst>
          </p:cNvPr>
          <p:cNvCxnSpPr>
            <a:cxnSpLocks/>
          </p:cNvCxnSpPr>
          <p:nvPr/>
        </p:nvCxnSpPr>
        <p:spPr bwMode="auto">
          <a:xfrm flipV="1">
            <a:off x="2567216" y="2669799"/>
            <a:ext cx="648632" cy="1686546"/>
          </a:xfrm>
          <a:prstGeom prst="straightConnector1">
            <a:avLst/>
          </a:prstGeom>
          <a:solidFill>
            <a:schemeClr val="accent1"/>
          </a:solidFill>
          <a:ln w="25400" cap="flat" cmpd="sng" algn="ctr">
            <a:solidFill>
              <a:srgbClr val="3E2D39"/>
            </a:solidFill>
            <a:prstDash val="solid"/>
            <a:round/>
            <a:headEnd type="none" w="sm" len="sm"/>
            <a:tailEnd type="triangle" w="lg" len="lg"/>
          </a:ln>
          <a:effectLst/>
        </p:spPr>
      </p:cxnSp>
      <p:sp>
        <p:nvSpPr>
          <p:cNvPr id="32" name="Right Arrow 31"/>
          <p:cNvSpPr/>
          <p:nvPr/>
        </p:nvSpPr>
        <p:spPr bwMode="auto">
          <a:xfrm>
            <a:off x="4103449" y="1659235"/>
            <a:ext cx="648632" cy="321285"/>
          </a:xfrm>
          <a:prstGeom prst="rightArrow">
            <a:avLst/>
          </a:prstGeom>
          <a:solidFill>
            <a:srgbClr val="FF66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sp>
        <p:nvSpPr>
          <p:cNvPr id="33" name="Right Arrow 32"/>
          <p:cNvSpPr/>
          <p:nvPr/>
        </p:nvSpPr>
        <p:spPr bwMode="auto">
          <a:xfrm rot="5400000">
            <a:off x="4685994" y="2549073"/>
            <a:ext cx="648632" cy="321285"/>
          </a:xfrm>
          <a:prstGeom prst="rightArrow">
            <a:avLst/>
          </a:prstGeom>
          <a:solidFill>
            <a:srgbClr val="FF66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sp>
        <p:nvSpPr>
          <p:cNvPr id="34" name="TextBox 33">
            <a:extLst>
              <a:ext uri="{FF2B5EF4-FFF2-40B4-BE49-F238E27FC236}">
                <a16:creationId xmlns:a16="http://schemas.microsoft.com/office/drawing/2014/main" id="{7C42BBB7-E141-4907-B1AC-4547FFAB80C3}"/>
              </a:ext>
            </a:extLst>
          </p:cNvPr>
          <p:cNvSpPr txBox="1"/>
          <p:nvPr/>
        </p:nvSpPr>
        <p:spPr>
          <a:xfrm>
            <a:off x="6178010" y="1417188"/>
            <a:ext cx="1300346" cy="230832"/>
          </a:xfrm>
          <a:prstGeom prst="rect">
            <a:avLst/>
          </a:prstGeom>
          <a:noFill/>
          <a:ln w="12700">
            <a:solidFill>
              <a:srgbClr val="3E2D39"/>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3E2D39"/>
                </a:solidFill>
                <a:effectLst/>
                <a:uLnTx/>
                <a:uFillTx/>
                <a:latin typeface="Arial" pitchFamily="34" charset="0"/>
                <a:ea typeface="MS PGothic" pitchFamily="34" charset="-128"/>
                <a:cs typeface="Arial" pitchFamily="34" charset="0"/>
              </a:rPr>
              <a:t>ΔP = 1.5”Hg</a:t>
            </a:r>
            <a:endParaRPr kumimoji="0" lang="en-US" sz="900" b="0" i="0" u="none" strike="noStrike" kern="1200" cap="none" spc="0" normalizeH="0" baseline="0" noProof="0" dirty="0">
              <a:ln>
                <a:noFill/>
              </a:ln>
              <a:solidFill>
                <a:srgbClr val="3E2D39"/>
              </a:solidFill>
              <a:effectLst/>
              <a:uLnTx/>
              <a:uFillTx/>
              <a:latin typeface="Arial"/>
              <a:ea typeface="MS PGothic" pitchFamily="34" charset="-128"/>
              <a:cs typeface="Arial" charset="0"/>
            </a:endParaRPr>
          </a:p>
        </p:txBody>
      </p:sp>
      <p:sp>
        <p:nvSpPr>
          <p:cNvPr id="35" name="TextBox 34">
            <a:extLst>
              <a:ext uri="{FF2B5EF4-FFF2-40B4-BE49-F238E27FC236}">
                <a16:creationId xmlns:a16="http://schemas.microsoft.com/office/drawing/2014/main" id="{7C42BBB7-E141-4907-B1AC-4547FFAB80C3}"/>
              </a:ext>
            </a:extLst>
          </p:cNvPr>
          <p:cNvSpPr txBox="1"/>
          <p:nvPr/>
        </p:nvSpPr>
        <p:spPr>
          <a:xfrm>
            <a:off x="1917524" y="4353283"/>
            <a:ext cx="1300346" cy="369332"/>
          </a:xfrm>
          <a:prstGeom prst="rect">
            <a:avLst/>
          </a:prstGeom>
          <a:noFill/>
          <a:ln w="12700">
            <a:solidFill>
              <a:srgbClr val="3E2D39"/>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3E2D39"/>
                </a:solidFill>
                <a:effectLst/>
                <a:uLnTx/>
                <a:uFillTx/>
                <a:latin typeface="Arial" pitchFamily="34" charset="0"/>
                <a:ea typeface="MS PGothic" pitchFamily="34" charset="-128"/>
                <a:cs typeface="Arial" pitchFamily="34" charset="0"/>
              </a:rPr>
              <a:t>Requirement here = 100 ACFM @ 25”HgV </a:t>
            </a:r>
            <a:endParaRPr kumimoji="0" lang="en-US" sz="900" b="0" i="0" u="none" strike="noStrike" kern="1200" cap="none" spc="0" normalizeH="0" baseline="0" noProof="0" dirty="0">
              <a:ln>
                <a:noFill/>
              </a:ln>
              <a:solidFill>
                <a:srgbClr val="3E2D39"/>
              </a:solidFill>
              <a:effectLst/>
              <a:uLnTx/>
              <a:uFillTx/>
              <a:latin typeface="Arial"/>
              <a:ea typeface="MS PGothic" pitchFamily="34" charset="-128"/>
              <a:cs typeface="Arial" charset="0"/>
            </a:endParaRPr>
          </a:p>
        </p:txBody>
      </p:sp>
      <p:sp>
        <p:nvSpPr>
          <p:cNvPr id="20" name="Rectangle 15">
            <a:extLst>
              <a:ext uri="{FF2B5EF4-FFF2-40B4-BE49-F238E27FC236}">
                <a16:creationId xmlns:a16="http://schemas.microsoft.com/office/drawing/2014/main" id="{592EB0CB-99F8-4CCF-B855-B09186BFE317}"/>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a:t>
            </a:r>
            <a:r>
              <a:rPr lang="de-DE" sz="600" dirty="0">
                <a:solidFill>
                  <a:srgbClr val="000000"/>
                </a:solidFill>
                <a:latin typeface="Arial" charset="0"/>
                <a:ea typeface="MS PGothic" pitchFamily="34" charset="-128"/>
                <a:cs typeface="Arial" charset="0"/>
              </a:rPr>
              <a:t>8</a:t>
            </a: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  </a:t>
            </a:r>
          </a:p>
        </p:txBody>
      </p:sp>
    </p:spTree>
    <p:extLst>
      <p:ext uri="{BB962C8B-B14F-4D97-AF65-F5344CB8AC3E}">
        <p14:creationId xmlns:p14="http://schemas.microsoft.com/office/powerpoint/2010/main" val="9464288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300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fade">
                                      <p:cBhvr>
                                        <p:cTn id="34" dur="500"/>
                                        <p:tgtEl>
                                          <p:spTgt spid="16">
                                            <p:txEl>
                                              <p:pRg st="0" end="0"/>
                                            </p:txEl>
                                          </p:spTgt>
                                        </p:tgtEl>
                                      </p:cBhvr>
                                    </p:animEffect>
                                  </p:childTnLst>
                                </p:cTn>
                              </p:par>
                              <p:par>
                                <p:cTn id="35" presetID="10" presetClass="entr" presetSubtype="0" fill="hold" nodeType="withEffect">
                                  <p:stCondLst>
                                    <p:cond delay="300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fade">
                                      <p:cBhvr>
                                        <p:cTn id="37" dur="500"/>
                                        <p:tgtEl>
                                          <p:spTgt spid="16">
                                            <p:txEl>
                                              <p:pRg st="1" end="1"/>
                                            </p:txEl>
                                          </p:spTgt>
                                        </p:tgtEl>
                                      </p:cBhvr>
                                    </p:animEffect>
                                  </p:childTnLst>
                                </p:cTn>
                              </p:par>
                              <p:par>
                                <p:cTn id="38" presetID="10" presetClass="entr" presetSubtype="0" fill="hold" nodeType="withEffect">
                                  <p:stCondLst>
                                    <p:cond delay="300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fade">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34"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5845" y="2116719"/>
            <a:ext cx="4839706" cy="2592060"/>
          </a:xfrm>
          <a:prstGeom prst="rect">
            <a:avLst/>
          </a:prstGeom>
        </p:spPr>
      </p:pic>
      <p:sp>
        <p:nvSpPr>
          <p:cNvPr id="2" name="Text Placeholder 1">
            <a:extLst>
              <a:ext uri="{FF2B5EF4-FFF2-40B4-BE49-F238E27FC236}">
                <a16:creationId xmlns:a16="http://schemas.microsoft.com/office/drawing/2014/main" id="{8AE9DA07-67D5-4E7D-AE18-B7999A2FB049}"/>
              </a:ext>
            </a:extLst>
          </p:cNvPr>
          <p:cNvSpPr>
            <a:spLocks noGrp="1"/>
          </p:cNvSpPr>
          <p:nvPr>
            <p:ph type="body" sz="quarter" idx="13"/>
          </p:nvPr>
        </p:nvSpPr>
        <p:spPr/>
        <p:txBody>
          <a:bodyPr/>
          <a:lstStyle/>
          <a:p>
            <a:r>
              <a:rPr lang="en-US" dirty="0"/>
              <a:t>Design Considerations</a:t>
            </a:r>
          </a:p>
        </p:txBody>
      </p:sp>
      <p:sp>
        <p:nvSpPr>
          <p:cNvPr id="3" name="Text Placeholder 2">
            <a:extLst>
              <a:ext uri="{FF2B5EF4-FFF2-40B4-BE49-F238E27FC236}">
                <a16:creationId xmlns:a16="http://schemas.microsoft.com/office/drawing/2014/main" id="{DDD99AB6-6D1C-4FEF-AE96-21C18F3ECBD3}"/>
              </a:ext>
            </a:extLst>
          </p:cNvPr>
          <p:cNvSpPr>
            <a:spLocks noGrp="1"/>
          </p:cNvSpPr>
          <p:nvPr>
            <p:ph type="body" sz="quarter" idx="14"/>
          </p:nvPr>
        </p:nvSpPr>
        <p:spPr/>
        <p:txBody>
          <a:bodyPr/>
          <a:lstStyle/>
          <a:p>
            <a:r>
              <a:rPr lang="en-US" dirty="0"/>
              <a:t>To VSD or Not to VSD?</a:t>
            </a:r>
          </a:p>
        </p:txBody>
      </p:sp>
      <p:sp>
        <p:nvSpPr>
          <p:cNvPr id="11" name="Text Placeholder 6">
            <a:extLst>
              <a:ext uri="{FF2B5EF4-FFF2-40B4-BE49-F238E27FC236}">
                <a16:creationId xmlns:a16="http://schemas.microsoft.com/office/drawing/2014/main" id="{314080F5-34F1-4C5F-BBF3-11DB1ECDF095}"/>
              </a:ext>
            </a:extLst>
          </p:cNvPr>
          <p:cNvSpPr>
            <a:spLocks noGrp="1"/>
          </p:cNvSpPr>
          <p:nvPr>
            <p:ph type="body" sz="quarter" idx="15"/>
          </p:nvPr>
        </p:nvSpPr>
        <p:spPr>
          <a:xfrm>
            <a:off x="422413" y="4903955"/>
            <a:ext cx="8221663" cy="1145850"/>
          </a:xfrm>
        </p:spPr>
        <p:txBody>
          <a:bodyPr/>
          <a:lstStyle/>
          <a:p>
            <a:pPr marL="0" indent="0">
              <a:lnSpc>
                <a:spcPct val="150000"/>
              </a:lnSpc>
              <a:buNone/>
            </a:pPr>
            <a:r>
              <a:rPr lang="en-US" sz="1500" dirty="0"/>
              <a:t>Why is this important? </a:t>
            </a:r>
          </a:p>
          <a:p>
            <a:pPr>
              <a:lnSpc>
                <a:spcPct val="150000"/>
              </a:lnSpc>
            </a:pPr>
            <a:r>
              <a:rPr lang="en-US" sz="1500" dirty="0"/>
              <a:t>VSD is not the solution for all applications.</a:t>
            </a:r>
          </a:p>
          <a:p>
            <a:pPr>
              <a:lnSpc>
                <a:spcPct val="150000"/>
              </a:lnSpc>
            </a:pPr>
            <a:r>
              <a:rPr lang="en-US" sz="1500" dirty="0"/>
              <a:t>Multiple fixed speed pumps offer simplicity, higher efficiency and redundancy.</a:t>
            </a:r>
          </a:p>
          <a:p>
            <a:endParaRPr lang="en-US" dirty="0"/>
          </a:p>
        </p:txBody>
      </p:sp>
      <p:sp>
        <p:nvSpPr>
          <p:cNvPr id="35" name="Rectangle 34">
            <a:extLst>
              <a:ext uri="{FF2B5EF4-FFF2-40B4-BE49-F238E27FC236}">
                <a16:creationId xmlns:a16="http://schemas.microsoft.com/office/drawing/2014/main" id="{790BA412-9622-4581-BB94-73B3E785F3B0}"/>
              </a:ext>
            </a:extLst>
          </p:cNvPr>
          <p:cNvSpPr/>
          <p:nvPr/>
        </p:nvSpPr>
        <p:spPr bwMode="auto">
          <a:xfrm>
            <a:off x="422413" y="1400529"/>
            <a:ext cx="1511357" cy="664608"/>
          </a:xfrm>
          <a:prstGeom prst="rect">
            <a:avLst/>
          </a:prstGeom>
          <a:solidFill>
            <a:srgbClr val="7F7F7F"/>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S PGothic" pitchFamily="34" charset="-128"/>
                <a:cs typeface="Arial" charset="0"/>
              </a:rPr>
              <a:t>Process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50 ACFM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20” HgV</a:t>
            </a:r>
          </a:p>
        </p:txBody>
      </p:sp>
      <p:cxnSp>
        <p:nvCxnSpPr>
          <p:cNvPr id="36" name="Straight Connector 35">
            <a:extLst>
              <a:ext uri="{FF2B5EF4-FFF2-40B4-BE49-F238E27FC236}">
                <a16:creationId xmlns:a16="http://schemas.microsoft.com/office/drawing/2014/main" id="{A2962914-A432-4004-8F95-E747181396C4}"/>
              </a:ext>
            </a:extLst>
          </p:cNvPr>
          <p:cNvCxnSpPr>
            <a:cxnSpLocks/>
          </p:cNvCxnSpPr>
          <p:nvPr/>
        </p:nvCxnSpPr>
        <p:spPr bwMode="auto">
          <a:xfrm>
            <a:off x="1636972" y="2943734"/>
            <a:ext cx="110018"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37" name="Straight Connector 36">
            <a:extLst>
              <a:ext uri="{FF2B5EF4-FFF2-40B4-BE49-F238E27FC236}">
                <a16:creationId xmlns:a16="http://schemas.microsoft.com/office/drawing/2014/main" id="{5F281AD7-2636-431C-8044-6D343C48FFF9}"/>
              </a:ext>
            </a:extLst>
          </p:cNvPr>
          <p:cNvCxnSpPr>
            <a:cxnSpLocks/>
          </p:cNvCxnSpPr>
          <p:nvPr/>
        </p:nvCxnSpPr>
        <p:spPr bwMode="auto">
          <a:xfrm>
            <a:off x="1688066" y="2943734"/>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38" name="Straight Connector 37">
            <a:extLst>
              <a:ext uri="{FF2B5EF4-FFF2-40B4-BE49-F238E27FC236}">
                <a16:creationId xmlns:a16="http://schemas.microsoft.com/office/drawing/2014/main" id="{BF19C6F1-61F9-4217-8C60-E81648290D44}"/>
              </a:ext>
            </a:extLst>
          </p:cNvPr>
          <p:cNvCxnSpPr>
            <a:cxnSpLocks/>
          </p:cNvCxnSpPr>
          <p:nvPr/>
        </p:nvCxnSpPr>
        <p:spPr bwMode="auto">
          <a:xfrm>
            <a:off x="1824537" y="2943734"/>
            <a:ext cx="97631"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39" name="Straight Connector 38">
            <a:extLst>
              <a:ext uri="{FF2B5EF4-FFF2-40B4-BE49-F238E27FC236}">
                <a16:creationId xmlns:a16="http://schemas.microsoft.com/office/drawing/2014/main" id="{0D7D34D9-E81F-4D99-8686-ACE66810D134}"/>
              </a:ext>
            </a:extLst>
          </p:cNvPr>
          <p:cNvCxnSpPr>
            <a:cxnSpLocks/>
          </p:cNvCxnSpPr>
          <p:nvPr/>
        </p:nvCxnSpPr>
        <p:spPr bwMode="auto">
          <a:xfrm>
            <a:off x="1873353" y="2943734"/>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0" name="Connector: Elbow 78">
            <a:extLst>
              <a:ext uri="{FF2B5EF4-FFF2-40B4-BE49-F238E27FC236}">
                <a16:creationId xmlns:a16="http://schemas.microsoft.com/office/drawing/2014/main" id="{9F70BDBD-54D4-480A-8ACF-FF3356508398}"/>
              </a:ext>
            </a:extLst>
          </p:cNvPr>
          <p:cNvCxnSpPr>
            <a:cxnSpLocks/>
          </p:cNvCxnSpPr>
          <p:nvPr/>
        </p:nvCxnSpPr>
        <p:spPr bwMode="auto">
          <a:xfrm flipV="1">
            <a:off x="1873352" y="2829543"/>
            <a:ext cx="185290" cy="114192"/>
          </a:xfrm>
          <a:prstGeom prst="bentConnector3">
            <a:avLst>
              <a:gd name="adj1" fmla="val 2021"/>
            </a:avLst>
          </a:prstGeom>
          <a:solidFill>
            <a:schemeClr val="accent1"/>
          </a:solidFill>
          <a:ln w="25400" cap="flat" cmpd="sng" algn="ctr">
            <a:solidFill>
              <a:schemeClr val="tx1"/>
            </a:solidFill>
            <a:prstDash val="solid"/>
            <a:round/>
            <a:headEnd type="none" w="sm" len="sm"/>
            <a:tailEnd type="triangle"/>
          </a:ln>
          <a:effectLst/>
        </p:spPr>
      </p:cxnSp>
      <p:cxnSp>
        <p:nvCxnSpPr>
          <p:cNvPr id="41" name="Straight Connector 40">
            <a:extLst>
              <a:ext uri="{FF2B5EF4-FFF2-40B4-BE49-F238E27FC236}">
                <a16:creationId xmlns:a16="http://schemas.microsoft.com/office/drawing/2014/main" id="{1949B9B9-C7D5-46B6-8D40-B94262156057}"/>
              </a:ext>
            </a:extLst>
          </p:cNvPr>
          <p:cNvCxnSpPr>
            <a:cxnSpLocks/>
          </p:cNvCxnSpPr>
          <p:nvPr/>
        </p:nvCxnSpPr>
        <p:spPr bwMode="auto">
          <a:xfrm>
            <a:off x="2581612" y="2937674"/>
            <a:ext cx="110018"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2" name="Straight Connector 41">
            <a:extLst>
              <a:ext uri="{FF2B5EF4-FFF2-40B4-BE49-F238E27FC236}">
                <a16:creationId xmlns:a16="http://schemas.microsoft.com/office/drawing/2014/main" id="{FD723D3E-79B2-4A0B-A8DA-4B55DFB4AC24}"/>
              </a:ext>
            </a:extLst>
          </p:cNvPr>
          <p:cNvCxnSpPr>
            <a:cxnSpLocks/>
          </p:cNvCxnSpPr>
          <p:nvPr/>
        </p:nvCxnSpPr>
        <p:spPr bwMode="auto">
          <a:xfrm>
            <a:off x="2632706" y="2937674"/>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3" name="Straight Connector 42">
            <a:extLst>
              <a:ext uri="{FF2B5EF4-FFF2-40B4-BE49-F238E27FC236}">
                <a16:creationId xmlns:a16="http://schemas.microsoft.com/office/drawing/2014/main" id="{061B9ACB-56E2-4B96-ADEF-B09D58A3B5F6}"/>
              </a:ext>
            </a:extLst>
          </p:cNvPr>
          <p:cNvCxnSpPr>
            <a:cxnSpLocks/>
          </p:cNvCxnSpPr>
          <p:nvPr/>
        </p:nvCxnSpPr>
        <p:spPr bwMode="auto">
          <a:xfrm>
            <a:off x="2769177" y="2937674"/>
            <a:ext cx="97631" cy="0"/>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4" name="Straight Connector 43">
            <a:extLst>
              <a:ext uri="{FF2B5EF4-FFF2-40B4-BE49-F238E27FC236}">
                <a16:creationId xmlns:a16="http://schemas.microsoft.com/office/drawing/2014/main" id="{783701BE-CEE5-4C53-9A80-F40231B1B386}"/>
              </a:ext>
            </a:extLst>
          </p:cNvPr>
          <p:cNvCxnSpPr>
            <a:cxnSpLocks/>
          </p:cNvCxnSpPr>
          <p:nvPr/>
        </p:nvCxnSpPr>
        <p:spPr bwMode="auto">
          <a:xfrm>
            <a:off x="2817993" y="2937674"/>
            <a:ext cx="0" cy="154582"/>
          </a:xfrm>
          <a:prstGeom prst="line">
            <a:avLst/>
          </a:prstGeom>
          <a:solidFill>
            <a:schemeClr val="accent1"/>
          </a:solidFill>
          <a:ln w="25400" cap="flat" cmpd="sng" algn="ctr">
            <a:solidFill>
              <a:schemeClr val="tx1"/>
            </a:solidFill>
            <a:prstDash val="solid"/>
            <a:round/>
            <a:headEnd type="none" w="sm" len="sm"/>
            <a:tailEnd type="none" w="sm" len="sm"/>
          </a:ln>
          <a:effectLst/>
        </p:spPr>
      </p:cxnSp>
      <p:cxnSp>
        <p:nvCxnSpPr>
          <p:cNvPr id="45" name="Connector: Elbow 93">
            <a:extLst>
              <a:ext uri="{FF2B5EF4-FFF2-40B4-BE49-F238E27FC236}">
                <a16:creationId xmlns:a16="http://schemas.microsoft.com/office/drawing/2014/main" id="{6150B520-38B3-4428-9395-0E417ED1F25A}"/>
              </a:ext>
            </a:extLst>
          </p:cNvPr>
          <p:cNvCxnSpPr>
            <a:cxnSpLocks/>
          </p:cNvCxnSpPr>
          <p:nvPr/>
        </p:nvCxnSpPr>
        <p:spPr bwMode="auto">
          <a:xfrm flipV="1">
            <a:off x="2817992" y="2823483"/>
            <a:ext cx="185290" cy="114192"/>
          </a:xfrm>
          <a:prstGeom prst="bentConnector3">
            <a:avLst>
              <a:gd name="adj1" fmla="val 2021"/>
            </a:avLst>
          </a:prstGeom>
          <a:solidFill>
            <a:schemeClr val="accent1"/>
          </a:solidFill>
          <a:ln w="25400" cap="flat" cmpd="sng" algn="ctr">
            <a:solidFill>
              <a:schemeClr val="tx1"/>
            </a:solidFill>
            <a:prstDash val="solid"/>
            <a:round/>
            <a:headEnd type="none" w="sm" len="sm"/>
            <a:tailEnd type="triangle"/>
          </a:ln>
          <a:effectLst/>
        </p:spPr>
      </p:cxnSp>
      <p:sp>
        <p:nvSpPr>
          <p:cNvPr id="46" name="TextBox 45">
            <a:extLst>
              <a:ext uri="{FF2B5EF4-FFF2-40B4-BE49-F238E27FC236}">
                <a16:creationId xmlns:a16="http://schemas.microsoft.com/office/drawing/2014/main" id="{7AF92C6B-22EF-46C3-90EC-CE755ADADB8F}"/>
              </a:ext>
            </a:extLst>
          </p:cNvPr>
          <p:cNvSpPr txBox="1"/>
          <p:nvPr/>
        </p:nvSpPr>
        <p:spPr>
          <a:xfrm>
            <a:off x="1428940" y="3560090"/>
            <a:ext cx="679214" cy="24622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F2D39"/>
                </a:solidFill>
                <a:effectLst/>
                <a:uLnTx/>
                <a:uFillTx/>
                <a:latin typeface="Arial" panose="020B0604020202020204" pitchFamily="34" charset="0"/>
                <a:ea typeface="MS PGothic" pitchFamily="34" charset="-128"/>
                <a:cs typeface="Arial" panose="020B0604020202020204" pitchFamily="34" charset="0"/>
              </a:rPr>
              <a:t>Pump</a:t>
            </a:r>
          </a:p>
        </p:txBody>
      </p:sp>
      <p:sp>
        <p:nvSpPr>
          <p:cNvPr id="47" name="TextBox 46">
            <a:extLst>
              <a:ext uri="{FF2B5EF4-FFF2-40B4-BE49-F238E27FC236}">
                <a16:creationId xmlns:a16="http://schemas.microsoft.com/office/drawing/2014/main" id="{B3826125-6579-46AC-95C0-BC064C5D0E74}"/>
              </a:ext>
            </a:extLst>
          </p:cNvPr>
          <p:cNvSpPr txBox="1"/>
          <p:nvPr/>
        </p:nvSpPr>
        <p:spPr>
          <a:xfrm>
            <a:off x="2369175" y="3548966"/>
            <a:ext cx="773532" cy="24622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3F2D39"/>
                </a:solidFill>
                <a:effectLst/>
                <a:uLnTx/>
                <a:uFillTx/>
                <a:latin typeface="Arial" panose="020B0604020202020204" pitchFamily="34" charset="0"/>
                <a:ea typeface="MS PGothic" pitchFamily="34" charset="-128"/>
                <a:cs typeface="Arial" panose="020B0604020202020204" pitchFamily="34" charset="0"/>
              </a:rPr>
              <a:t>2</a:t>
            </a:r>
            <a:r>
              <a:rPr kumimoji="0" lang="en-US" sz="1000" b="1" i="0" u="none" strike="noStrike" kern="1200" cap="none" spc="0" normalizeH="0" baseline="30000" noProof="0" dirty="0">
                <a:ln>
                  <a:noFill/>
                </a:ln>
                <a:solidFill>
                  <a:srgbClr val="3F2D39"/>
                </a:solidFill>
                <a:effectLst/>
                <a:uLnTx/>
                <a:uFillTx/>
                <a:latin typeface="Arial" panose="020B0604020202020204" pitchFamily="34" charset="0"/>
                <a:ea typeface="MS PGothic" pitchFamily="34" charset="-128"/>
                <a:cs typeface="Arial" panose="020B0604020202020204" pitchFamily="34" charset="0"/>
              </a:rPr>
              <a:t>nd</a:t>
            </a:r>
            <a:r>
              <a:rPr kumimoji="0" lang="en-US" sz="1000" b="1" i="0" u="none" strike="noStrike" kern="1200" cap="none" spc="0" normalizeH="0" baseline="0" noProof="0" dirty="0">
                <a:ln>
                  <a:noFill/>
                </a:ln>
                <a:solidFill>
                  <a:srgbClr val="3F2D39"/>
                </a:solidFill>
                <a:effectLst/>
                <a:uLnTx/>
                <a:uFillTx/>
                <a:latin typeface="Arial" panose="020B0604020202020204" pitchFamily="34" charset="0"/>
                <a:ea typeface="MS PGothic" pitchFamily="34" charset="-128"/>
                <a:cs typeface="Arial" panose="020B0604020202020204" pitchFamily="34" charset="0"/>
              </a:rPr>
              <a:t> Pump</a:t>
            </a:r>
          </a:p>
        </p:txBody>
      </p:sp>
      <p:grpSp>
        <p:nvGrpSpPr>
          <p:cNvPr id="48" name="Group 47">
            <a:extLst>
              <a:ext uri="{FF2B5EF4-FFF2-40B4-BE49-F238E27FC236}">
                <a16:creationId xmlns:a16="http://schemas.microsoft.com/office/drawing/2014/main" id="{1256493E-46C3-4BF5-A2E3-B2886294EE05}"/>
              </a:ext>
            </a:extLst>
          </p:cNvPr>
          <p:cNvGrpSpPr/>
          <p:nvPr/>
        </p:nvGrpSpPr>
        <p:grpSpPr>
          <a:xfrm rot="5400000">
            <a:off x="1552982" y="3073264"/>
            <a:ext cx="431131" cy="423534"/>
            <a:chOff x="2487050" y="2353883"/>
            <a:chExt cx="1104900" cy="1104900"/>
          </a:xfrm>
          <a:solidFill>
            <a:schemeClr val="bg1"/>
          </a:solidFill>
        </p:grpSpPr>
        <p:sp>
          <p:nvSpPr>
            <p:cNvPr id="49" name="Freeform 1129">
              <a:extLst>
                <a:ext uri="{FF2B5EF4-FFF2-40B4-BE49-F238E27FC236}">
                  <a16:creationId xmlns:a16="http://schemas.microsoft.com/office/drawing/2014/main" id="{9ED296A8-09FE-463C-B0BF-7DF813B03D2C}"/>
                </a:ext>
              </a:extLst>
            </p:cNvPr>
            <p:cNvSpPr>
              <a:spLocks/>
            </p:cNvSpPr>
            <p:nvPr/>
          </p:nvSpPr>
          <p:spPr bwMode="auto">
            <a:xfrm>
              <a:off x="2487050" y="2353883"/>
              <a:ext cx="1104900" cy="1104900"/>
            </a:xfrm>
            <a:custGeom>
              <a:avLst/>
              <a:gdLst>
                <a:gd name="T0" fmla="*/ 2087 w 2087"/>
                <a:gd name="T1" fmla="*/ 1044 h 2088"/>
                <a:gd name="T2" fmla="*/ 2066 w 2087"/>
                <a:gd name="T3" fmla="*/ 833 h 2088"/>
                <a:gd name="T4" fmla="*/ 2005 w 2087"/>
                <a:gd name="T5" fmla="*/ 637 h 2088"/>
                <a:gd name="T6" fmla="*/ 1909 w 2087"/>
                <a:gd name="T7" fmla="*/ 460 h 2088"/>
                <a:gd name="T8" fmla="*/ 1781 w 2087"/>
                <a:gd name="T9" fmla="*/ 305 h 2088"/>
                <a:gd name="T10" fmla="*/ 1626 w 2087"/>
                <a:gd name="T11" fmla="*/ 177 h 2088"/>
                <a:gd name="T12" fmla="*/ 1449 w 2087"/>
                <a:gd name="T13" fmla="*/ 81 h 2088"/>
                <a:gd name="T14" fmla="*/ 1253 w 2087"/>
                <a:gd name="T15" fmla="*/ 20 h 2088"/>
                <a:gd name="T16" fmla="*/ 1043 w 2087"/>
                <a:gd name="T17" fmla="*/ 0 h 2088"/>
                <a:gd name="T18" fmla="*/ 833 w 2087"/>
                <a:gd name="T19" fmla="*/ 20 h 2088"/>
                <a:gd name="T20" fmla="*/ 637 w 2087"/>
                <a:gd name="T21" fmla="*/ 81 h 2088"/>
                <a:gd name="T22" fmla="*/ 459 w 2087"/>
                <a:gd name="T23" fmla="*/ 177 h 2088"/>
                <a:gd name="T24" fmla="*/ 304 w 2087"/>
                <a:gd name="T25" fmla="*/ 305 h 2088"/>
                <a:gd name="T26" fmla="*/ 177 w 2087"/>
                <a:gd name="T27" fmla="*/ 460 h 2088"/>
                <a:gd name="T28" fmla="*/ 81 w 2087"/>
                <a:gd name="T29" fmla="*/ 637 h 2088"/>
                <a:gd name="T30" fmla="*/ 20 w 2087"/>
                <a:gd name="T31" fmla="*/ 833 h 2088"/>
                <a:gd name="T32" fmla="*/ 0 w 2087"/>
                <a:gd name="T33" fmla="*/ 1044 h 2088"/>
                <a:gd name="T34" fmla="*/ 20 w 2087"/>
                <a:gd name="T35" fmla="*/ 1253 h 2088"/>
                <a:gd name="T36" fmla="*/ 81 w 2087"/>
                <a:gd name="T37" fmla="*/ 1449 h 2088"/>
                <a:gd name="T38" fmla="*/ 177 w 2087"/>
                <a:gd name="T39" fmla="*/ 1627 h 2088"/>
                <a:gd name="T40" fmla="*/ 304 w 2087"/>
                <a:gd name="T41" fmla="*/ 1782 h 2088"/>
                <a:gd name="T42" fmla="*/ 459 w 2087"/>
                <a:gd name="T43" fmla="*/ 1909 h 2088"/>
                <a:gd name="T44" fmla="*/ 637 w 2087"/>
                <a:gd name="T45" fmla="*/ 2005 h 2088"/>
                <a:gd name="T46" fmla="*/ 833 w 2087"/>
                <a:gd name="T47" fmla="*/ 2066 h 2088"/>
                <a:gd name="T48" fmla="*/ 1043 w 2087"/>
                <a:gd name="T49" fmla="*/ 2088 h 2088"/>
                <a:gd name="T50" fmla="*/ 1253 w 2087"/>
                <a:gd name="T51" fmla="*/ 2066 h 2088"/>
                <a:gd name="T52" fmla="*/ 1449 w 2087"/>
                <a:gd name="T53" fmla="*/ 2005 h 2088"/>
                <a:gd name="T54" fmla="*/ 1626 w 2087"/>
                <a:gd name="T55" fmla="*/ 1909 h 2088"/>
                <a:gd name="T56" fmla="*/ 1781 w 2087"/>
                <a:gd name="T57" fmla="*/ 1782 h 2088"/>
                <a:gd name="T58" fmla="*/ 1909 w 2087"/>
                <a:gd name="T59" fmla="*/ 1627 h 2088"/>
                <a:gd name="T60" fmla="*/ 2005 w 2087"/>
                <a:gd name="T61" fmla="*/ 1449 h 2088"/>
                <a:gd name="T62" fmla="*/ 2066 w 2087"/>
                <a:gd name="T63" fmla="*/ 1253 h 2088"/>
                <a:gd name="T64" fmla="*/ 2087 w 2087"/>
                <a:gd name="T65" fmla="*/ 1044 h 2088"/>
                <a:gd name="T66" fmla="*/ 2087 w 2087"/>
                <a:gd name="T67" fmla="*/ 1044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7" h="2088">
                  <a:moveTo>
                    <a:pt x="2087" y="1044"/>
                  </a:moveTo>
                  <a:lnTo>
                    <a:pt x="2066" y="833"/>
                  </a:lnTo>
                  <a:lnTo>
                    <a:pt x="2005" y="637"/>
                  </a:lnTo>
                  <a:lnTo>
                    <a:pt x="1909" y="460"/>
                  </a:lnTo>
                  <a:lnTo>
                    <a:pt x="1781" y="305"/>
                  </a:lnTo>
                  <a:lnTo>
                    <a:pt x="1626" y="177"/>
                  </a:lnTo>
                  <a:lnTo>
                    <a:pt x="1449" y="81"/>
                  </a:lnTo>
                  <a:lnTo>
                    <a:pt x="1253" y="20"/>
                  </a:lnTo>
                  <a:lnTo>
                    <a:pt x="1043" y="0"/>
                  </a:lnTo>
                  <a:lnTo>
                    <a:pt x="833" y="20"/>
                  </a:lnTo>
                  <a:lnTo>
                    <a:pt x="637" y="81"/>
                  </a:lnTo>
                  <a:lnTo>
                    <a:pt x="459" y="177"/>
                  </a:lnTo>
                  <a:lnTo>
                    <a:pt x="304" y="305"/>
                  </a:lnTo>
                  <a:lnTo>
                    <a:pt x="177" y="460"/>
                  </a:lnTo>
                  <a:lnTo>
                    <a:pt x="81" y="637"/>
                  </a:lnTo>
                  <a:lnTo>
                    <a:pt x="20" y="833"/>
                  </a:lnTo>
                  <a:lnTo>
                    <a:pt x="0" y="1044"/>
                  </a:lnTo>
                  <a:lnTo>
                    <a:pt x="20" y="1253"/>
                  </a:lnTo>
                  <a:lnTo>
                    <a:pt x="81" y="1449"/>
                  </a:lnTo>
                  <a:lnTo>
                    <a:pt x="177" y="1627"/>
                  </a:lnTo>
                  <a:lnTo>
                    <a:pt x="304" y="1782"/>
                  </a:lnTo>
                  <a:lnTo>
                    <a:pt x="459" y="1909"/>
                  </a:lnTo>
                  <a:lnTo>
                    <a:pt x="637" y="2005"/>
                  </a:lnTo>
                  <a:lnTo>
                    <a:pt x="833" y="2066"/>
                  </a:lnTo>
                  <a:lnTo>
                    <a:pt x="1043" y="2088"/>
                  </a:lnTo>
                  <a:lnTo>
                    <a:pt x="1253" y="2066"/>
                  </a:lnTo>
                  <a:lnTo>
                    <a:pt x="1449" y="2005"/>
                  </a:lnTo>
                  <a:lnTo>
                    <a:pt x="1626" y="1909"/>
                  </a:lnTo>
                  <a:lnTo>
                    <a:pt x="1781" y="1782"/>
                  </a:lnTo>
                  <a:lnTo>
                    <a:pt x="1909" y="1627"/>
                  </a:lnTo>
                  <a:lnTo>
                    <a:pt x="2005" y="1449"/>
                  </a:lnTo>
                  <a:lnTo>
                    <a:pt x="2066" y="1253"/>
                  </a:lnTo>
                  <a:lnTo>
                    <a:pt x="2087" y="1044"/>
                  </a:lnTo>
                  <a:lnTo>
                    <a:pt x="2087" y="1044"/>
                  </a:lnTo>
                </a:path>
              </a:pathLst>
            </a:custGeom>
            <a:grpFill/>
            <a:ln w="25400">
              <a:solidFill>
                <a:srgbClr val="000000"/>
              </a:solidFill>
              <a:prstDash val="solid"/>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50" name="Line 1130">
              <a:extLst>
                <a:ext uri="{FF2B5EF4-FFF2-40B4-BE49-F238E27FC236}">
                  <a16:creationId xmlns:a16="http://schemas.microsoft.com/office/drawing/2014/main" id="{0998251E-8EF4-4065-B7FD-CA76E1D57D25}"/>
                </a:ext>
              </a:extLst>
            </p:cNvPr>
            <p:cNvSpPr>
              <a:spLocks noChangeShapeType="1"/>
            </p:cNvSpPr>
            <p:nvPr/>
          </p:nvSpPr>
          <p:spPr bwMode="auto">
            <a:xfrm>
              <a:off x="2610875" y="2563433"/>
              <a:ext cx="933450" cy="133350"/>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51" name="Line 1131">
              <a:extLst>
                <a:ext uri="{FF2B5EF4-FFF2-40B4-BE49-F238E27FC236}">
                  <a16:creationId xmlns:a16="http://schemas.microsoft.com/office/drawing/2014/main" id="{8197CB90-B5BD-415A-879F-878A605D1EFA}"/>
                </a:ext>
              </a:extLst>
            </p:cNvPr>
            <p:cNvSpPr>
              <a:spLocks noChangeShapeType="1"/>
            </p:cNvSpPr>
            <p:nvPr/>
          </p:nvSpPr>
          <p:spPr bwMode="auto">
            <a:xfrm flipV="1">
              <a:off x="2612463" y="3107946"/>
              <a:ext cx="933450" cy="131763"/>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grpSp>
      <p:grpSp>
        <p:nvGrpSpPr>
          <p:cNvPr id="52" name="Group 51">
            <a:extLst>
              <a:ext uri="{FF2B5EF4-FFF2-40B4-BE49-F238E27FC236}">
                <a16:creationId xmlns:a16="http://schemas.microsoft.com/office/drawing/2014/main" id="{9622A5E3-4269-4CD2-9685-D83736FCFEB3}"/>
              </a:ext>
            </a:extLst>
          </p:cNvPr>
          <p:cNvGrpSpPr/>
          <p:nvPr/>
        </p:nvGrpSpPr>
        <p:grpSpPr>
          <a:xfrm rot="5400000">
            <a:off x="2493217" y="3065535"/>
            <a:ext cx="431131" cy="423534"/>
            <a:chOff x="2487050" y="2353883"/>
            <a:chExt cx="1104900" cy="1104900"/>
          </a:xfrm>
          <a:solidFill>
            <a:schemeClr val="bg1"/>
          </a:solidFill>
        </p:grpSpPr>
        <p:sp>
          <p:nvSpPr>
            <p:cNvPr id="53" name="Freeform 1129">
              <a:extLst>
                <a:ext uri="{FF2B5EF4-FFF2-40B4-BE49-F238E27FC236}">
                  <a16:creationId xmlns:a16="http://schemas.microsoft.com/office/drawing/2014/main" id="{0C28DA11-6F94-43E9-B9B5-33D232B093B7}"/>
                </a:ext>
              </a:extLst>
            </p:cNvPr>
            <p:cNvSpPr>
              <a:spLocks/>
            </p:cNvSpPr>
            <p:nvPr/>
          </p:nvSpPr>
          <p:spPr bwMode="auto">
            <a:xfrm>
              <a:off x="2487050" y="2353883"/>
              <a:ext cx="1104900" cy="1104900"/>
            </a:xfrm>
            <a:custGeom>
              <a:avLst/>
              <a:gdLst>
                <a:gd name="T0" fmla="*/ 2087 w 2087"/>
                <a:gd name="T1" fmla="*/ 1044 h 2088"/>
                <a:gd name="T2" fmla="*/ 2066 w 2087"/>
                <a:gd name="T3" fmla="*/ 833 h 2088"/>
                <a:gd name="T4" fmla="*/ 2005 w 2087"/>
                <a:gd name="T5" fmla="*/ 637 h 2088"/>
                <a:gd name="T6" fmla="*/ 1909 w 2087"/>
                <a:gd name="T7" fmla="*/ 460 h 2088"/>
                <a:gd name="T8" fmla="*/ 1781 w 2087"/>
                <a:gd name="T9" fmla="*/ 305 h 2088"/>
                <a:gd name="T10" fmla="*/ 1626 w 2087"/>
                <a:gd name="T11" fmla="*/ 177 h 2088"/>
                <a:gd name="T12" fmla="*/ 1449 w 2087"/>
                <a:gd name="T13" fmla="*/ 81 h 2088"/>
                <a:gd name="T14" fmla="*/ 1253 w 2087"/>
                <a:gd name="T15" fmla="*/ 20 h 2088"/>
                <a:gd name="T16" fmla="*/ 1043 w 2087"/>
                <a:gd name="T17" fmla="*/ 0 h 2088"/>
                <a:gd name="T18" fmla="*/ 833 w 2087"/>
                <a:gd name="T19" fmla="*/ 20 h 2088"/>
                <a:gd name="T20" fmla="*/ 637 w 2087"/>
                <a:gd name="T21" fmla="*/ 81 h 2088"/>
                <a:gd name="T22" fmla="*/ 459 w 2087"/>
                <a:gd name="T23" fmla="*/ 177 h 2088"/>
                <a:gd name="T24" fmla="*/ 304 w 2087"/>
                <a:gd name="T25" fmla="*/ 305 h 2088"/>
                <a:gd name="T26" fmla="*/ 177 w 2087"/>
                <a:gd name="T27" fmla="*/ 460 h 2088"/>
                <a:gd name="T28" fmla="*/ 81 w 2087"/>
                <a:gd name="T29" fmla="*/ 637 h 2088"/>
                <a:gd name="T30" fmla="*/ 20 w 2087"/>
                <a:gd name="T31" fmla="*/ 833 h 2088"/>
                <a:gd name="T32" fmla="*/ 0 w 2087"/>
                <a:gd name="T33" fmla="*/ 1044 h 2088"/>
                <a:gd name="T34" fmla="*/ 20 w 2087"/>
                <a:gd name="T35" fmla="*/ 1253 h 2088"/>
                <a:gd name="T36" fmla="*/ 81 w 2087"/>
                <a:gd name="T37" fmla="*/ 1449 h 2088"/>
                <a:gd name="T38" fmla="*/ 177 w 2087"/>
                <a:gd name="T39" fmla="*/ 1627 h 2088"/>
                <a:gd name="T40" fmla="*/ 304 w 2087"/>
                <a:gd name="T41" fmla="*/ 1782 h 2088"/>
                <a:gd name="T42" fmla="*/ 459 w 2087"/>
                <a:gd name="T43" fmla="*/ 1909 h 2088"/>
                <a:gd name="T44" fmla="*/ 637 w 2087"/>
                <a:gd name="T45" fmla="*/ 2005 h 2088"/>
                <a:gd name="T46" fmla="*/ 833 w 2087"/>
                <a:gd name="T47" fmla="*/ 2066 h 2088"/>
                <a:gd name="T48" fmla="*/ 1043 w 2087"/>
                <a:gd name="T49" fmla="*/ 2088 h 2088"/>
                <a:gd name="T50" fmla="*/ 1253 w 2087"/>
                <a:gd name="T51" fmla="*/ 2066 h 2088"/>
                <a:gd name="T52" fmla="*/ 1449 w 2087"/>
                <a:gd name="T53" fmla="*/ 2005 h 2088"/>
                <a:gd name="T54" fmla="*/ 1626 w 2087"/>
                <a:gd name="T55" fmla="*/ 1909 h 2088"/>
                <a:gd name="T56" fmla="*/ 1781 w 2087"/>
                <a:gd name="T57" fmla="*/ 1782 h 2088"/>
                <a:gd name="T58" fmla="*/ 1909 w 2087"/>
                <a:gd name="T59" fmla="*/ 1627 h 2088"/>
                <a:gd name="T60" fmla="*/ 2005 w 2087"/>
                <a:gd name="T61" fmla="*/ 1449 h 2088"/>
                <a:gd name="T62" fmla="*/ 2066 w 2087"/>
                <a:gd name="T63" fmla="*/ 1253 h 2088"/>
                <a:gd name="T64" fmla="*/ 2087 w 2087"/>
                <a:gd name="T65" fmla="*/ 1044 h 2088"/>
                <a:gd name="T66" fmla="*/ 2087 w 2087"/>
                <a:gd name="T67" fmla="*/ 1044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7" h="2088">
                  <a:moveTo>
                    <a:pt x="2087" y="1044"/>
                  </a:moveTo>
                  <a:lnTo>
                    <a:pt x="2066" y="833"/>
                  </a:lnTo>
                  <a:lnTo>
                    <a:pt x="2005" y="637"/>
                  </a:lnTo>
                  <a:lnTo>
                    <a:pt x="1909" y="460"/>
                  </a:lnTo>
                  <a:lnTo>
                    <a:pt x="1781" y="305"/>
                  </a:lnTo>
                  <a:lnTo>
                    <a:pt x="1626" y="177"/>
                  </a:lnTo>
                  <a:lnTo>
                    <a:pt x="1449" y="81"/>
                  </a:lnTo>
                  <a:lnTo>
                    <a:pt x="1253" y="20"/>
                  </a:lnTo>
                  <a:lnTo>
                    <a:pt x="1043" y="0"/>
                  </a:lnTo>
                  <a:lnTo>
                    <a:pt x="833" y="20"/>
                  </a:lnTo>
                  <a:lnTo>
                    <a:pt x="637" y="81"/>
                  </a:lnTo>
                  <a:lnTo>
                    <a:pt x="459" y="177"/>
                  </a:lnTo>
                  <a:lnTo>
                    <a:pt x="304" y="305"/>
                  </a:lnTo>
                  <a:lnTo>
                    <a:pt x="177" y="460"/>
                  </a:lnTo>
                  <a:lnTo>
                    <a:pt x="81" y="637"/>
                  </a:lnTo>
                  <a:lnTo>
                    <a:pt x="20" y="833"/>
                  </a:lnTo>
                  <a:lnTo>
                    <a:pt x="0" y="1044"/>
                  </a:lnTo>
                  <a:lnTo>
                    <a:pt x="20" y="1253"/>
                  </a:lnTo>
                  <a:lnTo>
                    <a:pt x="81" y="1449"/>
                  </a:lnTo>
                  <a:lnTo>
                    <a:pt x="177" y="1627"/>
                  </a:lnTo>
                  <a:lnTo>
                    <a:pt x="304" y="1782"/>
                  </a:lnTo>
                  <a:lnTo>
                    <a:pt x="459" y="1909"/>
                  </a:lnTo>
                  <a:lnTo>
                    <a:pt x="637" y="2005"/>
                  </a:lnTo>
                  <a:lnTo>
                    <a:pt x="833" y="2066"/>
                  </a:lnTo>
                  <a:lnTo>
                    <a:pt x="1043" y="2088"/>
                  </a:lnTo>
                  <a:lnTo>
                    <a:pt x="1253" y="2066"/>
                  </a:lnTo>
                  <a:lnTo>
                    <a:pt x="1449" y="2005"/>
                  </a:lnTo>
                  <a:lnTo>
                    <a:pt x="1626" y="1909"/>
                  </a:lnTo>
                  <a:lnTo>
                    <a:pt x="1781" y="1782"/>
                  </a:lnTo>
                  <a:lnTo>
                    <a:pt x="1909" y="1627"/>
                  </a:lnTo>
                  <a:lnTo>
                    <a:pt x="2005" y="1449"/>
                  </a:lnTo>
                  <a:lnTo>
                    <a:pt x="2066" y="1253"/>
                  </a:lnTo>
                  <a:lnTo>
                    <a:pt x="2087" y="1044"/>
                  </a:lnTo>
                  <a:lnTo>
                    <a:pt x="2087" y="1044"/>
                  </a:lnTo>
                </a:path>
              </a:pathLst>
            </a:custGeom>
            <a:grpFill/>
            <a:ln w="25400">
              <a:solidFill>
                <a:srgbClr val="000000"/>
              </a:solidFill>
              <a:prstDash val="solid"/>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54" name="Line 1130">
              <a:extLst>
                <a:ext uri="{FF2B5EF4-FFF2-40B4-BE49-F238E27FC236}">
                  <a16:creationId xmlns:a16="http://schemas.microsoft.com/office/drawing/2014/main" id="{5D04AF88-E3C9-4CDF-9235-F9EA8F702437}"/>
                </a:ext>
              </a:extLst>
            </p:cNvPr>
            <p:cNvSpPr>
              <a:spLocks noChangeShapeType="1"/>
            </p:cNvSpPr>
            <p:nvPr/>
          </p:nvSpPr>
          <p:spPr bwMode="auto">
            <a:xfrm>
              <a:off x="2610875" y="2563433"/>
              <a:ext cx="933450" cy="133350"/>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55" name="Line 1131">
              <a:extLst>
                <a:ext uri="{FF2B5EF4-FFF2-40B4-BE49-F238E27FC236}">
                  <a16:creationId xmlns:a16="http://schemas.microsoft.com/office/drawing/2014/main" id="{16358381-4C8D-4733-A6D0-55ADC9739054}"/>
                </a:ext>
              </a:extLst>
            </p:cNvPr>
            <p:cNvSpPr>
              <a:spLocks noChangeShapeType="1"/>
            </p:cNvSpPr>
            <p:nvPr/>
          </p:nvSpPr>
          <p:spPr bwMode="auto">
            <a:xfrm flipV="1">
              <a:off x="2612463" y="3107946"/>
              <a:ext cx="933450" cy="131763"/>
            </a:xfrm>
            <a:prstGeom prst="line">
              <a:avLst/>
            </a:prstGeom>
            <a:grpFill/>
            <a:ln w="25400">
              <a:solidFill>
                <a:srgbClr val="000000"/>
              </a:solidFill>
              <a:round/>
              <a:headEnd/>
              <a:tailEnd/>
            </a:ln>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grpSp>
      <p:sp>
        <p:nvSpPr>
          <p:cNvPr id="56" name="Rectangle 55">
            <a:extLst>
              <a:ext uri="{FF2B5EF4-FFF2-40B4-BE49-F238E27FC236}">
                <a16:creationId xmlns:a16="http://schemas.microsoft.com/office/drawing/2014/main" id="{188FA39F-FC46-4745-B2D2-460B0583B7F5}"/>
              </a:ext>
            </a:extLst>
          </p:cNvPr>
          <p:cNvSpPr/>
          <p:nvPr/>
        </p:nvSpPr>
        <p:spPr bwMode="auto">
          <a:xfrm>
            <a:off x="2447444" y="1400529"/>
            <a:ext cx="1511357" cy="664608"/>
          </a:xfrm>
          <a:prstGeom prst="rect">
            <a:avLst/>
          </a:prstGeom>
          <a:solidFill>
            <a:srgbClr val="614F5A"/>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S PGothic" pitchFamily="34" charset="-128"/>
                <a:cs typeface="Arial" charset="0"/>
              </a:rPr>
              <a:t>Process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50 ACFM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S PGothic" pitchFamily="34" charset="-128"/>
                <a:cs typeface="Arial" charset="0"/>
              </a:rPr>
              <a:t>20” HgV</a:t>
            </a:r>
          </a:p>
        </p:txBody>
      </p:sp>
      <p:cxnSp>
        <p:nvCxnSpPr>
          <p:cNvPr id="57" name="Straight Arrow Connector 56">
            <a:extLst>
              <a:ext uri="{FF2B5EF4-FFF2-40B4-BE49-F238E27FC236}">
                <a16:creationId xmlns:a16="http://schemas.microsoft.com/office/drawing/2014/main" id="{7EDCF4DA-5909-4832-AD9A-D23BD3F8E062}"/>
              </a:ext>
            </a:extLst>
          </p:cNvPr>
          <p:cNvCxnSpPr>
            <a:cxnSpLocks/>
          </p:cNvCxnSpPr>
          <p:nvPr/>
        </p:nvCxnSpPr>
        <p:spPr bwMode="auto">
          <a:xfrm>
            <a:off x="1688066" y="2439959"/>
            <a:ext cx="0" cy="503775"/>
          </a:xfrm>
          <a:prstGeom prst="straightConnector1">
            <a:avLst/>
          </a:prstGeom>
          <a:solidFill>
            <a:schemeClr val="accent1"/>
          </a:solidFill>
          <a:ln w="25400" cap="flat" cmpd="sng" algn="ctr">
            <a:solidFill>
              <a:schemeClr val="tx1"/>
            </a:solidFill>
            <a:prstDash val="solid"/>
            <a:round/>
            <a:headEnd type="none" w="sm" len="sm"/>
            <a:tailEnd type="triangle"/>
          </a:ln>
          <a:effectLst/>
        </p:spPr>
      </p:cxnSp>
      <p:cxnSp>
        <p:nvCxnSpPr>
          <p:cNvPr id="58" name="Straight Arrow Connector 57">
            <a:extLst>
              <a:ext uri="{FF2B5EF4-FFF2-40B4-BE49-F238E27FC236}">
                <a16:creationId xmlns:a16="http://schemas.microsoft.com/office/drawing/2014/main" id="{65E3C9DE-FD8A-4A51-89B6-30EA09E2D990}"/>
              </a:ext>
            </a:extLst>
          </p:cNvPr>
          <p:cNvCxnSpPr>
            <a:cxnSpLocks/>
          </p:cNvCxnSpPr>
          <p:nvPr/>
        </p:nvCxnSpPr>
        <p:spPr bwMode="auto">
          <a:xfrm>
            <a:off x="2631500" y="2428835"/>
            <a:ext cx="0" cy="503775"/>
          </a:xfrm>
          <a:prstGeom prst="straightConnector1">
            <a:avLst/>
          </a:prstGeom>
          <a:solidFill>
            <a:schemeClr val="accent1"/>
          </a:solidFill>
          <a:ln w="25400" cap="flat" cmpd="sng" algn="ctr">
            <a:solidFill>
              <a:schemeClr val="tx1"/>
            </a:solidFill>
            <a:prstDash val="solid"/>
            <a:round/>
            <a:headEnd type="none" w="sm" len="sm"/>
            <a:tailEnd type="triangle"/>
          </a:ln>
          <a:effectLst/>
        </p:spPr>
      </p:cxnSp>
      <p:cxnSp>
        <p:nvCxnSpPr>
          <p:cNvPr id="59" name="Straight Connector 58">
            <a:extLst>
              <a:ext uri="{FF2B5EF4-FFF2-40B4-BE49-F238E27FC236}">
                <a16:creationId xmlns:a16="http://schemas.microsoft.com/office/drawing/2014/main" id="{CDA2E0ED-7E5A-4FF7-B697-0607E801464E}"/>
              </a:ext>
            </a:extLst>
          </p:cNvPr>
          <p:cNvCxnSpPr/>
          <p:nvPr/>
        </p:nvCxnSpPr>
        <p:spPr bwMode="auto">
          <a:xfrm>
            <a:off x="1178092" y="2436564"/>
            <a:ext cx="2025031" cy="0"/>
          </a:xfrm>
          <a:prstGeom prst="line">
            <a:avLst/>
          </a:prstGeom>
          <a:solidFill>
            <a:schemeClr val="accent1"/>
          </a:solidFill>
          <a:ln w="38100" cap="flat" cmpd="sng" algn="ctr">
            <a:solidFill>
              <a:schemeClr val="tx1"/>
            </a:solidFill>
            <a:prstDash val="solid"/>
            <a:round/>
            <a:headEnd type="oval" w="sm" len="sm"/>
            <a:tailEnd type="oval" w="sm" len="sm"/>
          </a:ln>
          <a:effectLst/>
        </p:spPr>
      </p:cxnSp>
      <p:cxnSp>
        <p:nvCxnSpPr>
          <p:cNvPr id="60" name="Straight Arrow Connector 59">
            <a:extLst>
              <a:ext uri="{FF2B5EF4-FFF2-40B4-BE49-F238E27FC236}">
                <a16:creationId xmlns:a16="http://schemas.microsoft.com/office/drawing/2014/main" id="{4052EC53-4508-490E-A930-FBE4483E02D1}"/>
              </a:ext>
            </a:extLst>
          </p:cNvPr>
          <p:cNvCxnSpPr>
            <a:cxnSpLocks/>
            <a:stCxn id="35" idx="2"/>
          </p:cNvCxnSpPr>
          <p:nvPr/>
        </p:nvCxnSpPr>
        <p:spPr bwMode="auto">
          <a:xfrm>
            <a:off x="1178092" y="2065137"/>
            <a:ext cx="0" cy="371427"/>
          </a:xfrm>
          <a:prstGeom prst="straightConnector1">
            <a:avLst/>
          </a:prstGeom>
          <a:solidFill>
            <a:schemeClr val="accent1"/>
          </a:solidFill>
          <a:ln w="25400" cap="flat" cmpd="sng" algn="ctr">
            <a:solidFill>
              <a:schemeClr val="tx1"/>
            </a:solidFill>
            <a:prstDash val="solid"/>
            <a:round/>
            <a:headEnd type="none" w="sm" len="sm"/>
            <a:tailEnd type="none"/>
          </a:ln>
          <a:effectLst/>
        </p:spPr>
      </p:cxnSp>
      <p:cxnSp>
        <p:nvCxnSpPr>
          <p:cNvPr id="63" name="Straight Arrow Connector 62">
            <a:extLst>
              <a:ext uri="{FF2B5EF4-FFF2-40B4-BE49-F238E27FC236}">
                <a16:creationId xmlns:a16="http://schemas.microsoft.com/office/drawing/2014/main" id="{481AA4EF-EEA0-4A55-85AD-DBF54FFB8A97}"/>
              </a:ext>
            </a:extLst>
          </p:cNvPr>
          <p:cNvCxnSpPr>
            <a:cxnSpLocks/>
          </p:cNvCxnSpPr>
          <p:nvPr/>
        </p:nvCxnSpPr>
        <p:spPr bwMode="auto">
          <a:xfrm>
            <a:off x="3203123" y="2065137"/>
            <a:ext cx="0" cy="371427"/>
          </a:xfrm>
          <a:prstGeom prst="straightConnector1">
            <a:avLst/>
          </a:prstGeom>
          <a:solidFill>
            <a:schemeClr val="accent1"/>
          </a:solidFill>
          <a:ln w="25400" cap="flat" cmpd="sng" algn="ctr">
            <a:solidFill>
              <a:schemeClr val="tx1"/>
            </a:solidFill>
            <a:prstDash val="solid"/>
            <a:round/>
            <a:headEnd type="none" w="sm" len="sm"/>
            <a:tailEnd type="none"/>
          </a:ln>
          <a:effectLst/>
        </p:spPr>
      </p:cxnSp>
      <p:sp>
        <p:nvSpPr>
          <p:cNvPr id="90" name="TextBox 89">
            <a:extLst>
              <a:ext uri="{FF2B5EF4-FFF2-40B4-BE49-F238E27FC236}">
                <a16:creationId xmlns:a16="http://schemas.microsoft.com/office/drawing/2014/main" id="{8CA578B1-1C42-4FB4-8126-56633A2CCA40}"/>
              </a:ext>
            </a:extLst>
          </p:cNvPr>
          <p:cNvSpPr txBox="1"/>
          <p:nvPr/>
        </p:nvSpPr>
        <p:spPr>
          <a:xfrm>
            <a:off x="6408903" y="3898068"/>
            <a:ext cx="1275778"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6600"/>
                </a:solidFill>
                <a:effectLst/>
                <a:uLnTx/>
                <a:uFillTx/>
                <a:latin typeface="Arial"/>
                <a:ea typeface="MS PGothic" pitchFamily="34" charset="-128"/>
                <a:cs typeface="Arial" charset="0"/>
              </a:rPr>
              <a:t>One</a:t>
            </a:r>
            <a:r>
              <a:rPr kumimoji="0" lang="en-US" sz="800" b="0" i="0" u="none" strike="noStrike" kern="1200" cap="none" spc="0" normalizeH="0" baseline="0" noProof="0" dirty="0">
                <a:ln>
                  <a:noFill/>
                </a:ln>
                <a:solidFill>
                  <a:srgbClr val="FF6600"/>
                </a:solidFill>
                <a:effectLst/>
                <a:uLnTx/>
                <a:uFillTx/>
                <a:latin typeface="Arial"/>
                <a:ea typeface="MS PGothic" pitchFamily="34" charset="-128"/>
                <a:cs typeface="Arial" charset="0"/>
              </a:rPr>
              <a:t> Process Running</a:t>
            </a:r>
          </a:p>
        </p:txBody>
      </p:sp>
      <p:sp>
        <p:nvSpPr>
          <p:cNvPr id="91" name="TextBox 90">
            <a:extLst>
              <a:ext uri="{FF2B5EF4-FFF2-40B4-BE49-F238E27FC236}">
                <a16:creationId xmlns:a16="http://schemas.microsoft.com/office/drawing/2014/main" id="{5DE5D46A-335F-4809-85E1-776745330DF6}"/>
              </a:ext>
            </a:extLst>
          </p:cNvPr>
          <p:cNvSpPr txBox="1"/>
          <p:nvPr/>
        </p:nvSpPr>
        <p:spPr>
          <a:xfrm>
            <a:off x="6395358" y="3227479"/>
            <a:ext cx="1395717"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6600"/>
                </a:solidFill>
                <a:effectLst/>
                <a:uLnTx/>
                <a:uFillTx/>
                <a:latin typeface="Arial"/>
                <a:ea typeface="MS PGothic" pitchFamily="34" charset="-128"/>
                <a:cs typeface="Arial" charset="0"/>
              </a:rPr>
              <a:t>Two</a:t>
            </a:r>
            <a:r>
              <a:rPr kumimoji="0" lang="en-US" sz="800" b="0" i="0" u="none" strike="noStrike" kern="1200" cap="none" spc="0" normalizeH="0" baseline="0" noProof="0" dirty="0">
                <a:ln>
                  <a:noFill/>
                </a:ln>
                <a:solidFill>
                  <a:srgbClr val="FF6600"/>
                </a:solidFill>
                <a:effectLst/>
                <a:uLnTx/>
                <a:uFillTx/>
                <a:latin typeface="Arial"/>
                <a:ea typeface="MS PGothic" pitchFamily="34" charset="-128"/>
                <a:cs typeface="Arial" charset="0"/>
              </a:rPr>
              <a:t> Processes Running</a:t>
            </a:r>
          </a:p>
        </p:txBody>
      </p:sp>
      <p:sp>
        <p:nvSpPr>
          <p:cNvPr id="94" name="Rectangle 93">
            <a:extLst>
              <a:ext uri="{FF2B5EF4-FFF2-40B4-BE49-F238E27FC236}">
                <a16:creationId xmlns:a16="http://schemas.microsoft.com/office/drawing/2014/main" id="{BA5902E1-B61A-45F4-96B9-480933F05D2C}"/>
              </a:ext>
            </a:extLst>
          </p:cNvPr>
          <p:cNvSpPr/>
          <p:nvPr/>
        </p:nvSpPr>
        <p:spPr bwMode="auto">
          <a:xfrm>
            <a:off x="2349938" y="2340732"/>
            <a:ext cx="792769" cy="1539797"/>
          </a:xfrm>
          <a:prstGeom prst="rect">
            <a:avLst/>
          </a:prstGeom>
          <a:solidFill>
            <a:schemeClr val="bg1">
              <a:alpha val="0"/>
            </a:schemeClr>
          </a:solidFill>
          <a:ln w="31750" cap="flat" cmpd="sng" algn="ctr">
            <a:solidFill>
              <a:srgbClr val="FF66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95" name="TextBox 94">
            <a:extLst>
              <a:ext uri="{FF2B5EF4-FFF2-40B4-BE49-F238E27FC236}">
                <a16:creationId xmlns:a16="http://schemas.microsoft.com/office/drawing/2014/main" id="{03ED02CD-3E33-4ECD-B0AD-28C40543F88B}"/>
              </a:ext>
            </a:extLst>
          </p:cNvPr>
          <p:cNvSpPr txBox="1"/>
          <p:nvPr/>
        </p:nvSpPr>
        <p:spPr>
          <a:xfrm>
            <a:off x="7932878" y="2791214"/>
            <a:ext cx="877445" cy="215444"/>
          </a:xfrm>
          <a:prstGeom prst="rect">
            <a:avLst/>
          </a:prstGeom>
          <a:solidFill>
            <a:schemeClr val="bg1"/>
          </a:solidFill>
          <a:ln w="12700">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S PGothic" pitchFamily="34" charset="-128"/>
                <a:cs typeface="Arial" charset="0"/>
              </a:rPr>
              <a:t>Pump Curve</a:t>
            </a:r>
            <a:endParaRPr kumimoji="0" lang="en-US" sz="8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96" name="TextBox 95">
            <a:extLst>
              <a:ext uri="{FF2B5EF4-FFF2-40B4-BE49-F238E27FC236}">
                <a16:creationId xmlns:a16="http://schemas.microsoft.com/office/drawing/2014/main" id="{D7A4681F-F97D-491A-8FE0-3C8F462F6F2E}"/>
              </a:ext>
            </a:extLst>
          </p:cNvPr>
          <p:cNvSpPr txBox="1"/>
          <p:nvPr/>
        </p:nvSpPr>
        <p:spPr>
          <a:xfrm>
            <a:off x="7932877" y="3516611"/>
            <a:ext cx="877445" cy="215444"/>
          </a:xfrm>
          <a:prstGeom prst="rect">
            <a:avLst/>
          </a:prstGeom>
          <a:solidFill>
            <a:schemeClr val="bg1"/>
          </a:solidFill>
          <a:ln w="12700">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S PGothic" pitchFamily="34" charset="-128"/>
                <a:cs typeface="Arial" charset="0"/>
              </a:rPr>
              <a:t>Pump Curve</a:t>
            </a:r>
            <a:endParaRPr kumimoji="0" lang="en-US" sz="8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61" name="TextBox 60">
            <a:extLst>
              <a:ext uri="{FF2B5EF4-FFF2-40B4-BE49-F238E27FC236}">
                <a16:creationId xmlns:a16="http://schemas.microsoft.com/office/drawing/2014/main" id="{8320A97A-8CCF-49F3-834E-7C819A255FF1}"/>
              </a:ext>
            </a:extLst>
          </p:cNvPr>
          <p:cNvSpPr txBox="1"/>
          <p:nvPr/>
        </p:nvSpPr>
        <p:spPr>
          <a:xfrm>
            <a:off x="3513763" y="3800528"/>
            <a:ext cx="498448"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60</a:t>
            </a:r>
          </a:p>
        </p:txBody>
      </p:sp>
      <p:sp>
        <p:nvSpPr>
          <p:cNvPr id="62" name="TextBox 61">
            <a:extLst>
              <a:ext uri="{FF2B5EF4-FFF2-40B4-BE49-F238E27FC236}">
                <a16:creationId xmlns:a16="http://schemas.microsoft.com/office/drawing/2014/main" id="{19AC35FF-4A4D-4054-8ADF-802C9A397604}"/>
              </a:ext>
            </a:extLst>
          </p:cNvPr>
          <p:cNvSpPr txBox="1"/>
          <p:nvPr/>
        </p:nvSpPr>
        <p:spPr>
          <a:xfrm>
            <a:off x="3551314" y="3098316"/>
            <a:ext cx="498448"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110</a:t>
            </a:r>
          </a:p>
        </p:txBody>
      </p:sp>
      <p:sp>
        <p:nvSpPr>
          <p:cNvPr id="64" name="TextBox 63">
            <a:extLst>
              <a:ext uri="{FF2B5EF4-FFF2-40B4-BE49-F238E27FC236}">
                <a16:creationId xmlns:a16="http://schemas.microsoft.com/office/drawing/2014/main" id="{DA8C78CC-8194-4791-95B8-47E331D51297}"/>
              </a:ext>
            </a:extLst>
          </p:cNvPr>
          <p:cNvSpPr txBox="1"/>
          <p:nvPr/>
        </p:nvSpPr>
        <p:spPr>
          <a:xfrm>
            <a:off x="3551314" y="2370302"/>
            <a:ext cx="498448"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160</a:t>
            </a:r>
          </a:p>
        </p:txBody>
      </p:sp>
      <p:sp>
        <p:nvSpPr>
          <p:cNvPr id="65" name="TextBox 64">
            <a:extLst>
              <a:ext uri="{FF2B5EF4-FFF2-40B4-BE49-F238E27FC236}">
                <a16:creationId xmlns:a16="http://schemas.microsoft.com/office/drawing/2014/main" id="{DBD66229-F6D3-46BC-B73C-FB6AEE1E6342}"/>
              </a:ext>
            </a:extLst>
          </p:cNvPr>
          <p:cNvSpPr txBox="1"/>
          <p:nvPr/>
        </p:nvSpPr>
        <p:spPr>
          <a:xfrm>
            <a:off x="3743172" y="4662703"/>
            <a:ext cx="57007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29.92"</a:t>
            </a:r>
          </a:p>
        </p:txBody>
      </p:sp>
      <p:sp>
        <p:nvSpPr>
          <p:cNvPr id="66" name="TextBox 65">
            <a:extLst>
              <a:ext uri="{FF2B5EF4-FFF2-40B4-BE49-F238E27FC236}">
                <a16:creationId xmlns:a16="http://schemas.microsoft.com/office/drawing/2014/main" id="{6F515CF1-A77A-4EC7-B635-CBC90B390095}"/>
              </a:ext>
            </a:extLst>
          </p:cNvPr>
          <p:cNvSpPr txBox="1"/>
          <p:nvPr/>
        </p:nvSpPr>
        <p:spPr>
          <a:xfrm>
            <a:off x="6110455" y="4662334"/>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20"</a:t>
            </a:r>
          </a:p>
        </p:txBody>
      </p:sp>
      <p:sp>
        <p:nvSpPr>
          <p:cNvPr id="67" name="TextBox 66">
            <a:extLst>
              <a:ext uri="{FF2B5EF4-FFF2-40B4-BE49-F238E27FC236}">
                <a16:creationId xmlns:a16="http://schemas.microsoft.com/office/drawing/2014/main" id="{2DCD442D-0622-4924-BB9D-9C5D883DD7E9}"/>
              </a:ext>
            </a:extLst>
          </p:cNvPr>
          <p:cNvSpPr txBox="1"/>
          <p:nvPr/>
        </p:nvSpPr>
        <p:spPr>
          <a:xfrm>
            <a:off x="8686204" y="4662702"/>
            <a:ext cx="382431"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S PGothic" pitchFamily="34" charset="-128"/>
                <a:cs typeface="Arial" charset="0"/>
              </a:rPr>
              <a:t>0"</a:t>
            </a:r>
          </a:p>
        </p:txBody>
      </p:sp>
      <p:sp>
        <p:nvSpPr>
          <p:cNvPr id="68" name="TextBox 67"/>
          <p:cNvSpPr txBox="1"/>
          <p:nvPr/>
        </p:nvSpPr>
        <p:spPr>
          <a:xfrm rot="16200000">
            <a:off x="2298617" y="3275056"/>
            <a:ext cx="2547496" cy="2308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S PGothic" pitchFamily="34" charset="-128"/>
                <a:cs typeface="Arial" charset="0"/>
              </a:rPr>
              <a:t>Pumping Speed (ACFM)  </a:t>
            </a:r>
            <a:r>
              <a:rPr kumimoji="0" lang="en-US" sz="900" b="1" i="0" u="none" strike="noStrike" kern="1200" cap="none" spc="0" normalizeH="0" baseline="0" noProof="0" dirty="0">
                <a:ln>
                  <a:noFill/>
                </a:ln>
                <a:solidFill>
                  <a:srgbClr val="000000"/>
                </a:solidFill>
                <a:effectLst/>
                <a:uLnTx/>
                <a:uFillTx/>
                <a:latin typeface="Arial"/>
                <a:ea typeface="Wingdings"/>
                <a:cs typeface="Wingdings"/>
                <a:sym typeface="Wingdings"/>
              </a:rPr>
              <a:t></a:t>
            </a:r>
            <a:endParaRPr kumimoji="0" lang="en-US" sz="9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69" name="TextBox 68">
            <a:extLst>
              <a:ext uri="{FF2B5EF4-FFF2-40B4-BE49-F238E27FC236}">
                <a16:creationId xmlns:a16="http://schemas.microsoft.com/office/drawing/2014/main" id="{5FBB3C83-CECF-4207-A9FE-CFF71FF6CD72}"/>
              </a:ext>
            </a:extLst>
          </p:cNvPr>
          <p:cNvSpPr txBox="1"/>
          <p:nvPr/>
        </p:nvSpPr>
        <p:spPr>
          <a:xfrm rot="10800000">
            <a:off x="5918793" y="4868916"/>
            <a:ext cx="218444"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Wingdings"/>
                <a:cs typeface="Wingdings"/>
                <a:sym typeface="Wingdings"/>
              </a:rPr>
              <a:t></a:t>
            </a:r>
            <a:endParaRPr kumimoji="0" lang="en-US" sz="900" b="1"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p:txBody>
      </p:sp>
      <p:sp>
        <p:nvSpPr>
          <p:cNvPr id="70" name="TextBox 69">
            <a:extLst>
              <a:ext uri="{FF2B5EF4-FFF2-40B4-BE49-F238E27FC236}">
                <a16:creationId xmlns:a16="http://schemas.microsoft.com/office/drawing/2014/main" id="{47B13BF9-4391-44AE-B1FF-BE3CD7600261}"/>
              </a:ext>
            </a:extLst>
          </p:cNvPr>
          <p:cNvSpPr txBox="1"/>
          <p:nvPr/>
        </p:nvSpPr>
        <p:spPr>
          <a:xfrm>
            <a:off x="6028014" y="4860687"/>
            <a:ext cx="1656667"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S PGothic" pitchFamily="34" charset="-128"/>
                <a:cs typeface="Arial" charset="0"/>
              </a:rPr>
              <a:t>Vacuum (″ HgV)</a:t>
            </a:r>
          </a:p>
        </p:txBody>
      </p:sp>
      <p:sp>
        <p:nvSpPr>
          <p:cNvPr id="72" name="Oval 71">
            <a:extLst>
              <a:ext uri="{FF2B5EF4-FFF2-40B4-BE49-F238E27FC236}">
                <a16:creationId xmlns:a16="http://schemas.microsoft.com/office/drawing/2014/main" id="{018C909D-7514-4D89-8AD4-7B064D10482E}"/>
              </a:ext>
            </a:extLst>
          </p:cNvPr>
          <p:cNvSpPr/>
          <p:nvPr/>
        </p:nvSpPr>
        <p:spPr bwMode="auto">
          <a:xfrm>
            <a:off x="6252242" y="3961782"/>
            <a:ext cx="98855" cy="98855"/>
          </a:xfrm>
          <a:prstGeom prst="ellipse">
            <a:avLst/>
          </a:prstGeom>
          <a:solidFill>
            <a:srgbClr val="FF6600"/>
          </a:solidFill>
          <a:ln w="12700" cap="flat" cmpd="sng" algn="ctr">
            <a:solidFill>
              <a:srgbClr val="FF66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74" name="Oval 73">
            <a:extLst>
              <a:ext uri="{FF2B5EF4-FFF2-40B4-BE49-F238E27FC236}">
                <a16:creationId xmlns:a16="http://schemas.microsoft.com/office/drawing/2014/main" id="{85FEDBA7-7FEC-4E9A-B306-2FBE652ECAEE}"/>
              </a:ext>
            </a:extLst>
          </p:cNvPr>
          <p:cNvSpPr/>
          <p:nvPr/>
        </p:nvSpPr>
        <p:spPr bwMode="auto">
          <a:xfrm>
            <a:off x="6244048" y="3240079"/>
            <a:ext cx="98855" cy="98855"/>
          </a:xfrm>
          <a:prstGeom prst="ellipse">
            <a:avLst/>
          </a:prstGeom>
          <a:solidFill>
            <a:srgbClr val="FF6600"/>
          </a:solidFill>
          <a:ln w="12700" cap="flat" cmpd="sng" algn="ctr">
            <a:solidFill>
              <a:srgbClr val="FF66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75" name="Straight Arrow Connector 74">
            <a:extLst>
              <a:ext uri="{FF2B5EF4-FFF2-40B4-BE49-F238E27FC236}">
                <a16:creationId xmlns:a16="http://schemas.microsoft.com/office/drawing/2014/main" id="{442FBD31-F524-463C-9D33-2BAC61A00BE4}"/>
              </a:ext>
            </a:extLst>
          </p:cNvPr>
          <p:cNvCxnSpPr>
            <a:cxnSpLocks/>
          </p:cNvCxnSpPr>
          <p:nvPr/>
        </p:nvCxnSpPr>
        <p:spPr bwMode="auto">
          <a:xfrm>
            <a:off x="1746990" y="1861751"/>
            <a:ext cx="4444603" cy="2106548"/>
          </a:xfrm>
          <a:prstGeom prst="straightConnector1">
            <a:avLst/>
          </a:prstGeom>
          <a:solidFill>
            <a:schemeClr val="accent1"/>
          </a:solidFill>
          <a:ln w="31750" cap="flat" cmpd="sng" algn="ctr">
            <a:solidFill>
              <a:srgbClr val="FF6600"/>
            </a:solidFill>
            <a:prstDash val="dash"/>
            <a:round/>
            <a:headEnd type="oval" w="lg" len="lg"/>
            <a:tailEnd type="stealth" w="lg" len="lg"/>
          </a:ln>
          <a:effectLst/>
        </p:spPr>
      </p:cxnSp>
      <p:sp>
        <p:nvSpPr>
          <p:cNvPr id="71" name="Rectangle 15">
            <a:extLst>
              <a:ext uri="{FF2B5EF4-FFF2-40B4-BE49-F238E27FC236}">
                <a16:creationId xmlns:a16="http://schemas.microsoft.com/office/drawing/2014/main" id="{9FEB5F81-7F5F-448C-AB24-A325E75BD3A2}"/>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a:t>
            </a:r>
            <a:r>
              <a:rPr lang="de-DE" sz="600" dirty="0">
                <a:solidFill>
                  <a:srgbClr val="000000"/>
                </a:solidFill>
                <a:latin typeface="Arial" charset="0"/>
                <a:ea typeface="MS PGothic" pitchFamily="34" charset="-128"/>
                <a:cs typeface="Arial" charset="0"/>
              </a:rPr>
              <a:t>9</a:t>
            </a: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  </a:t>
            </a:r>
          </a:p>
        </p:txBody>
      </p:sp>
    </p:spTree>
    <p:extLst>
      <p:ext uri="{BB962C8B-B14F-4D97-AF65-F5344CB8AC3E}">
        <p14:creationId xmlns:p14="http://schemas.microsoft.com/office/powerpoint/2010/main" val="41699601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5"/>
                                        </p:tgtEl>
                                      </p:cBhvr>
                                    </p:animEffect>
                                    <p:set>
                                      <p:cBhvr>
                                        <p:cTn id="15" dur="1" fill="hold">
                                          <p:stCondLst>
                                            <p:cond delay="499"/>
                                          </p:stCondLst>
                                        </p:cTn>
                                        <p:tgtEl>
                                          <p:spTgt spid="75"/>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500"/>
                                        <p:tgtEl>
                                          <p:spTgt spid="9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fade">
                                      <p:cBhvr>
                                        <p:cTn id="29" dur="500"/>
                                        <p:tgtEl>
                                          <p:spTgt spid="94"/>
                                        </p:tgtEl>
                                      </p:cBhvr>
                                    </p:animEffec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par>
                                <p:cTn id="36" presetID="10"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10"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par>
                                <p:cTn id="51" presetID="10"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par>
                          <p:cTn id="54" fill="hold">
                            <p:stCondLst>
                              <p:cond delay="500"/>
                            </p:stCondLst>
                            <p:childTnLst>
                              <p:par>
                                <p:cTn id="55" presetID="2" presetClass="entr" presetSubtype="4" fill="hold" grpId="0" nodeType="afterEffect">
                                  <p:stCondLst>
                                    <p:cond delay="0"/>
                                  </p:stCondLst>
                                  <p:childTnLst>
                                    <p:set>
                                      <p:cBhvr>
                                        <p:cTn id="56" dur="1" fill="hold">
                                          <p:stCondLst>
                                            <p:cond delay="0"/>
                                          </p:stCondLst>
                                        </p:cTn>
                                        <p:tgtEl>
                                          <p:spTgt spid="96"/>
                                        </p:tgtEl>
                                        <p:attrNameLst>
                                          <p:attrName>style.visibility</p:attrName>
                                        </p:attrNameLst>
                                      </p:cBhvr>
                                      <p:to>
                                        <p:strVal val="visible"/>
                                      </p:to>
                                    </p:set>
                                    <p:anim calcmode="lin" valueType="num">
                                      <p:cBhvr additive="base">
                                        <p:cTn id="57" dur="500" fill="hold"/>
                                        <p:tgtEl>
                                          <p:spTgt spid="96"/>
                                        </p:tgtEl>
                                        <p:attrNameLst>
                                          <p:attrName>ppt_x</p:attrName>
                                        </p:attrNameLst>
                                      </p:cBhvr>
                                      <p:tavLst>
                                        <p:tav tm="0">
                                          <p:val>
                                            <p:strVal val="#ppt_x"/>
                                          </p:val>
                                        </p:tav>
                                        <p:tav tm="100000">
                                          <p:val>
                                            <p:strVal val="#ppt_x"/>
                                          </p:val>
                                        </p:tav>
                                      </p:tavLst>
                                    </p:anim>
                                    <p:anim calcmode="lin" valueType="num">
                                      <p:cBhvr additive="base">
                                        <p:cTn id="58" dur="500" fill="hold"/>
                                        <p:tgtEl>
                                          <p:spTgt spid="96"/>
                                        </p:tgtEl>
                                        <p:attrNameLst>
                                          <p:attrName>ppt_y</p:attrName>
                                        </p:attrNameLst>
                                      </p:cBhvr>
                                      <p:tavLst>
                                        <p:tav tm="0">
                                          <p:val>
                                            <p:strVal val="1+#ppt_h/2"/>
                                          </p:val>
                                        </p:tav>
                                        <p:tav tm="100000">
                                          <p:val>
                                            <p:strVal val="#ppt_y"/>
                                          </p:val>
                                        </p:tav>
                                      </p:tavLst>
                                    </p:anim>
                                  </p:childTnLst>
                                </p:cTn>
                              </p:par>
                              <p:par>
                                <p:cTn id="59" presetID="10" presetClass="entr" presetSubtype="0" fill="hold" nodeType="withEffect">
                                  <p:stCondLst>
                                    <p:cond delay="3000"/>
                                  </p:stCondLst>
                                  <p:childTnLst>
                                    <p:set>
                                      <p:cBhvr>
                                        <p:cTn id="60" dur="1" fill="hold">
                                          <p:stCondLst>
                                            <p:cond delay="0"/>
                                          </p:stCondLst>
                                        </p:cTn>
                                        <p:tgtEl>
                                          <p:spTgt spid="11">
                                            <p:txEl>
                                              <p:pRg st="0" end="0"/>
                                            </p:txEl>
                                          </p:spTgt>
                                        </p:tgtEl>
                                        <p:attrNameLst>
                                          <p:attrName>style.visibility</p:attrName>
                                        </p:attrNameLst>
                                      </p:cBhvr>
                                      <p:to>
                                        <p:strVal val="visible"/>
                                      </p:to>
                                    </p:set>
                                    <p:animEffect transition="in" filter="fade">
                                      <p:cBhvr>
                                        <p:cTn id="61" dur="500"/>
                                        <p:tgtEl>
                                          <p:spTgt spid="11">
                                            <p:txEl>
                                              <p:pRg st="0" end="0"/>
                                            </p:txEl>
                                          </p:spTgt>
                                        </p:tgtEl>
                                      </p:cBhvr>
                                    </p:animEffect>
                                  </p:childTnLst>
                                </p:cTn>
                              </p:par>
                              <p:par>
                                <p:cTn id="62" presetID="10" presetClass="entr" presetSubtype="0" fill="hold" nodeType="withEffect">
                                  <p:stCondLst>
                                    <p:cond delay="3000"/>
                                  </p:stCondLst>
                                  <p:childTnLst>
                                    <p:set>
                                      <p:cBhvr>
                                        <p:cTn id="63" dur="1" fill="hold">
                                          <p:stCondLst>
                                            <p:cond delay="0"/>
                                          </p:stCondLst>
                                        </p:cTn>
                                        <p:tgtEl>
                                          <p:spTgt spid="11">
                                            <p:txEl>
                                              <p:pRg st="1" end="1"/>
                                            </p:txEl>
                                          </p:spTgt>
                                        </p:tgtEl>
                                        <p:attrNameLst>
                                          <p:attrName>style.visibility</p:attrName>
                                        </p:attrNameLst>
                                      </p:cBhvr>
                                      <p:to>
                                        <p:strVal val="visible"/>
                                      </p:to>
                                    </p:set>
                                    <p:animEffect transition="in" filter="fade">
                                      <p:cBhvr>
                                        <p:cTn id="64" dur="500"/>
                                        <p:tgtEl>
                                          <p:spTgt spid="11">
                                            <p:txEl>
                                              <p:pRg st="1" end="1"/>
                                            </p:txEl>
                                          </p:spTgt>
                                        </p:tgtEl>
                                      </p:cBhvr>
                                    </p:animEffect>
                                  </p:childTnLst>
                                </p:cTn>
                              </p:par>
                              <p:par>
                                <p:cTn id="65" presetID="10" presetClass="entr" presetSubtype="0" fill="hold" nodeType="withEffect">
                                  <p:stCondLst>
                                    <p:cond delay="3000"/>
                                  </p:stCondLst>
                                  <p:childTnLst>
                                    <p:set>
                                      <p:cBhvr>
                                        <p:cTn id="66" dur="1" fill="hold">
                                          <p:stCondLst>
                                            <p:cond delay="0"/>
                                          </p:stCondLst>
                                        </p:cTn>
                                        <p:tgtEl>
                                          <p:spTgt spid="11">
                                            <p:txEl>
                                              <p:pRg st="2" end="2"/>
                                            </p:txEl>
                                          </p:spTgt>
                                        </p:tgtEl>
                                        <p:attrNameLst>
                                          <p:attrName>style.visibility</p:attrName>
                                        </p:attrNameLst>
                                      </p:cBhvr>
                                      <p:to>
                                        <p:strVal val="visible"/>
                                      </p:to>
                                    </p:set>
                                    <p:animEffect transition="in" filter="fade">
                                      <p:cBhvr>
                                        <p:cTn id="6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90" grpId="0"/>
      <p:bldP spid="91" grpId="0"/>
      <p:bldP spid="94" grpId="0" animBg="1"/>
      <p:bldP spid="96" grpId="0" animBg="1"/>
      <p:bldP spid="72" grpId="0" animBg="1"/>
      <p:bldP spid="7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E9DA07-67D5-4E7D-AE18-B7999A2FB049}"/>
              </a:ext>
            </a:extLst>
          </p:cNvPr>
          <p:cNvSpPr>
            <a:spLocks noGrp="1"/>
          </p:cNvSpPr>
          <p:nvPr>
            <p:ph type="body" sz="quarter" idx="13"/>
          </p:nvPr>
        </p:nvSpPr>
        <p:spPr/>
        <p:txBody>
          <a:bodyPr/>
          <a:lstStyle/>
          <a:p>
            <a:r>
              <a:rPr lang="en-US" dirty="0"/>
              <a:t>Design Considerations</a:t>
            </a:r>
          </a:p>
        </p:txBody>
      </p:sp>
      <p:sp>
        <p:nvSpPr>
          <p:cNvPr id="3" name="Text Placeholder 2">
            <a:extLst>
              <a:ext uri="{FF2B5EF4-FFF2-40B4-BE49-F238E27FC236}">
                <a16:creationId xmlns:a16="http://schemas.microsoft.com/office/drawing/2014/main" id="{DDD99AB6-6D1C-4FEF-AE96-21C18F3ECBD3}"/>
              </a:ext>
            </a:extLst>
          </p:cNvPr>
          <p:cNvSpPr>
            <a:spLocks noGrp="1"/>
          </p:cNvSpPr>
          <p:nvPr>
            <p:ph type="body" sz="quarter" idx="14"/>
          </p:nvPr>
        </p:nvSpPr>
        <p:spPr/>
        <p:txBody>
          <a:bodyPr/>
          <a:lstStyle/>
          <a:p>
            <a:r>
              <a:rPr lang="en-US" dirty="0"/>
              <a:t>Sensor Location</a:t>
            </a:r>
          </a:p>
        </p:txBody>
      </p:sp>
      <p:sp>
        <p:nvSpPr>
          <p:cNvPr id="12" name="Text Box 42">
            <a:extLst>
              <a:ext uri="{FF2B5EF4-FFF2-40B4-BE49-F238E27FC236}">
                <a16:creationId xmlns:a16="http://schemas.microsoft.com/office/drawing/2014/main" id="{8FFDA22A-5B6E-4E68-B1BD-11909182EA72}"/>
              </a:ext>
            </a:extLst>
          </p:cNvPr>
          <p:cNvSpPr txBox="1">
            <a:spLocks noChangeArrowheads="1"/>
          </p:cNvSpPr>
          <p:nvPr/>
        </p:nvSpPr>
        <p:spPr bwMode="auto">
          <a:xfrm>
            <a:off x="4928633" y="1413325"/>
            <a:ext cx="369449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500" b="1" i="0" u="none" strike="noStrike" kern="1200" cap="none" spc="0" normalizeH="0" baseline="0" noProof="0" dirty="0">
                <a:ln>
                  <a:noFill/>
                </a:ln>
                <a:solidFill>
                  <a:srgbClr val="4C3745"/>
                </a:solidFill>
                <a:effectLst/>
                <a:uLnTx/>
                <a:uFillTx/>
                <a:latin typeface="Arial" panose="020B0604020202020204" pitchFamily="34" charset="0"/>
                <a:ea typeface="+mn-ea"/>
                <a:cs typeface="Arial" panose="020B0604020202020204" pitchFamily="34" charset="0"/>
              </a:rPr>
              <a:t>Sensor on Process (away from pump)</a:t>
            </a:r>
          </a:p>
        </p:txBody>
      </p:sp>
      <p:sp>
        <p:nvSpPr>
          <p:cNvPr id="15" name="Text Box 42">
            <a:extLst>
              <a:ext uri="{FF2B5EF4-FFF2-40B4-BE49-F238E27FC236}">
                <a16:creationId xmlns:a16="http://schemas.microsoft.com/office/drawing/2014/main" id="{F3DF039D-18BF-4CC4-B5FB-E1E2E133326B}"/>
              </a:ext>
            </a:extLst>
          </p:cNvPr>
          <p:cNvSpPr txBox="1">
            <a:spLocks noChangeArrowheads="1"/>
          </p:cNvSpPr>
          <p:nvPr/>
        </p:nvSpPr>
        <p:spPr bwMode="auto">
          <a:xfrm>
            <a:off x="370387" y="1413325"/>
            <a:ext cx="369449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500" b="1" i="0" u="none" strike="noStrike" kern="1200" cap="none" spc="0" normalizeH="0" baseline="0" noProof="0" dirty="0">
                <a:ln>
                  <a:noFill/>
                </a:ln>
                <a:solidFill>
                  <a:srgbClr val="4C3745"/>
                </a:solidFill>
                <a:effectLst/>
                <a:uLnTx/>
                <a:uFillTx/>
                <a:latin typeface="Arial" panose="020B0604020202020204" pitchFamily="34" charset="0"/>
                <a:ea typeface="+mn-ea"/>
                <a:cs typeface="Arial" panose="020B0604020202020204" pitchFamily="34" charset="0"/>
              </a:rPr>
              <a:t>Sensor on Vacuum Pump Suction</a:t>
            </a:r>
          </a:p>
        </p:txBody>
      </p:sp>
      <p:sp>
        <p:nvSpPr>
          <p:cNvPr id="27" name="Text Placeholder 6">
            <a:extLst>
              <a:ext uri="{FF2B5EF4-FFF2-40B4-BE49-F238E27FC236}">
                <a16:creationId xmlns:a16="http://schemas.microsoft.com/office/drawing/2014/main" id="{9DD0FB02-BEBC-42FD-861D-3EE0F691B3C1}"/>
              </a:ext>
            </a:extLst>
          </p:cNvPr>
          <p:cNvSpPr>
            <a:spLocks noGrp="1"/>
          </p:cNvSpPr>
          <p:nvPr>
            <p:ph type="body" sz="quarter" idx="15"/>
          </p:nvPr>
        </p:nvSpPr>
        <p:spPr>
          <a:xfrm>
            <a:off x="281996" y="4887037"/>
            <a:ext cx="8294399" cy="1478049"/>
          </a:xfrm>
        </p:spPr>
        <p:txBody>
          <a:bodyPr/>
          <a:lstStyle/>
          <a:p>
            <a:pPr marL="0" indent="0">
              <a:lnSpc>
                <a:spcPct val="150000"/>
              </a:lnSpc>
              <a:buNone/>
            </a:pPr>
            <a:r>
              <a:rPr lang="en-US" sz="1500" dirty="0"/>
              <a:t>Why is this important?</a:t>
            </a:r>
          </a:p>
          <a:p>
            <a:pPr>
              <a:lnSpc>
                <a:spcPct val="150000"/>
              </a:lnSpc>
            </a:pPr>
            <a:r>
              <a:rPr lang="en-US" sz="1500" dirty="0"/>
              <a:t>Sensor provides real time feedback to VSD from a location that is critical to the process.</a:t>
            </a:r>
          </a:p>
          <a:p>
            <a:pPr>
              <a:lnSpc>
                <a:spcPct val="150000"/>
              </a:lnSpc>
            </a:pPr>
            <a:r>
              <a:rPr lang="en-US" sz="1500" dirty="0"/>
              <a:t>If sensor is installed at process, VSD can respond faster to demand changes.</a:t>
            </a:r>
          </a:p>
          <a:p>
            <a:endParaRPr lang="en-US" dirty="0"/>
          </a:p>
          <a:p>
            <a:endParaRPr lang="en-US" dirty="0"/>
          </a:p>
          <a:p>
            <a:endParaRPr lang="en-US" dirty="0"/>
          </a:p>
          <a:p>
            <a:endParaRPr lang="en-US" dirty="0"/>
          </a:p>
        </p:txBody>
      </p:sp>
      <p:sp>
        <p:nvSpPr>
          <p:cNvPr id="11" name="Oval 10">
            <a:extLst>
              <a:ext uri="{FF2B5EF4-FFF2-40B4-BE49-F238E27FC236}">
                <a16:creationId xmlns:a16="http://schemas.microsoft.com/office/drawing/2014/main" id="{E21E2A6F-8691-4F6C-B1BD-64DB7C449C1B}"/>
              </a:ext>
            </a:extLst>
          </p:cNvPr>
          <p:cNvSpPr/>
          <p:nvPr/>
        </p:nvSpPr>
        <p:spPr bwMode="auto">
          <a:xfrm>
            <a:off x="1150055" y="3375926"/>
            <a:ext cx="992459" cy="959005"/>
          </a:xfrm>
          <a:prstGeom prst="ellipse">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26" name="Straight Connector 25">
            <a:extLst>
              <a:ext uri="{FF2B5EF4-FFF2-40B4-BE49-F238E27FC236}">
                <a16:creationId xmlns:a16="http://schemas.microsoft.com/office/drawing/2014/main" id="{2CCFD9E6-BFB2-411B-915F-BB00F13CA25D}"/>
              </a:ext>
            </a:extLst>
          </p:cNvPr>
          <p:cNvCxnSpPr>
            <a:cxnSpLocks/>
            <a:stCxn id="11" idx="1"/>
          </p:cNvCxnSpPr>
          <p:nvPr/>
        </p:nvCxnSpPr>
        <p:spPr bwMode="auto">
          <a:xfrm>
            <a:off x="1295397" y="3516369"/>
            <a:ext cx="158612" cy="785296"/>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9" name="Straight Connector 28">
            <a:extLst>
              <a:ext uri="{FF2B5EF4-FFF2-40B4-BE49-F238E27FC236}">
                <a16:creationId xmlns:a16="http://schemas.microsoft.com/office/drawing/2014/main" id="{97D558C2-927C-43A4-8697-493BDD53CCF8}"/>
              </a:ext>
            </a:extLst>
          </p:cNvPr>
          <p:cNvCxnSpPr>
            <a:cxnSpLocks/>
            <a:stCxn id="11" idx="7"/>
          </p:cNvCxnSpPr>
          <p:nvPr/>
        </p:nvCxnSpPr>
        <p:spPr bwMode="auto">
          <a:xfrm flipH="1">
            <a:off x="1837390" y="3516369"/>
            <a:ext cx="159782" cy="785296"/>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32" name="Rectangle 31">
            <a:extLst>
              <a:ext uri="{FF2B5EF4-FFF2-40B4-BE49-F238E27FC236}">
                <a16:creationId xmlns:a16="http://schemas.microsoft.com/office/drawing/2014/main" id="{060D9A96-7CDE-456C-95DB-CF24842A701E}"/>
              </a:ext>
            </a:extLst>
          </p:cNvPr>
          <p:cNvSpPr/>
          <p:nvPr/>
        </p:nvSpPr>
        <p:spPr bwMode="auto">
          <a:xfrm>
            <a:off x="281996" y="3436412"/>
            <a:ext cx="641674" cy="838031"/>
          </a:xfrm>
          <a:prstGeom prst="rect">
            <a:avLst/>
          </a:prstGeom>
          <a:solidFill>
            <a:srgbClr val="FF66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charset="0"/>
              </a:rPr>
              <a:t>VSD</a:t>
            </a:r>
          </a:p>
        </p:txBody>
      </p:sp>
      <p:cxnSp>
        <p:nvCxnSpPr>
          <p:cNvPr id="37" name="Straight Connector 36">
            <a:extLst>
              <a:ext uri="{FF2B5EF4-FFF2-40B4-BE49-F238E27FC236}">
                <a16:creationId xmlns:a16="http://schemas.microsoft.com/office/drawing/2014/main" id="{A084BA3D-97FA-40A9-86E0-49EE046BC684}"/>
              </a:ext>
            </a:extLst>
          </p:cNvPr>
          <p:cNvCxnSpPr>
            <a:stCxn id="32" idx="3"/>
            <a:endCxn id="11" idx="2"/>
          </p:cNvCxnSpPr>
          <p:nvPr/>
        </p:nvCxnSpPr>
        <p:spPr bwMode="auto">
          <a:xfrm>
            <a:off x="923670" y="3855428"/>
            <a:ext cx="226385" cy="1"/>
          </a:xfrm>
          <a:prstGeom prst="line">
            <a:avLst/>
          </a:prstGeom>
          <a:solidFill>
            <a:schemeClr val="accent1"/>
          </a:solidFill>
          <a:ln w="38100" cap="flat" cmpd="sng" algn="ctr">
            <a:solidFill>
              <a:schemeClr val="tx1"/>
            </a:solidFill>
            <a:prstDash val="solid"/>
            <a:round/>
            <a:headEnd type="none" w="sm" len="sm"/>
            <a:tailEnd type="none" w="sm" len="sm"/>
          </a:ln>
          <a:effectLst/>
        </p:spPr>
      </p:cxnSp>
      <p:sp>
        <p:nvSpPr>
          <p:cNvPr id="38" name="Oval 37">
            <a:extLst>
              <a:ext uri="{FF2B5EF4-FFF2-40B4-BE49-F238E27FC236}">
                <a16:creationId xmlns:a16="http://schemas.microsoft.com/office/drawing/2014/main" id="{BBEE6292-3F74-4DBA-BD03-DD913592741D}"/>
              </a:ext>
            </a:extLst>
          </p:cNvPr>
          <p:cNvSpPr/>
          <p:nvPr/>
        </p:nvSpPr>
        <p:spPr bwMode="auto">
          <a:xfrm>
            <a:off x="2108845" y="2970540"/>
            <a:ext cx="394910" cy="361038"/>
          </a:xfrm>
          <a:prstGeom prst="ellipse">
            <a:avLst/>
          </a:prstGeom>
          <a:solidFill>
            <a:srgbClr val="54344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39" name="Flowchart: Multidocument 38">
            <a:extLst>
              <a:ext uri="{FF2B5EF4-FFF2-40B4-BE49-F238E27FC236}">
                <a16:creationId xmlns:a16="http://schemas.microsoft.com/office/drawing/2014/main" id="{3F9F3B5A-0F01-4530-A8E3-A946D3559790}"/>
              </a:ext>
            </a:extLst>
          </p:cNvPr>
          <p:cNvSpPr/>
          <p:nvPr/>
        </p:nvSpPr>
        <p:spPr bwMode="auto">
          <a:xfrm>
            <a:off x="3379600" y="2207833"/>
            <a:ext cx="834106" cy="811805"/>
          </a:xfrm>
          <a:prstGeom prst="flowChartMultidocument">
            <a:avLst/>
          </a:prstGeom>
          <a:noFill/>
          <a:ln w="254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41" name="Connector: Elbow 40">
            <a:extLst>
              <a:ext uri="{FF2B5EF4-FFF2-40B4-BE49-F238E27FC236}">
                <a16:creationId xmlns:a16="http://schemas.microsoft.com/office/drawing/2014/main" id="{40AD323D-41FC-4084-84B0-BBB8899774E9}"/>
              </a:ext>
            </a:extLst>
          </p:cNvPr>
          <p:cNvCxnSpPr>
            <a:stCxn id="11" idx="0"/>
            <a:endCxn id="39" idx="1"/>
          </p:cNvCxnSpPr>
          <p:nvPr/>
        </p:nvCxnSpPr>
        <p:spPr bwMode="auto">
          <a:xfrm rot="5400000" flipH="1" flipV="1">
            <a:off x="2131847" y="2128174"/>
            <a:ext cx="762190" cy="1733315"/>
          </a:xfrm>
          <a:prstGeom prst="bentConnector2">
            <a:avLst/>
          </a:prstGeom>
          <a:solidFill>
            <a:schemeClr val="accent1"/>
          </a:solidFill>
          <a:ln w="50800" cap="flat" cmpd="sng" algn="ctr">
            <a:solidFill>
              <a:srgbClr val="FF6600"/>
            </a:solidFill>
            <a:prstDash val="sysDot"/>
            <a:round/>
            <a:headEnd type="none" w="sm" len="sm"/>
            <a:tailEnd type="none" w="sm" len="sm"/>
          </a:ln>
          <a:effectLst/>
        </p:spPr>
      </p:cxnSp>
      <p:cxnSp>
        <p:nvCxnSpPr>
          <p:cNvPr id="45" name="Connector: Elbow 44">
            <a:extLst>
              <a:ext uri="{FF2B5EF4-FFF2-40B4-BE49-F238E27FC236}">
                <a16:creationId xmlns:a16="http://schemas.microsoft.com/office/drawing/2014/main" id="{B4993236-D41A-414F-AD70-47C28F2724C2}"/>
              </a:ext>
            </a:extLst>
          </p:cNvPr>
          <p:cNvCxnSpPr>
            <a:stCxn id="38" idx="4"/>
            <a:endCxn id="11" idx="6"/>
          </p:cNvCxnSpPr>
          <p:nvPr/>
        </p:nvCxnSpPr>
        <p:spPr bwMode="auto">
          <a:xfrm rot="5400000">
            <a:off x="1962482" y="3511610"/>
            <a:ext cx="523851" cy="163786"/>
          </a:xfrm>
          <a:prstGeom prst="bentConnector2">
            <a:avLst/>
          </a:prstGeom>
          <a:solidFill>
            <a:schemeClr val="accent1"/>
          </a:solidFill>
          <a:ln w="38100" cap="flat" cmpd="sng" algn="ctr">
            <a:solidFill>
              <a:schemeClr val="tx1"/>
            </a:solidFill>
            <a:prstDash val="solid"/>
            <a:round/>
            <a:headEnd type="none" w="sm" len="sm"/>
            <a:tailEnd type="none" w="sm" len="sm"/>
          </a:ln>
          <a:effectLst/>
        </p:spPr>
      </p:cxnSp>
      <p:sp>
        <p:nvSpPr>
          <p:cNvPr id="47" name="TextBox 46">
            <a:extLst>
              <a:ext uri="{FF2B5EF4-FFF2-40B4-BE49-F238E27FC236}">
                <a16:creationId xmlns:a16="http://schemas.microsoft.com/office/drawing/2014/main" id="{E9E87E66-180F-475E-AC3B-0CD6712E848C}"/>
              </a:ext>
            </a:extLst>
          </p:cNvPr>
          <p:cNvSpPr txBox="1"/>
          <p:nvPr/>
        </p:nvSpPr>
        <p:spPr>
          <a:xfrm>
            <a:off x="2382844" y="3201351"/>
            <a:ext cx="7521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Sensor</a:t>
            </a:r>
          </a:p>
        </p:txBody>
      </p:sp>
      <p:sp>
        <p:nvSpPr>
          <p:cNvPr id="48" name="TextBox 47">
            <a:extLst>
              <a:ext uri="{FF2B5EF4-FFF2-40B4-BE49-F238E27FC236}">
                <a16:creationId xmlns:a16="http://schemas.microsoft.com/office/drawing/2014/main" id="{F9EBC54F-C5B7-4A37-9DF0-DE8B396D9901}"/>
              </a:ext>
            </a:extLst>
          </p:cNvPr>
          <p:cNvSpPr txBox="1"/>
          <p:nvPr/>
        </p:nvSpPr>
        <p:spPr>
          <a:xfrm>
            <a:off x="1903915" y="4181451"/>
            <a:ext cx="134633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Vacuum Pump</a:t>
            </a:r>
          </a:p>
        </p:txBody>
      </p:sp>
      <p:sp>
        <p:nvSpPr>
          <p:cNvPr id="49" name="TextBox 48">
            <a:extLst>
              <a:ext uri="{FF2B5EF4-FFF2-40B4-BE49-F238E27FC236}">
                <a16:creationId xmlns:a16="http://schemas.microsoft.com/office/drawing/2014/main" id="{DDAE6726-4409-4E39-AF3A-7FCB9F08D8DA}"/>
              </a:ext>
            </a:extLst>
          </p:cNvPr>
          <p:cNvSpPr txBox="1"/>
          <p:nvPr/>
        </p:nvSpPr>
        <p:spPr>
          <a:xfrm>
            <a:off x="3653599" y="2997778"/>
            <a:ext cx="83227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Process</a:t>
            </a:r>
          </a:p>
        </p:txBody>
      </p:sp>
      <p:sp>
        <p:nvSpPr>
          <p:cNvPr id="50" name="Oval 49">
            <a:extLst>
              <a:ext uri="{FF2B5EF4-FFF2-40B4-BE49-F238E27FC236}">
                <a16:creationId xmlns:a16="http://schemas.microsoft.com/office/drawing/2014/main" id="{C1BC1764-F092-4B13-9D92-3828803DC84E}"/>
              </a:ext>
            </a:extLst>
          </p:cNvPr>
          <p:cNvSpPr/>
          <p:nvPr/>
        </p:nvSpPr>
        <p:spPr bwMode="auto">
          <a:xfrm>
            <a:off x="5627936" y="3375925"/>
            <a:ext cx="992459" cy="959005"/>
          </a:xfrm>
          <a:prstGeom prst="ellipse">
            <a:avLst/>
          </a:prstGeom>
          <a:solidFill>
            <a:srgbClr val="B3B3B3"/>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51" name="Straight Connector 50">
            <a:extLst>
              <a:ext uri="{FF2B5EF4-FFF2-40B4-BE49-F238E27FC236}">
                <a16:creationId xmlns:a16="http://schemas.microsoft.com/office/drawing/2014/main" id="{0F86CB4B-28D6-447F-83C1-99FC9EE6BE9C}"/>
              </a:ext>
            </a:extLst>
          </p:cNvPr>
          <p:cNvCxnSpPr>
            <a:cxnSpLocks/>
            <a:stCxn id="50" idx="1"/>
          </p:cNvCxnSpPr>
          <p:nvPr/>
        </p:nvCxnSpPr>
        <p:spPr bwMode="auto">
          <a:xfrm>
            <a:off x="5773278" y="3516368"/>
            <a:ext cx="158612" cy="785296"/>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52" name="Straight Connector 51">
            <a:extLst>
              <a:ext uri="{FF2B5EF4-FFF2-40B4-BE49-F238E27FC236}">
                <a16:creationId xmlns:a16="http://schemas.microsoft.com/office/drawing/2014/main" id="{FA70DE59-0AA4-4741-81C4-C69DD3453B6B}"/>
              </a:ext>
            </a:extLst>
          </p:cNvPr>
          <p:cNvCxnSpPr>
            <a:cxnSpLocks/>
            <a:stCxn id="50" idx="7"/>
          </p:cNvCxnSpPr>
          <p:nvPr/>
        </p:nvCxnSpPr>
        <p:spPr bwMode="auto">
          <a:xfrm flipH="1">
            <a:off x="6315271" y="3516368"/>
            <a:ext cx="159782" cy="785296"/>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53" name="Rectangle 52">
            <a:extLst>
              <a:ext uri="{FF2B5EF4-FFF2-40B4-BE49-F238E27FC236}">
                <a16:creationId xmlns:a16="http://schemas.microsoft.com/office/drawing/2014/main" id="{91D7A108-9C03-4C34-A10D-10EC3A775095}"/>
              </a:ext>
            </a:extLst>
          </p:cNvPr>
          <p:cNvSpPr/>
          <p:nvPr/>
        </p:nvSpPr>
        <p:spPr bwMode="auto">
          <a:xfrm>
            <a:off x="4759877" y="3436411"/>
            <a:ext cx="641674" cy="838031"/>
          </a:xfrm>
          <a:prstGeom prst="rect">
            <a:avLst/>
          </a:prstGeom>
          <a:solidFill>
            <a:srgbClr val="FF66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S PGothic" pitchFamily="34" charset="-128"/>
                <a:cs typeface="Arial" charset="0"/>
              </a:rPr>
              <a:t>VSD</a:t>
            </a:r>
          </a:p>
        </p:txBody>
      </p:sp>
      <p:cxnSp>
        <p:nvCxnSpPr>
          <p:cNvPr id="54" name="Straight Connector 53">
            <a:extLst>
              <a:ext uri="{FF2B5EF4-FFF2-40B4-BE49-F238E27FC236}">
                <a16:creationId xmlns:a16="http://schemas.microsoft.com/office/drawing/2014/main" id="{E7198E0A-CDE6-4E5F-A1C8-7DEB76E3E177}"/>
              </a:ext>
            </a:extLst>
          </p:cNvPr>
          <p:cNvCxnSpPr>
            <a:stCxn id="53" idx="3"/>
            <a:endCxn id="50" idx="2"/>
          </p:cNvCxnSpPr>
          <p:nvPr/>
        </p:nvCxnSpPr>
        <p:spPr bwMode="auto">
          <a:xfrm>
            <a:off x="5401551" y="3855427"/>
            <a:ext cx="226385" cy="1"/>
          </a:xfrm>
          <a:prstGeom prst="line">
            <a:avLst/>
          </a:prstGeom>
          <a:solidFill>
            <a:schemeClr val="accent1"/>
          </a:solidFill>
          <a:ln w="38100" cap="flat" cmpd="sng" algn="ctr">
            <a:solidFill>
              <a:schemeClr val="tx1"/>
            </a:solidFill>
            <a:prstDash val="solid"/>
            <a:round/>
            <a:headEnd type="none" w="sm" len="sm"/>
            <a:tailEnd type="none" w="sm" len="sm"/>
          </a:ln>
          <a:effectLst/>
        </p:spPr>
      </p:cxnSp>
      <p:sp>
        <p:nvSpPr>
          <p:cNvPr id="55" name="Oval 54">
            <a:extLst>
              <a:ext uri="{FF2B5EF4-FFF2-40B4-BE49-F238E27FC236}">
                <a16:creationId xmlns:a16="http://schemas.microsoft.com/office/drawing/2014/main" id="{32AAB770-AA44-4387-BAA0-C5AD50F9F135}"/>
              </a:ext>
            </a:extLst>
          </p:cNvPr>
          <p:cNvSpPr/>
          <p:nvPr/>
        </p:nvSpPr>
        <p:spPr bwMode="auto">
          <a:xfrm>
            <a:off x="8425668" y="1975019"/>
            <a:ext cx="394910" cy="361038"/>
          </a:xfrm>
          <a:prstGeom prst="ellipse">
            <a:avLst/>
          </a:prstGeom>
          <a:solidFill>
            <a:srgbClr val="543449"/>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56" name="Flowchart: Multidocument 55">
            <a:extLst>
              <a:ext uri="{FF2B5EF4-FFF2-40B4-BE49-F238E27FC236}">
                <a16:creationId xmlns:a16="http://schemas.microsoft.com/office/drawing/2014/main" id="{3FD5AA7B-444D-4298-B8D3-4EA7635122F7}"/>
              </a:ext>
            </a:extLst>
          </p:cNvPr>
          <p:cNvSpPr/>
          <p:nvPr/>
        </p:nvSpPr>
        <p:spPr bwMode="auto">
          <a:xfrm>
            <a:off x="7441141" y="2148142"/>
            <a:ext cx="834106" cy="811805"/>
          </a:xfrm>
          <a:prstGeom prst="flowChartMultidocument">
            <a:avLst/>
          </a:prstGeom>
          <a:noFill/>
          <a:ln w="254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57" name="Connector: Elbow 56">
            <a:extLst>
              <a:ext uri="{FF2B5EF4-FFF2-40B4-BE49-F238E27FC236}">
                <a16:creationId xmlns:a16="http://schemas.microsoft.com/office/drawing/2014/main" id="{75E59549-CB6C-4E52-8916-C126B8A7A47B}"/>
              </a:ext>
            </a:extLst>
          </p:cNvPr>
          <p:cNvCxnSpPr>
            <a:stCxn id="50" idx="0"/>
            <a:endCxn id="56" idx="1"/>
          </p:cNvCxnSpPr>
          <p:nvPr/>
        </p:nvCxnSpPr>
        <p:spPr bwMode="auto">
          <a:xfrm rot="5400000" flipH="1" flipV="1">
            <a:off x="6371713" y="2306498"/>
            <a:ext cx="821880" cy="1316975"/>
          </a:xfrm>
          <a:prstGeom prst="bentConnector2">
            <a:avLst/>
          </a:prstGeom>
          <a:solidFill>
            <a:schemeClr val="accent1"/>
          </a:solidFill>
          <a:ln w="50800" cap="flat" cmpd="sng" algn="ctr">
            <a:solidFill>
              <a:srgbClr val="FF6600"/>
            </a:solidFill>
            <a:prstDash val="sysDot"/>
            <a:round/>
            <a:headEnd type="none" w="sm" len="sm"/>
            <a:tailEnd type="none" w="sm" len="sm"/>
          </a:ln>
          <a:effectLst/>
        </p:spPr>
      </p:cxnSp>
      <p:sp>
        <p:nvSpPr>
          <p:cNvPr id="59" name="TextBox 58">
            <a:extLst>
              <a:ext uri="{FF2B5EF4-FFF2-40B4-BE49-F238E27FC236}">
                <a16:creationId xmlns:a16="http://schemas.microsoft.com/office/drawing/2014/main" id="{D9A1B8BD-903B-49EA-9D3B-3BC9D6FFACBF}"/>
              </a:ext>
            </a:extLst>
          </p:cNvPr>
          <p:cNvSpPr txBox="1"/>
          <p:nvPr/>
        </p:nvSpPr>
        <p:spPr>
          <a:xfrm>
            <a:off x="8275247" y="2662763"/>
            <a:ext cx="75212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Sensor</a:t>
            </a:r>
          </a:p>
        </p:txBody>
      </p:sp>
      <p:cxnSp>
        <p:nvCxnSpPr>
          <p:cNvPr id="67" name="Connector: Elbow 66">
            <a:extLst>
              <a:ext uri="{FF2B5EF4-FFF2-40B4-BE49-F238E27FC236}">
                <a16:creationId xmlns:a16="http://schemas.microsoft.com/office/drawing/2014/main" id="{DA81CBBE-8642-4783-B9E1-511ACEDD50EB}"/>
              </a:ext>
            </a:extLst>
          </p:cNvPr>
          <p:cNvCxnSpPr>
            <a:stCxn id="55" idx="4"/>
            <a:endCxn id="56" idx="3"/>
          </p:cNvCxnSpPr>
          <p:nvPr/>
        </p:nvCxnSpPr>
        <p:spPr bwMode="auto">
          <a:xfrm rot="5400000">
            <a:off x="8340191" y="2271113"/>
            <a:ext cx="217988" cy="347876"/>
          </a:xfrm>
          <a:prstGeom prst="bentConnector2">
            <a:avLst/>
          </a:prstGeom>
          <a:solidFill>
            <a:schemeClr val="accent1"/>
          </a:solidFill>
          <a:ln w="38100" cap="flat" cmpd="sng" algn="ctr">
            <a:solidFill>
              <a:schemeClr val="tx1"/>
            </a:solidFill>
            <a:prstDash val="solid"/>
            <a:round/>
            <a:headEnd type="none" w="sm" len="sm"/>
            <a:tailEnd type="none" w="sm" len="sm"/>
          </a:ln>
          <a:effectLst/>
        </p:spPr>
      </p:cxnSp>
      <p:sp>
        <p:nvSpPr>
          <p:cNvPr id="30" name="Rectangle 15">
            <a:extLst>
              <a:ext uri="{FF2B5EF4-FFF2-40B4-BE49-F238E27FC236}">
                <a16:creationId xmlns:a16="http://schemas.microsoft.com/office/drawing/2014/main" id="{F3FA7A35-9576-43F4-863E-7F35D9E5EEFF}"/>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10  </a:t>
            </a:r>
          </a:p>
        </p:txBody>
      </p:sp>
    </p:spTree>
    <p:extLst>
      <p:ext uri="{BB962C8B-B14F-4D97-AF65-F5344CB8AC3E}">
        <p14:creationId xmlns:p14="http://schemas.microsoft.com/office/powerpoint/2010/main" val="36562450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1000" fill="hold"/>
                                        <p:tgtEl>
                                          <p:spTgt spid="55"/>
                                        </p:tgtEl>
                                        <p:attrNameLst>
                                          <p:attrName>ppt_x</p:attrName>
                                        </p:attrNameLst>
                                      </p:cBhvr>
                                      <p:tavLst>
                                        <p:tav tm="0">
                                          <p:val>
                                            <p:strVal val="0-#ppt_w/2"/>
                                          </p:val>
                                        </p:tav>
                                        <p:tav tm="100000">
                                          <p:val>
                                            <p:strVal val="#ppt_x"/>
                                          </p:val>
                                        </p:tav>
                                      </p:tavLst>
                                    </p:anim>
                                    <p:anim calcmode="lin" valueType="num">
                                      <p:cBhvr additive="base">
                                        <p:cTn id="34" dur="1000" fill="hold"/>
                                        <p:tgtEl>
                                          <p:spTgt spid="55"/>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1000" fill="hold"/>
                                        <p:tgtEl>
                                          <p:spTgt spid="67"/>
                                        </p:tgtEl>
                                        <p:attrNameLst>
                                          <p:attrName>ppt_x</p:attrName>
                                        </p:attrNameLst>
                                      </p:cBhvr>
                                      <p:tavLst>
                                        <p:tav tm="0">
                                          <p:val>
                                            <p:strVal val="0-#ppt_w/2"/>
                                          </p:val>
                                        </p:tav>
                                        <p:tav tm="100000">
                                          <p:val>
                                            <p:strVal val="#ppt_x"/>
                                          </p:val>
                                        </p:tav>
                                      </p:tavLst>
                                    </p:anim>
                                    <p:anim calcmode="lin" valueType="num">
                                      <p:cBhvr additive="base">
                                        <p:cTn id="38" dur="1000" fill="hold"/>
                                        <p:tgtEl>
                                          <p:spTgt spid="67"/>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1000" fill="hold"/>
                                        <p:tgtEl>
                                          <p:spTgt spid="59"/>
                                        </p:tgtEl>
                                        <p:attrNameLst>
                                          <p:attrName>ppt_x</p:attrName>
                                        </p:attrNameLst>
                                      </p:cBhvr>
                                      <p:tavLst>
                                        <p:tav tm="0">
                                          <p:val>
                                            <p:strVal val="0-#ppt_w/2"/>
                                          </p:val>
                                        </p:tav>
                                        <p:tav tm="100000">
                                          <p:val>
                                            <p:strVal val="#ppt_x"/>
                                          </p:val>
                                        </p:tav>
                                      </p:tavLst>
                                    </p:anim>
                                    <p:anim calcmode="lin" valueType="num">
                                      <p:cBhvr additive="base">
                                        <p:cTn id="42" dur="1000" fill="hold"/>
                                        <p:tgtEl>
                                          <p:spTgt spid="59"/>
                                        </p:tgtEl>
                                        <p:attrNameLst>
                                          <p:attrName>ppt_y</p:attrName>
                                        </p:attrNameLst>
                                      </p:cBhvr>
                                      <p:tavLst>
                                        <p:tav tm="0">
                                          <p:val>
                                            <p:strVal val="#ppt_y"/>
                                          </p:val>
                                        </p:tav>
                                        <p:tav tm="100000">
                                          <p:val>
                                            <p:strVal val="#ppt_y"/>
                                          </p:val>
                                        </p:tav>
                                      </p:tavLst>
                                    </p:anim>
                                  </p:childTnLst>
                                </p:cTn>
                              </p:par>
                              <p:par>
                                <p:cTn id="43" presetID="10" presetClass="entr" presetSubtype="0" fill="hold" nodeType="withEffect">
                                  <p:stCondLst>
                                    <p:cond delay="3000"/>
                                  </p:stCondLst>
                                  <p:childTnLst>
                                    <p:set>
                                      <p:cBhvr>
                                        <p:cTn id="44" dur="1" fill="hold">
                                          <p:stCondLst>
                                            <p:cond delay="0"/>
                                          </p:stCondLst>
                                        </p:cTn>
                                        <p:tgtEl>
                                          <p:spTgt spid="27">
                                            <p:txEl>
                                              <p:pRg st="0" end="0"/>
                                            </p:txEl>
                                          </p:spTgt>
                                        </p:tgtEl>
                                        <p:attrNameLst>
                                          <p:attrName>style.visibility</p:attrName>
                                        </p:attrNameLst>
                                      </p:cBhvr>
                                      <p:to>
                                        <p:strVal val="visible"/>
                                      </p:to>
                                    </p:set>
                                    <p:animEffect transition="in" filter="fade">
                                      <p:cBhvr>
                                        <p:cTn id="45" dur="500"/>
                                        <p:tgtEl>
                                          <p:spTgt spid="27">
                                            <p:txEl>
                                              <p:pRg st="0" end="0"/>
                                            </p:txEl>
                                          </p:spTgt>
                                        </p:tgtEl>
                                      </p:cBhvr>
                                    </p:animEffect>
                                  </p:childTnLst>
                                </p:cTn>
                              </p:par>
                              <p:par>
                                <p:cTn id="46" presetID="10" presetClass="entr" presetSubtype="0" fill="hold" nodeType="withEffect">
                                  <p:stCondLst>
                                    <p:cond delay="3000"/>
                                  </p:stCondLst>
                                  <p:childTnLst>
                                    <p:set>
                                      <p:cBhvr>
                                        <p:cTn id="47" dur="1" fill="hold">
                                          <p:stCondLst>
                                            <p:cond delay="0"/>
                                          </p:stCondLst>
                                        </p:cTn>
                                        <p:tgtEl>
                                          <p:spTgt spid="27">
                                            <p:txEl>
                                              <p:pRg st="1" end="1"/>
                                            </p:txEl>
                                          </p:spTgt>
                                        </p:tgtEl>
                                        <p:attrNameLst>
                                          <p:attrName>style.visibility</p:attrName>
                                        </p:attrNameLst>
                                      </p:cBhvr>
                                      <p:to>
                                        <p:strVal val="visible"/>
                                      </p:to>
                                    </p:set>
                                    <p:animEffect transition="in" filter="fade">
                                      <p:cBhvr>
                                        <p:cTn id="48" dur="500"/>
                                        <p:tgtEl>
                                          <p:spTgt spid="27">
                                            <p:txEl>
                                              <p:pRg st="1" end="1"/>
                                            </p:txEl>
                                          </p:spTgt>
                                        </p:tgtEl>
                                      </p:cBhvr>
                                    </p:animEffect>
                                  </p:childTnLst>
                                </p:cTn>
                              </p:par>
                              <p:par>
                                <p:cTn id="49" presetID="10" presetClass="entr" presetSubtype="0" fill="hold" nodeType="withEffect">
                                  <p:stCondLst>
                                    <p:cond delay="3000"/>
                                  </p:stCondLst>
                                  <p:childTnLst>
                                    <p:set>
                                      <p:cBhvr>
                                        <p:cTn id="50" dur="1" fill="hold">
                                          <p:stCondLst>
                                            <p:cond delay="0"/>
                                          </p:stCondLst>
                                        </p:cTn>
                                        <p:tgtEl>
                                          <p:spTgt spid="27">
                                            <p:txEl>
                                              <p:pRg st="2" end="2"/>
                                            </p:txEl>
                                          </p:spTgt>
                                        </p:tgtEl>
                                        <p:attrNameLst>
                                          <p:attrName>style.visibility</p:attrName>
                                        </p:attrNameLst>
                                      </p:cBhvr>
                                      <p:to>
                                        <p:strVal val="visible"/>
                                      </p:to>
                                    </p:set>
                                    <p:animEffect transition="in" filter="fade">
                                      <p:cBhvr>
                                        <p:cTn id="51"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0" grpId="0" animBg="1"/>
      <p:bldP spid="53" grpId="0" animBg="1"/>
      <p:bldP spid="55" grpId="0" animBg="1"/>
      <p:bldP spid="56" grpId="0" animBg="1"/>
      <p:bldP spid="5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E9DA07-67D5-4E7D-AE18-B7999A2FB049}"/>
              </a:ext>
            </a:extLst>
          </p:cNvPr>
          <p:cNvSpPr>
            <a:spLocks noGrp="1"/>
          </p:cNvSpPr>
          <p:nvPr>
            <p:ph type="body" sz="quarter" idx="13"/>
          </p:nvPr>
        </p:nvSpPr>
        <p:spPr/>
        <p:txBody>
          <a:bodyPr/>
          <a:lstStyle/>
          <a:p>
            <a:r>
              <a:rPr lang="en-US" dirty="0"/>
              <a:t>Design Considerations</a:t>
            </a:r>
          </a:p>
        </p:txBody>
      </p:sp>
      <p:sp>
        <p:nvSpPr>
          <p:cNvPr id="3" name="Text Placeholder 2">
            <a:extLst>
              <a:ext uri="{FF2B5EF4-FFF2-40B4-BE49-F238E27FC236}">
                <a16:creationId xmlns:a16="http://schemas.microsoft.com/office/drawing/2014/main" id="{DDD99AB6-6D1C-4FEF-AE96-21C18F3ECBD3}"/>
              </a:ext>
            </a:extLst>
          </p:cNvPr>
          <p:cNvSpPr>
            <a:spLocks noGrp="1"/>
          </p:cNvSpPr>
          <p:nvPr>
            <p:ph type="body" sz="quarter" idx="14"/>
          </p:nvPr>
        </p:nvSpPr>
        <p:spPr/>
        <p:txBody>
          <a:bodyPr/>
          <a:lstStyle/>
          <a:p>
            <a:r>
              <a:rPr lang="en-US" dirty="0"/>
              <a:t>Buffer Tanks</a:t>
            </a:r>
          </a:p>
        </p:txBody>
      </p:sp>
      <p:sp>
        <p:nvSpPr>
          <p:cNvPr id="27" name="Text Placeholder 6">
            <a:extLst>
              <a:ext uri="{FF2B5EF4-FFF2-40B4-BE49-F238E27FC236}">
                <a16:creationId xmlns:a16="http://schemas.microsoft.com/office/drawing/2014/main" id="{9DD0FB02-BEBC-42FD-861D-3EE0F691B3C1}"/>
              </a:ext>
            </a:extLst>
          </p:cNvPr>
          <p:cNvSpPr>
            <a:spLocks noGrp="1"/>
          </p:cNvSpPr>
          <p:nvPr>
            <p:ph type="body" sz="quarter" idx="15"/>
          </p:nvPr>
        </p:nvSpPr>
        <p:spPr>
          <a:xfrm>
            <a:off x="284595" y="4829336"/>
            <a:ext cx="8294399" cy="1478049"/>
          </a:xfrm>
        </p:spPr>
        <p:txBody>
          <a:bodyPr/>
          <a:lstStyle/>
          <a:p>
            <a:pPr marL="0" indent="0">
              <a:lnSpc>
                <a:spcPct val="150000"/>
              </a:lnSpc>
              <a:buNone/>
            </a:pPr>
            <a:r>
              <a:rPr lang="en-US" sz="1500" dirty="0"/>
              <a:t>Why is this important?</a:t>
            </a:r>
          </a:p>
          <a:p>
            <a:pPr>
              <a:lnSpc>
                <a:spcPct val="150000"/>
              </a:lnSpc>
            </a:pPr>
            <a:r>
              <a:rPr lang="en-US" sz="1500" dirty="0"/>
              <a:t>Centralizing applications with large flow requirements can generate significant vacuum spikes. VSD alone is unable to keep up!</a:t>
            </a:r>
          </a:p>
          <a:p>
            <a:pPr>
              <a:lnSpc>
                <a:spcPct val="150000"/>
              </a:lnSpc>
            </a:pPr>
            <a:r>
              <a:rPr lang="en-US" sz="1500" dirty="0"/>
              <a:t>Buffer tanks are a cost effective solution but must be sized correctly.</a:t>
            </a:r>
          </a:p>
          <a:p>
            <a:endParaRPr lang="en-US" dirty="0"/>
          </a:p>
          <a:p>
            <a:endParaRPr lang="en-US" dirty="0"/>
          </a:p>
          <a:p>
            <a:endParaRPr lang="en-US" dirty="0"/>
          </a:p>
          <a:p>
            <a:endParaRPr lang="en-US" dirty="0"/>
          </a:p>
        </p:txBody>
      </p:sp>
      <p:sp>
        <p:nvSpPr>
          <p:cNvPr id="11" name="Oval 10">
            <a:extLst>
              <a:ext uri="{FF2B5EF4-FFF2-40B4-BE49-F238E27FC236}">
                <a16:creationId xmlns:a16="http://schemas.microsoft.com/office/drawing/2014/main" id="{E21E2A6F-8691-4F6C-B1BD-64DB7C449C1B}"/>
              </a:ext>
            </a:extLst>
          </p:cNvPr>
          <p:cNvSpPr/>
          <p:nvPr/>
        </p:nvSpPr>
        <p:spPr bwMode="auto">
          <a:xfrm>
            <a:off x="859439" y="3359065"/>
            <a:ext cx="992459" cy="959005"/>
          </a:xfrm>
          <a:prstGeom prst="ellipse">
            <a:avLst/>
          </a:prstGeom>
          <a:solidFill>
            <a:schemeClr val="bg2">
              <a:lumMod val="60000"/>
              <a:lumOff val="4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26" name="Straight Connector 25">
            <a:extLst>
              <a:ext uri="{FF2B5EF4-FFF2-40B4-BE49-F238E27FC236}">
                <a16:creationId xmlns:a16="http://schemas.microsoft.com/office/drawing/2014/main" id="{2CCFD9E6-BFB2-411B-915F-BB00F13CA25D}"/>
              </a:ext>
            </a:extLst>
          </p:cNvPr>
          <p:cNvCxnSpPr>
            <a:cxnSpLocks/>
            <a:stCxn id="11" idx="1"/>
          </p:cNvCxnSpPr>
          <p:nvPr/>
        </p:nvCxnSpPr>
        <p:spPr bwMode="auto">
          <a:xfrm>
            <a:off x="1004781" y="3499508"/>
            <a:ext cx="158612" cy="785296"/>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9" name="Straight Connector 28">
            <a:extLst>
              <a:ext uri="{FF2B5EF4-FFF2-40B4-BE49-F238E27FC236}">
                <a16:creationId xmlns:a16="http://schemas.microsoft.com/office/drawing/2014/main" id="{97D558C2-927C-43A4-8697-493BDD53CCF8}"/>
              </a:ext>
            </a:extLst>
          </p:cNvPr>
          <p:cNvCxnSpPr>
            <a:cxnSpLocks/>
            <a:stCxn id="11" idx="7"/>
          </p:cNvCxnSpPr>
          <p:nvPr/>
        </p:nvCxnSpPr>
        <p:spPr bwMode="auto">
          <a:xfrm flipH="1">
            <a:off x="1546774" y="3499508"/>
            <a:ext cx="159782" cy="785296"/>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39" name="Flowchart: Multidocument 38">
            <a:extLst>
              <a:ext uri="{FF2B5EF4-FFF2-40B4-BE49-F238E27FC236}">
                <a16:creationId xmlns:a16="http://schemas.microsoft.com/office/drawing/2014/main" id="{3F9F3B5A-0F01-4530-A8E3-A946D3559790}"/>
              </a:ext>
            </a:extLst>
          </p:cNvPr>
          <p:cNvSpPr/>
          <p:nvPr/>
        </p:nvSpPr>
        <p:spPr bwMode="auto">
          <a:xfrm>
            <a:off x="6032370" y="1065621"/>
            <a:ext cx="855518" cy="957921"/>
          </a:xfrm>
          <a:prstGeom prst="flowChartMultidocument">
            <a:avLst/>
          </a:prstGeom>
          <a:noFill/>
          <a:ln w="254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41" name="Connector: Elbow 40">
            <a:extLst>
              <a:ext uri="{FF2B5EF4-FFF2-40B4-BE49-F238E27FC236}">
                <a16:creationId xmlns:a16="http://schemas.microsoft.com/office/drawing/2014/main" id="{40AD323D-41FC-4084-84B0-BBB8899774E9}"/>
              </a:ext>
            </a:extLst>
          </p:cNvPr>
          <p:cNvCxnSpPr>
            <a:cxnSpLocks/>
            <a:stCxn id="11" idx="0"/>
            <a:endCxn id="39" idx="1"/>
          </p:cNvCxnSpPr>
          <p:nvPr/>
        </p:nvCxnSpPr>
        <p:spPr bwMode="auto">
          <a:xfrm rot="5400000" flipH="1" flipV="1">
            <a:off x="2786778" y="113474"/>
            <a:ext cx="1814483" cy="4676701"/>
          </a:xfrm>
          <a:prstGeom prst="bentConnector2">
            <a:avLst/>
          </a:prstGeom>
          <a:solidFill>
            <a:schemeClr val="accent1"/>
          </a:solidFill>
          <a:ln w="50800" cap="flat" cmpd="sng" algn="ctr">
            <a:solidFill>
              <a:srgbClr val="FF6600"/>
            </a:solidFill>
            <a:prstDash val="sysDot"/>
            <a:round/>
            <a:headEnd type="none" w="sm" len="sm"/>
            <a:tailEnd type="none" w="sm" len="sm"/>
          </a:ln>
          <a:effectLst/>
        </p:spPr>
      </p:cxnSp>
      <p:sp>
        <p:nvSpPr>
          <p:cNvPr id="48" name="TextBox 47">
            <a:extLst>
              <a:ext uri="{FF2B5EF4-FFF2-40B4-BE49-F238E27FC236}">
                <a16:creationId xmlns:a16="http://schemas.microsoft.com/office/drawing/2014/main" id="{F9EBC54F-C5B7-4A37-9DF0-DE8B396D9901}"/>
              </a:ext>
            </a:extLst>
          </p:cNvPr>
          <p:cNvSpPr txBox="1"/>
          <p:nvPr/>
        </p:nvSpPr>
        <p:spPr>
          <a:xfrm>
            <a:off x="682502" y="4377314"/>
            <a:ext cx="134633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Vacuum Pump</a:t>
            </a:r>
          </a:p>
        </p:txBody>
      </p:sp>
      <p:sp>
        <p:nvSpPr>
          <p:cNvPr id="49" name="TextBox 48">
            <a:extLst>
              <a:ext uri="{FF2B5EF4-FFF2-40B4-BE49-F238E27FC236}">
                <a16:creationId xmlns:a16="http://schemas.microsoft.com/office/drawing/2014/main" id="{DDAE6726-4409-4E39-AF3A-7FCB9F08D8DA}"/>
              </a:ext>
            </a:extLst>
          </p:cNvPr>
          <p:cNvSpPr txBox="1"/>
          <p:nvPr/>
        </p:nvSpPr>
        <p:spPr>
          <a:xfrm>
            <a:off x="7628093" y="2274556"/>
            <a:ext cx="95090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Machines</a:t>
            </a:r>
          </a:p>
        </p:txBody>
      </p:sp>
      <p:sp>
        <p:nvSpPr>
          <p:cNvPr id="8" name="Rectangle: Rounded Corners 7">
            <a:extLst>
              <a:ext uri="{FF2B5EF4-FFF2-40B4-BE49-F238E27FC236}">
                <a16:creationId xmlns:a16="http://schemas.microsoft.com/office/drawing/2014/main" id="{FC3B5BD4-1BB4-4F1F-A895-F4C432898896}"/>
              </a:ext>
            </a:extLst>
          </p:cNvPr>
          <p:cNvSpPr/>
          <p:nvPr/>
        </p:nvSpPr>
        <p:spPr bwMode="auto">
          <a:xfrm>
            <a:off x="2377694" y="1844961"/>
            <a:ext cx="1096670" cy="1531941"/>
          </a:xfrm>
          <a:prstGeom prst="roundRect">
            <a:avLst/>
          </a:prstGeom>
          <a:solidFill>
            <a:srgbClr val="FF6600">
              <a:alpha val="50000"/>
            </a:srgbClr>
          </a:solidFill>
          <a:ln w="38100" cap="flat" cmpd="sng" algn="ctr">
            <a:solidFill>
              <a:srgbClr val="FF66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a:ln>
                <a:noFill/>
              </a:ln>
              <a:solidFill>
                <a:srgbClr val="000000"/>
              </a:solidFill>
              <a:effectLst/>
              <a:uLnTx/>
              <a:uFillTx/>
              <a:latin typeface="Times New Roman" charset="0"/>
              <a:ea typeface="MS PGothic" pitchFamily="34" charset="-128"/>
              <a:cs typeface="Arial" charset="0"/>
            </a:endParaRPr>
          </a:p>
        </p:txBody>
      </p:sp>
      <p:cxnSp>
        <p:nvCxnSpPr>
          <p:cNvPr id="10" name="Straight Connector 9">
            <a:extLst>
              <a:ext uri="{FF2B5EF4-FFF2-40B4-BE49-F238E27FC236}">
                <a16:creationId xmlns:a16="http://schemas.microsoft.com/office/drawing/2014/main" id="{07735A83-7EDE-4F0F-81A2-55BBD1D2F05A}"/>
              </a:ext>
            </a:extLst>
          </p:cNvPr>
          <p:cNvCxnSpPr>
            <a:cxnSpLocks/>
            <a:endCxn id="8" idx="0"/>
          </p:cNvCxnSpPr>
          <p:nvPr/>
        </p:nvCxnSpPr>
        <p:spPr bwMode="auto">
          <a:xfrm>
            <a:off x="2926029" y="1533918"/>
            <a:ext cx="0" cy="311043"/>
          </a:xfrm>
          <a:prstGeom prst="line">
            <a:avLst/>
          </a:prstGeom>
          <a:solidFill>
            <a:schemeClr val="accent1"/>
          </a:solidFill>
          <a:ln w="38100" cap="flat" cmpd="sng" algn="ctr">
            <a:solidFill>
              <a:srgbClr val="FF6600"/>
            </a:solidFill>
            <a:prstDash val="solid"/>
            <a:round/>
            <a:headEnd type="oval" w="sm" len="med"/>
            <a:tailEnd type="oval" w="sm" len="med"/>
          </a:ln>
          <a:effectLst/>
        </p:spPr>
      </p:cxnSp>
      <p:sp>
        <p:nvSpPr>
          <p:cNvPr id="46" name="TextBox 45">
            <a:extLst>
              <a:ext uri="{FF2B5EF4-FFF2-40B4-BE49-F238E27FC236}">
                <a16:creationId xmlns:a16="http://schemas.microsoft.com/office/drawing/2014/main" id="{099B53A9-828F-4E24-B29A-CCA14C55D389}"/>
              </a:ext>
            </a:extLst>
          </p:cNvPr>
          <p:cNvSpPr txBox="1"/>
          <p:nvPr/>
        </p:nvSpPr>
        <p:spPr>
          <a:xfrm>
            <a:off x="2391182" y="3496494"/>
            <a:ext cx="108318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charset="0"/>
              </a:rPr>
              <a:t>Buffer Tank</a:t>
            </a:r>
          </a:p>
        </p:txBody>
      </p:sp>
      <p:sp>
        <p:nvSpPr>
          <p:cNvPr id="58" name="Flowchart: Multidocument 57">
            <a:extLst>
              <a:ext uri="{FF2B5EF4-FFF2-40B4-BE49-F238E27FC236}">
                <a16:creationId xmlns:a16="http://schemas.microsoft.com/office/drawing/2014/main" id="{0AE9C187-9995-41AF-BB9A-3FEB1BF8C8D2}"/>
              </a:ext>
            </a:extLst>
          </p:cNvPr>
          <p:cNvSpPr/>
          <p:nvPr/>
        </p:nvSpPr>
        <p:spPr bwMode="auto">
          <a:xfrm>
            <a:off x="6528600" y="2001787"/>
            <a:ext cx="855518" cy="957921"/>
          </a:xfrm>
          <a:prstGeom prst="flowChartMultidocument">
            <a:avLst/>
          </a:prstGeom>
          <a:noFill/>
          <a:ln w="254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60" name="Flowchart: Multidocument 59">
            <a:extLst>
              <a:ext uri="{FF2B5EF4-FFF2-40B4-BE49-F238E27FC236}">
                <a16:creationId xmlns:a16="http://schemas.microsoft.com/office/drawing/2014/main" id="{5A8DC01C-9080-4204-8042-CFB70B2A504B}"/>
              </a:ext>
            </a:extLst>
          </p:cNvPr>
          <p:cNvSpPr/>
          <p:nvPr/>
        </p:nvSpPr>
        <p:spPr bwMode="auto">
          <a:xfrm>
            <a:off x="7521060" y="3871415"/>
            <a:ext cx="855518" cy="957921"/>
          </a:xfrm>
          <a:prstGeom prst="flowChartMultidocument">
            <a:avLst/>
          </a:prstGeom>
          <a:noFill/>
          <a:ln w="254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sp>
        <p:nvSpPr>
          <p:cNvPr id="61" name="Flowchart: Multidocument 60">
            <a:extLst>
              <a:ext uri="{FF2B5EF4-FFF2-40B4-BE49-F238E27FC236}">
                <a16:creationId xmlns:a16="http://schemas.microsoft.com/office/drawing/2014/main" id="{D988C442-35B4-4B1D-871E-30F3B34D6359}"/>
              </a:ext>
            </a:extLst>
          </p:cNvPr>
          <p:cNvSpPr/>
          <p:nvPr/>
        </p:nvSpPr>
        <p:spPr bwMode="auto">
          <a:xfrm>
            <a:off x="7024830" y="2923517"/>
            <a:ext cx="855518" cy="957921"/>
          </a:xfrm>
          <a:prstGeom prst="flowChartMultidocument">
            <a:avLst/>
          </a:prstGeom>
          <a:noFill/>
          <a:ln w="254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sng" strike="noStrike" kern="1200" cap="none" spc="0" normalizeH="0" baseline="0" noProof="0" dirty="0">
              <a:ln>
                <a:noFill/>
              </a:ln>
              <a:solidFill>
                <a:srgbClr val="000000"/>
              </a:solidFill>
              <a:effectLst/>
              <a:uLnTx/>
              <a:uFillTx/>
              <a:latin typeface="Times New Roman" charset="0"/>
              <a:ea typeface="MS PGothic" pitchFamily="34" charset="-128"/>
              <a:cs typeface="Arial" charset="0"/>
            </a:endParaRPr>
          </a:p>
        </p:txBody>
      </p:sp>
      <p:cxnSp>
        <p:nvCxnSpPr>
          <p:cNvPr id="35" name="Straight Connector 34">
            <a:extLst>
              <a:ext uri="{FF2B5EF4-FFF2-40B4-BE49-F238E27FC236}">
                <a16:creationId xmlns:a16="http://schemas.microsoft.com/office/drawing/2014/main" id="{BD4B6320-BF6E-429C-9B1E-A80BF168679C}"/>
              </a:ext>
            </a:extLst>
          </p:cNvPr>
          <p:cNvCxnSpPr/>
          <p:nvPr/>
        </p:nvCxnSpPr>
        <p:spPr bwMode="auto">
          <a:xfrm>
            <a:off x="4362828" y="1533918"/>
            <a:ext cx="0" cy="2843396"/>
          </a:xfrm>
          <a:prstGeom prst="line">
            <a:avLst/>
          </a:prstGeom>
          <a:solidFill>
            <a:schemeClr val="accent1"/>
          </a:solidFill>
          <a:ln w="50800" cap="flat" cmpd="sng" algn="ctr">
            <a:solidFill>
              <a:srgbClr val="FF6600"/>
            </a:solidFill>
            <a:prstDash val="sysDot"/>
            <a:round/>
            <a:headEnd type="none" w="sm" len="sm"/>
            <a:tailEnd type="none" w="sm" len="sm"/>
          </a:ln>
          <a:effectLst/>
        </p:spPr>
      </p:cxnSp>
      <p:cxnSp>
        <p:nvCxnSpPr>
          <p:cNvPr id="40" name="Straight Connector 39">
            <a:extLst>
              <a:ext uri="{FF2B5EF4-FFF2-40B4-BE49-F238E27FC236}">
                <a16:creationId xmlns:a16="http://schemas.microsoft.com/office/drawing/2014/main" id="{841B0555-3D2D-4381-A8FA-635E9DD8CF83}"/>
              </a:ext>
            </a:extLst>
          </p:cNvPr>
          <p:cNvCxnSpPr>
            <a:endCxn id="60" idx="1"/>
          </p:cNvCxnSpPr>
          <p:nvPr/>
        </p:nvCxnSpPr>
        <p:spPr bwMode="auto">
          <a:xfrm flipV="1">
            <a:off x="4362828" y="4350376"/>
            <a:ext cx="3158232" cy="26938"/>
          </a:xfrm>
          <a:prstGeom prst="line">
            <a:avLst/>
          </a:prstGeom>
          <a:solidFill>
            <a:schemeClr val="accent1"/>
          </a:solidFill>
          <a:ln w="50800" cap="flat" cmpd="sng" algn="ctr">
            <a:solidFill>
              <a:srgbClr val="FF6600"/>
            </a:solidFill>
            <a:prstDash val="sysDot"/>
            <a:round/>
            <a:headEnd type="none" w="sm" len="sm"/>
            <a:tailEnd type="none" w="sm" len="sm"/>
          </a:ln>
          <a:effectLst/>
        </p:spPr>
      </p:cxnSp>
      <p:cxnSp>
        <p:nvCxnSpPr>
          <p:cNvPr id="43" name="Straight Connector 42">
            <a:extLst>
              <a:ext uri="{FF2B5EF4-FFF2-40B4-BE49-F238E27FC236}">
                <a16:creationId xmlns:a16="http://schemas.microsoft.com/office/drawing/2014/main" id="{865877BB-0738-4F89-B2E9-395016943738}"/>
              </a:ext>
            </a:extLst>
          </p:cNvPr>
          <p:cNvCxnSpPr>
            <a:stCxn id="61" idx="1"/>
          </p:cNvCxnSpPr>
          <p:nvPr/>
        </p:nvCxnSpPr>
        <p:spPr bwMode="auto">
          <a:xfrm flipH="1" flipV="1">
            <a:off x="4362828" y="3402477"/>
            <a:ext cx="2662002" cy="1"/>
          </a:xfrm>
          <a:prstGeom prst="line">
            <a:avLst/>
          </a:prstGeom>
          <a:solidFill>
            <a:schemeClr val="accent1"/>
          </a:solidFill>
          <a:ln w="50800" cap="flat" cmpd="sng" algn="ctr">
            <a:solidFill>
              <a:srgbClr val="FF6600"/>
            </a:solidFill>
            <a:prstDash val="sysDot"/>
            <a:round/>
            <a:headEnd type="none" w="sm" len="sm"/>
            <a:tailEnd type="none" w="sm" len="sm"/>
          </a:ln>
          <a:effectLst/>
        </p:spPr>
      </p:cxnSp>
      <p:cxnSp>
        <p:nvCxnSpPr>
          <p:cNvPr id="63" name="Straight Connector 62">
            <a:extLst>
              <a:ext uri="{FF2B5EF4-FFF2-40B4-BE49-F238E27FC236}">
                <a16:creationId xmlns:a16="http://schemas.microsoft.com/office/drawing/2014/main" id="{FC69E566-3287-4D27-89DA-38F5C8773E17}"/>
              </a:ext>
            </a:extLst>
          </p:cNvPr>
          <p:cNvCxnSpPr>
            <a:stCxn id="58" idx="1"/>
          </p:cNvCxnSpPr>
          <p:nvPr/>
        </p:nvCxnSpPr>
        <p:spPr bwMode="auto">
          <a:xfrm flipH="1" flipV="1">
            <a:off x="4362828" y="2480747"/>
            <a:ext cx="2165772" cy="1"/>
          </a:xfrm>
          <a:prstGeom prst="line">
            <a:avLst/>
          </a:prstGeom>
          <a:solidFill>
            <a:schemeClr val="accent1"/>
          </a:solidFill>
          <a:ln w="50800" cap="flat" cmpd="sng" algn="ctr">
            <a:solidFill>
              <a:srgbClr val="FF6600"/>
            </a:solidFill>
            <a:prstDash val="sysDot"/>
            <a:round/>
            <a:headEnd type="none" w="sm" len="sm"/>
            <a:tailEnd type="none" w="sm" len="sm"/>
          </a:ln>
          <a:effectLst/>
        </p:spPr>
      </p:cxnSp>
      <p:sp>
        <p:nvSpPr>
          <p:cNvPr id="22" name="Rectangle 15">
            <a:extLst>
              <a:ext uri="{FF2B5EF4-FFF2-40B4-BE49-F238E27FC236}">
                <a16:creationId xmlns:a16="http://schemas.microsoft.com/office/drawing/2014/main" id="{020B8831-D468-46C7-BE3D-6A2A45454EF8}"/>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11  </a:t>
            </a:r>
          </a:p>
        </p:txBody>
      </p:sp>
    </p:spTree>
    <p:extLst>
      <p:ext uri="{BB962C8B-B14F-4D97-AF65-F5344CB8AC3E}">
        <p14:creationId xmlns:p14="http://schemas.microsoft.com/office/powerpoint/2010/main" val="16875749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27">
                                            <p:txEl>
                                              <p:pRg st="1" end="1"/>
                                            </p:txEl>
                                          </p:spTgt>
                                        </p:tgtEl>
                                        <p:attrNameLst>
                                          <p:attrName>style.visibility</p:attrName>
                                        </p:attrNameLst>
                                      </p:cBhvr>
                                      <p:to>
                                        <p:strVal val="visible"/>
                                      </p:to>
                                    </p:set>
                                    <p:animEffect transition="in" filter="fade">
                                      <p:cBhvr>
                                        <p:cTn id="19" dur="500"/>
                                        <p:tgtEl>
                                          <p:spTgt spid="27">
                                            <p:txEl>
                                              <p:pRg st="1" end="1"/>
                                            </p:txEl>
                                          </p:spTgt>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fade">
                                      <p:cBhvr>
                                        <p:cTn id="22"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8" grpId="0" animBg="1"/>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Sizing an Optimum Central Vacuum Solution</a:t>
            </a:r>
          </a:p>
          <a:p>
            <a:endParaRPr lang="en-US" dirty="0"/>
          </a:p>
        </p:txBody>
      </p:sp>
      <p:sp>
        <p:nvSpPr>
          <p:cNvPr id="3" name="Textplatzhalter 2"/>
          <p:cNvSpPr>
            <a:spLocks noGrp="1"/>
          </p:cNvSpPr>
          <p:nvPr>
            <p:ph type="body" sz="quarter" idx="14"/>
          </p:nvPr>
        </p:nvSpPr>
        <p:spPr/>
        <p:txBody>
          <a:bodyPr/>
          <a:lstStyle/>
          <a:p>
            <a:r>
              <a:rPr lang="en-GB" dirty="0"/>
              <a:t>Conclusion</a:t>
            </a:r>
            <a:endParaRPr lang="en-US" dirty="0"/>
          </a:p>
        </p:txBody>
      </p:sp>
      <p:sp>
        <p:nvSpPr>
          <p:cNvPr id="4" name="Textplatzhalter 3"/>
          <p:cNvSpPr>
            <a:spLocks noGrp="1"/>
          </p:cNvSpPr>
          <p:nvPr>
            <p:ph type="body" sz="quarter" idx="15"/>
          </p:nvPr>
        </p:nvSpPr>
        <p:spPr>
          <a:xfrm>
            <a:off x="282247" y="1150622"/>
            <a:ext cx="8713472" cy="5167800"/>
          </a:xfrm>
        </p:spPr>
        <p:txBody>
          <a:bodyPr/>
          <a:lstStyle/>
          <a:p>
            <a:pPr>
              <a:lnSpc>
                <a:spcPct val="150000"/>
              </a:lnSpc>
              <a:spcBef>
                <a:spcPct val="50000"/>
              </a:spcBef>
              <a:buBlip>
                <a:blip r:embed="rId3"/>
              </a:buBlip>
            </a:pPr>
            <a:r>
              <a:rPr lang="en-US" altLang="en-US" sz="1300" dirty="0"/>
              <a:t>Every Customer’s plant requirements are unique. Usually, there are different processes in one plant with different vacuum requirement levels.</a:t>
            </a:r>
          </a:p>
          <a:p>
            <a:pPr>
              <a:lnSpc>
                <a:spcPct val="150000"/>
              </a:lnSpc>
              <a:spcBef>
                <a:spcPct val="50000"/>
              </a:spcBef>
              <a:buBlip>
                <a:blip r:embed="rId3"/>
              </a:buBlip>
            </a:pPr>
            <a:r>
              <a:rPr lang="en-US" altLang="en-US" sz="1300" dirty="0"/>
              <a:t>Only centralize machines that make economical sense! </a:t>
            </a:r>
          </a:p>
          <a:p>
            <a:pPr>
              <a:lnSpc>
                <a:spcPct val="150000"/>
              </a:lnSpc>
              <a:spcBef>
                <a:spcPct val="50000"/>
              </a:spcBef>
              <a:buBlip>
                <a:blip r:embed="rId3"/>
              </a:buBlip>
            </a:pPr>
            <a:r>
              <a:rPr lang="en-US" altLang="en-US" sz="1300" dirty="0"/>
              <a:t>There is no “One Size Fits All” solution! An Optimal Centralized System is custom tailored to meet customer needs.</a:t>
            </a:r>
          </a:p>
          <a:p>
            <a:pPr>
              <a:lnSpc>
                <a:spcPct val="150000"/>
              </a:lnSpc>
              <a:spcBef>
                <a:spcPct val="50000"/>
              </a:spcBef>
              <a:buBlip>
                <a:blip r:embed="rId3"/>
              </a:buBlip>
            </a:pPr>
            <a:r>
              <a:rPr lang="en-US" altLang="en-US" sz="1300" dirty="0"/>
              <a:t>Conduct a complete study to determine customer requirements. Busch can help with this! </a:t>
            </a:r>
          </a:p>
          <a:p>
            <a:pPr>
              <a:lnSpc>
                <a:spcPct val="150000"/>
              </a:lnSpc>
              <a:spcBef>
                <a:spcPct val="50000"/>
              </a:spcBef>
              <a:buBlip>
                <a:blip r:embed="rId3"/>
              </a:buBlip>
            </a:pPr>
            <a:r>
              <a:rPr lang="en-US" altLang="en-US" sz="1300" dirty="0"/>
              <a:t>Consider all available options, i.e. various pump technologies, control schemes, buffer tanks, pipe header sizing, VSD etc.</a:t>
            </a:r>
            <a:endParaRPr lang="en-US" altLang="en-US" sz="1300" dirty="0">
              <a:highlight>
                <a:srgbClr val="FFFF00"/>
              </a:highlight>
            </a:endParaRPr>
          </a:p>
          <a:p>
            <a:pPr>
              <a:lnSpc>
                <a:spcPct val="150000"/>
              </a:lnSpc>
              <a:spcBef>
                <a:spcPct val="50000"/>
              </a:spcBef>
              <a:buBlip>
                <a:blip r:embed="rId3"/>
              </a:buBlip>
            </a:pPr>
            <a:r>
              <a:rPr lang="en-US" altLang="en-US" sz="1300" b="1" dirty="0">
                <a:solidFill>
                  <a:srgbClr val="3E2D39"/>
                </a:solidFill>
              </a:rPr>
              <a:t>Central systems can be a great solution but needs to be done right….</a:t>
            </a:r>
          </a:p>
          <a:p>
            <a:pPr>
              <a:lnSpc>
                <a:spcPct val="150000"/>
              </a:lnSpc>
              <a:spcBef>
                <a:spcPct val="50000"/>
              </a:spcBef>
              <a:buBlip>
                <a:blip r:embed="rId3"/>
              </a:buBlip>
            </a:pPr>
            <a:r>
              <a:rPr lang="en-US" altLang="en-US" sz="1300" b="1" dirty="0">
                <a:solidFill>
                  <a:srgbClr val="3E2D39"/>
                </a:solidFill>
              </a:rPr>
              <a:t>You need to work with an expert who can help with the detailed analysis and offers custom tailored solutions with minimal risks. </a:t>
            </a:r>
          </a:p>
          <a:p>
            <a:endParaRPr lang="en-US" dirty="0"/>
          </a:p>
        </p:txBody>
      </p:sp>
      <p:pic>
        <p:nvPicPr>
          <p:cNvPr id="7" name="Picture 6">
            <a:extLst>
              <a:ext uri="{FF2B5EF4-FFF2-40B4-BE49-F238E27FC236}">
                <a16:creationId xmlns:a16="http://schemas.microsoft.com/office/drawing/2014/main" id="{A0F28AE0-53DD-4789-A566-8BD2A8E478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6008" y="4877953"/>
            <a:ext cx="2529505" cy="1324391"/>
          </a:xfrm>
          <a:prstGeom prst="rect">
            <a:avLst/>
          </a:prstGeom>
        </p:spPr>
      </p:pic>
      <p:sp>
        <p:nvSpPr>
          <p:cNvPr id="6" name="Rectangle 15">
            <a:extLst>
              <a:ext uri="{FF2B5EF4-FFF2-40B4-BE49-F238E27FC236}">
                <a16:creationId xmlns:a16="http://schemas.microsoft.com/office/drawing/2014/main" id="{9163DB75-2250-4E31-8ACE-3F6791D0CB70}"/>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12 </a:t>
            </a:r>
          </a:p>
        </p:txBody>
      </p:sp>
    </p:spTree>
    <p:extLst>
      <p:ext uri="{BB962C8B-B14F-4D97-AF65-F5344CB8AC3E}">
        <p14:creationId xmlns:p14="http://schemas.microsoft.com/office/powerpoint/2010/main" val="4215058964"/>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642143" y="1350439"/>
            <a:ext cx="7859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457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Sizing an Optimum Central Vacuum Solution</a:t>
            </a:r>
          </a:p>
          <a:p>
            <a:endParaRPr lang="en-US" dirty="0"/>
          </a:p>
        </p:txBody>
      </p:sp>
      <p:sp>
        <p:nvSpPr>
          <p:cNvPr id="3" name="Textplatzhalter 2"/>
          <p:cNvSpPr>
            <a:spLocks noGrp="1"/>
          </p:cNvSpPr>
          <p:nvPr>
            <p:ph type="body" sz="quarter" idx="14"/>
          </p:nvPr>
        </p:nvSpPr>
        <p:spPr/>
        <p:txBody>
          <a:bodyPr/>
          <a:lstStyle/>
          <a:p>
            <a:r>
              <a:rPr lang="en-US" dirty="0"/>
              <a:t>Contact Us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14" y="3530097"/>
            <a:ext cx="1647082" cy="2475923"/>
          </a:xfrm>
          <a:prstGeom prst="rect">
            <a:avLst/>
          </a:prstGeom>
        </p:spPr>
      </p:pic>
      <p:sp>
        <p:nvSpPr>
          <p:cNvPr id="6" name="Textplatzhalter 3"/>
          <p:cNvSpPr>
            <a:spLocks noGrp="1"/>
          </p:cNvSpPr>
          <p:nvPr>
            <p:ph type="body" sz="quarter" idx="15"/>
          </p:nvPr>
        </p:nvSpPr>
        <p:spPr>
          <a:xfrm>
            <a:off x="202675" y="1121329"/>
            <a:ext cx="6715283" cy="1080798"/>
          </a:xfrm>
        </p:spPr>
        <p:txBody>
          <a:bodyPr/>
          <a:lstStyle/>
          <a:p>
            <a:pPr marL="0" indent="0">
              <a:spcBef>
                <a:spcPct val="50000"/>
              </a:spcBef>
              <a:buNone/>
            </a:pPr>
            <a:r>
              <a:rPr lang="en-US" altLang="en-US" sz="2400" b="1" dirty="0">
                <a:solidFill>
                  <a:srgbClr val="4C3745"/>
                </a:solidFill>
              </a:rPr>
              <a:t>Thank you! </a:t>
            </a:r>
          </a:p>
          <a:p>
            <a:pPr marL="0" indent="0">
              <a:spcBef>
                <a:spcPct val="50000"/>
              </a:spcBef>
              <a:buNone/>
            </a:pPr>
            <a:r>
              <a:rPr lang="en-US" altLang="en-US" sz="1500" dirty="0"/>
              <a:t>For more information about Busch Vacuum Pumps and Systems, please visit: </a:t>
            </a:r>
            <a:r>
              <a:rPr lang="en-US" altLang="en-US" sz="1500" b="1" dirty="0"/>
              <a:t>www.buschusa.com </a:t>
            </a:r>
          </a:p>
          <a:p>
            <a:pPr marL="0" indent="0">
              <a:lnSpc>
                <a:spcPct val="120000"/>
              </a:lnSpc>
              <a:spcBef>
                <a:spcPct val="50000"/>
              </a:spcBef>
              <a:buNone/>
            </a:pPr>
            <a:endParaRPr lang="en-US" altLang="en-US" sz="1500" dirty="0"/>
          </a:p>
        </p:txBody>
      </p:sp>
      <p:sp>
        <p:nvSpPr>
          <p:cNvPr id="9" name="Rectangle 8"/>
          <p:cNvSpPr/>
          <p:nvPr/>
        </p:nvSpPr>
        <p:spPr>
          <a:xfrm>
            <a:off x="2123415" y="3994565"/>
            <a:ext cx="4861324" cy="2546851"/>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a:ea typeface="MS PGothic" pitchFamily="34" charset="-128"/>
                <a:cs typeface="Arial" charset="0"/>
              </a:rPr>
              <a:t>VJ Gupta </a:t>
            </a:r>
          </a:p>
          <a:p>
            <a:pPr marL="0" marR="0" lvl="0" indent="0" algn="l" defTabSz="914400" rtl="0" eaLnBrk="1" fontAlgn="base" latinLnBrk="0" hangingPunct="1">
              <a:lnSpc>
                <a:spcPct val="110000"/>
              </a:lnSpc>
              <a:spcBef>
                <a:spcPct val="5000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a:ea typeface="MS PGothic" pitchFamily="34" charset="-128"/>
                <a:cs typeface="Arial" charset="0"/>
              </a:rPr>
              <a:t>Systems Engineering Manager for Busch USA </a:t>
            </a:r>
            <a:r>
              <a:rPr kumimoji="0" lang="is-IS" sz="1500" b="0" i="0" u="none" strike="noStrike" kern="1200" cap="none" spc="0" normalizeH="0" baseline="0" noProof="0" dirty="0">
                <a:ln>
                  <a:noFill/>
                </a:ln>
                <a:solidFill>
                  <a:srgbClr val="000000"/>
                </a:solidFill>
                <a:effectLst/>
                <a:uLnTx/>
                <a:uFillTx/>
                <a:latin typeface="Arial"/>
                <a:ea typeface="MS PGothic" pitchFamily="34" charset="-128"/>
                <a:cs typeface="Arial" charset="0"/>
              </a:rPr>
              <a:t>Office: (757) 502-7084 • Cell: (757) 373-0099 </a:t>
            </a:r>
            <a:r>
              <a:rPr kumimoji="0" lang="en-US" sz="1500" b="0" i="0" u="none" strike="noStrike" kern="1200" cap="none" spc="0" normalizeH="0" baseline="0" noProof="0" dirty="0">
                <a:ln>
                  <a:noFill/>
                </a:ln>
                <a:solidFill>
                  <a:srgbClr val="000000"/>
                </a:solidFill>
                <a:effectLst/>
                <a:uLnTx/>
                <a:uFillTx/>
                <a:latin typeface="Arial"/>
                <a:ea typeface="MS PGothic" pitchFamily="34" charset="-128"/>
                <a:cs typeface="Arial" charset="0"/>
              </a:rPr>
              <a:t>vj.gupta@buschusa.com</a:t>
            </a:r>
            <a:endParaRPr kumimoji="0" lang="en-US" altLang="en-US" sz="1500" b="0" i="0" u="none" strike="noStrike" kern="1200" cap="none" spc="0" normalizeH="0" baseline="0" noProof="0" dirty="0">
              <a:ln>
                <a:noFill/>
              </a:ln>
              <a:solidFill>
                <a:srgbClr val="000000"/>
              </a:solidFill>
              <a:effectLst/>
              <a:uLnTx/>
              <a:uFillTx/>
              <a:latin typeface="Arial"/>
              <a:ea typeface="MS PGothic" pitchFamily="34" charset="-128"/>
              <a:cs typeface="Arial"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0" i="0" u="sng" strike="noStrike" kern="1200" cap="none" spc="0" normalizeH="0" baseline="0" noProof="0" dirty="0">
              <a:ln>
                <a:noFill/>
              </a:ln>
              <a:solidFill>
                <a:srgbClr val="000000"/>
              </a:solidFill>
              <a:effectLst/>
              <a:uLnTx/>
              <a:uFillTx/>
              <a:latin typeface="Times New Roman" pitchFamily="18" charset="0"/>
              <a:ea typeface="MS PGothic" pitchFamily="34" charset="-128"/>
              <a:cs typeface="Arial" charset="0"/>
            </a:endParaRPr>
          </a:p>
        </p:txBody>
      </p:sp>
      <p:sp>
        <p:nvSpPr>
          <p:cNvPr id="7" name="Rectangle 15">
            <a:extLst>
              <a:ext uri="{FF2B5EF4-FFF2-40B4-BE49-F238E27FC236}">
                <a16:creationId xmlns:a16="http://schemas.microsoft.com/office/drawing/2014/main" id="{4200CB64-3CAA-427C-97EE-0BA96781B2E5}"/>
              </a:ext>
            </a:extLst>
          </p:cNvPr>
          <p:cNvSpPr>
            <a:spLocks noChangeArrowheads="1"/>
          </p:cNvSpPr>
          <p:nvPr/>
        </p:nvSpPr>
        <p:spPr bwMode="auto">
          <a:xfrm>
            <a:off x="8229600" y="6433200"/>
            <a:ext cx="712788"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sz="600" b="0" i="0" u="none" strike="noStrike" kern="1200" cap="none" spc="0" normalizeH="0" baseline="0" noProof="0" dirty="0">
                <a:ln>
                  <a:noFill/>
                </a:ln>
                <a:solidFill>
                  <a:srgbClr val="000000"/>
                </a:solidFill>
                <a:effectLst/>
                <a:uLnTx/>
                <a:uFillTx/>
                <a:latin typeface="Arial" charset="0"/>
                <a:ea typeface="MS PGothic" pitchFamily="34" charset="-128"/>
                <a:cs typeface="Arial" charset="0"/>
              </a:rPr>
              <a:t>Page 13  </a:t>
            </a:r>
          </a:p>
        </p:txBody>
      </p:sp>
    </p:spTree>
    <p:extLst>
      <p:ext uri="{BB962C8B-B14F-4D97-AF65-F5344CB8AC3E}">
        <p14:creationId xmlns:p14="http://schemas.microsoft.com/office/powerpoint/2010/main" val="2901910171"/>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685800" y="2951164"/>
            <a:ext cx="55959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j-lt"/>
                <a:ea typeface="+mn-ea"/>
                <a:cs typeface="+mn-cs"/>
              </a:rPr>
              <a:t>Please submit any questions through the Question Window on your </a:t>
            </a:r>
            <a:r>
              <a:rPr kumimoji="0" lang="en-US" altLang="en-US" sz="1800" b="0" i="0" u="none" strike="noStrike" kern="1200" cap="none" spc="0" normalizeH="0" baseline="0" noProof="0" dirty="0" err="1">
                <a:ln>
                  <a:noFill/>
                </a:ln>
                <a:solidFill>
                  <a:prstClr val="black"/>
                </a:solidFill>
                <a:effectLst/>
                <a:uLnTx/>
                <a:uFillTx/>
                <a:latin typeface="+mj-lt"/>
                <a:ea typeface="+mn-ea"/>
                <a:cs typeface="+mn-cs"/>
              </a:rPr>
              <a:t>GoToWebinar</a:t>
            </a:r>
            <a:r>
              <a:rPr kumimoji="0" lang="en-US" altLang="en-US" sz="1800" b="0" i="0" u="none" strike="noStrike" kern="1200" cap="none" spc="0" normalizeH="0" baseline="0" noProof="0" dirty="0">
                <a:ln>
                  <a:noFill/>
                </a:ln>
                <a:solidFill>
                  <a:prstClr val="black"/>
                </a:solidFill>
                <a:effectLst/>
                <a:uLnTx/>
                <a:uFillTx/>
                <a:latin typeface="+mj-lt"/>
                <a:ea typeface="+mn-ea"/>
                <a:cs typeface="+mn-cs"/>
              </a:rPr>
              <a:t> interface, directing them to Blower &amp; </a:t>
            </a:r>
            <a:r>
              <a:rPr lang="en-US" altLang="en-US" dirty="0">
                <a:solidFill>
                  <a:prstClr val="black"/>
                </a:solidFill>
                <a:latin typeface="+mj-lt"/>
              </a:rPr>
              <a:t>Vacuum </a:t>
            </a:r>
            <a:r>
              <a:rPr kumimoji="0" lang="en-US" altLang="en-US" sz="1800" b="0" i="0" u="none" strike="noStrike" kern="1200" cap="none" spc="0" normalizeH="0" baseline="0" noProof="0" dirty="0">
                <a:ln>
                  <a:noFill/>
                </a:ln>
                <a:solidFill>
                  <a:prstClr val="black"/>
                </a:solidFill>
                <a:effectLst/>
                <a:uLnTx/>
                <a:uFillTx/>
                <a:latin typeface="+mj-lt"/>
                <a:ea typeface="+mn-ea"/>
                <a:cs typeface="+mn-cs"/>
              </a:rPr>
              <a:t>Best Practices Magazine. Our panelists will do their best to address your questions, and will follow up with you on anything that goes unanswered during this session.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3562350" y="2304427"/>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Q&amp;A</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0B0C82-9CA8-4301-87B0-88E31707CEED}"/>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sp>
        <p:nvSpPr>
          <p:cNvPr id="9" name="Title 1">
            <a:extLst>
              <a:ext uri="{FF2B5EF4-FFF2-40B4-BE49-F238E27FC236}">
                <a16:creationId xmlns:a16="http://schemas.microsoft.com/office/drawing/2014/main" id="{51069839-DD0B-46AC-8A57-C48DBBF4D051}"/>
              </a:ext>
            </a:extLst>
          </p:cNvPr>
          <p:cNvSpPr txBox="1">
            <a:spLocks/>
          </p:cNvSpPr>
          <p:nvPr/>
        </p:nvSpPr>
        <p:spPr bwMode="auto">
          <a:xfrm>
            <a:off x="95250" y="1387937"/>
            <a:ext cx="89535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How to Design a Centralized Vacuum System</a:t>
            </a:r>
          </a:p>
        </p:txBody>
      </p:sp>
      <p:pic>
        <p:nvPicPr>
          <p:cNvPr id="10" name="Picture 9">
            <a:extLst>
              <a:ext uri="{FF2B5EF4-FFF2-40B4-BE49-F238E27FC236}">
                <a16:creationId xmlns:a16="http://schemas.microsoft.com/office/drawing/2014/main" id="{46C820A7-A94E-427B-B3F6-51A25D9BD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303" y="4246074"/>
            <a:ext cx="1533525" cy="742950"/>
          </a:xfrm>
          <a:prstGeom prst="rect">
            <a:avLst/>
          </a:prstGeom>
        </p:spPr>
      </p:pic>
    </p:spTree>
    <p:extLst>
      <p:ext uri="{BB962C8B-B14F-4D97-AF65-F5344CB8AC3E}">
        <p14:creationId xmlns:p14="http://schemas.microsoft.com/office/powerpoint/2010/main" val="102261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157268" y="1981200"/>
            <a:ext cx="490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mj-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PDH Certificates will be e-mailed to Attendees within two days.</a:t>
            </a:r>
            <a:endParaRPr kumimoji="0" lang="en-US" altLang="en-US" sz="1800" b="1" i="0" u="none" strike="noStrike" kern="0" cap="none" spc="0" normalizeH="0" baseline="0" noProof="0" dirty="0">
              <a:ln>
                <a:noFill/>
              </a:ln>
              <a:solidFill>
                <a:prstClr val="black"/>
              </a:solidFill>
              <a:effectLst/>
              <a:uLnTx/>
              <a:uFillTx/>
              <a:latin typeface="+mj-lt"/>
              <a:ea typeface="+mn-ea"/>
              <a:cs typeface="+mn-cs"/>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457200" y="152400"/>
            <a:ext cx="8305800" cy="563562"/>
          </a:xfrm>
        </p:spPr>
        <p:txBody>
          <a:bodyPr/>
          <a:lstStyle/>
          <a:p>
            <a:pPr algn="ctr"/>
            <a:r>
              <a:rPr lang="en-US" dirty="0"/>
              <a:t>Thank you for attending!</a:t>
            </a:r>
          </a:p>
        </p:txBody>
      </p:sp>
      <p:sp>
        <p:nvSpPr>
          <p:cNvPr id="4" name="TextBox 3">
            <a:extLst>
              <a:ext uri="{FF2B5EF4-FFF2-40B4-BE49-F238E27FC236}">
                <a16:creationId xmlns:a16="http://schemas.microsoft.com/office/drawing/2014/main" id="{2CC8D779-AE57-4FE8-AF8E-EB00D0FF1E31}"/>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6" name="Picture 5">
            <a:extLst>
              <a:ext uri="{FF2B5EF4-FFF2-40B4-BE49-F238E27FC236}">
                <a16:creationId xmlns:a16="http://schemas.microsoft.com/office/drawing/2014/main" id="{201B2B47-BDCB-48D1-8C9F-285D6F4A5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303" y="4246074"/>
            <a:ext cx="1533525" cy="742950"/>
          </a:xfrm>
          <a:prstGeom prst="rect">
            <a:avLst/>
          </a:prstGeom>
        </p:spPr>
      </p:pic>
    </p:spTree>
    <p:extLst>
      <p:ext uri="{BB962C8B-B14F-4D97-AF65-F5344CB8AC3E}">
        <p14:creationId xmlns:p14="http://schemas.microsoft.com/office/powerpoint/2010/main" val="35690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pic>
        <p:nvPicPr>
          <p:cNvPr id="2" name="Picture 1">
            <a:hlinkClick r:id="rId3"/>
            <a:extLst>
              <a:ext uri="{FF2B5EF4-FFF2-40B4-BE49-F238E27FC236}">
                <a16:creationId xmlns:a16="http://schemas.microsoft.com/office/drawing/2014/main" id="{E504E16F-9F6E-4D8B-90B2-D867C3A938D7}"/>
              </a:ext>
            </a:extLst>
          </p:cNvPr>
          <p:cNvPicPr>
            <a:picLocks noChangeAspect="1"/>
          </p:cNvPicPr>
          <p:nvPr/>
        </p:nvPicPr>
        <p:blipFill rotWithShape="1">
          <a:blip r:embed="rId4"/>
          <a:srcRect l="10834" t="15926" r="25000" b="8518"/>
          <a:stretch/>
        </p:blipFill>
        <p:spPr>
          <a:xfrm>
            <a:off x="1371600" y="1309254"/>
            <a:ext cx="6400800" cy="4239491"/>
          </a:xfrm>
          <a:prstGeom prst="rect">
            <a:avLst/>
          </a:prstGeom>
        </p:spPr>
      </p:pic>
      <p:graphicFrame>
        <p:nvGraphicFramePr>
          <p:cNvPr id="3" name="Object 2">
            <a:extLst>
              <a:ext uri="{FF2B5EF4-FFF2-40B4-BE49-F238E27FC236}">
                <a16:creationId xmlns:a16="http://schemas.microsoft.com/office/drawing/2014/main" id="{768FC342-175D-4F2D-A1B3-AD13029F8271}"/>
              </a:ext>
            </a:extLst>
          </p:cNvPr>
          <p:cNvGraphicFramePr>
            <a:graphicFrameLocks noChangeAspect="1"/>
          </p:cNvGraphicFramePr>
          <p:nvPr/>
        </p:nvGraphicFramePr>
        <p:xfrm>
          <a:off x="3663949" y="5715000"/>
          <a:ext cx="1816102" cy="838200"/>
        </p:xfrm>
        <a:graphic>
          <a:graphicData uri="http://schemas.openxmlformats.org/presentationml/2006/ole">
            <mc:AlternateContent xmlns:mc="http://schemas.openxmlformats.org/markup-compatibility/2006">
              <mc:Choice xmlns:v="urn:schemas-microsoft-com:vml" Requires="v">
                <p:oleObj spid="_x0000_s3078" name="Acrobat Document" r:id="rId5" imgW="2228682" imgH="1028700" progId="AcroExch.Document.DC">
                  <p:embed/>
                </p:oleObj>
              </mc:Choice>
              <mc:Fallback>
                <p:oleObj name="Acrobat Document" r:id="rId5" imgW="2228682" imgH="1028700" progId="AcroExch.Document.DC">
                  <p:embed/>
                  <p:pic>
                    <p:nvPicPr>
                      <p:cNvPr id="3" name="Object 2">
                        <a:extLst>
                          <a:ext uri="{FF2B5EF4-FFF2-40B4-BE49-F238E27FC236}">
                            <a16:creationId xmlns:a16="http://schemas.microsoft.com/office/drawing/2014/main" id="{768FC342-175D-4F2D-A1B3-AD13029F8271}"/>
                          </a:ext>
                        </a:extLst>
                      </p:cNvPr>
                      <p:cNvPicPr/>
                      <p:nvPr/>
                    </p:nvPicPr>
                    <p:blipFill>
                      <a:blip r:embed="rId6"/>
                      <a:stretch>
                        <a:fillRect/>
                      </a:stretch>
                    </p:blipFill>
                    <p:spPr>
                      <a:xfrm>
                        <a:off x="3663949" y="5715000"/>
                        <a:ext cx="1816102" cy="838200"/>
                      </a:xfrm>
                      <a:prstGeom prst="rect">
                        <a:avLst/>
                      </a:prstGeom>
                    </p:spPr>
                  </p:pic>
                </p:oleObj>
              </mc:Fallback>
            </mc:AlternateContent>
          </a:graphicData>
        </a:graphic>
      </p:graphicFrame>
    </p:spTree>
    <p:extLst>
      <p:ext uri="{BB962C8B-B14F-4D97-AF65-F5344CB8AC3E}">
        <p14:creationId xmlns:p14="http://schemas.microsoft.com/office/powerpoint/2010/main" val="190794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sp>
        <p:nvSpPr>
          <p:cNvPr id="5" name="Rectangle 4">
            <a:extLst>
              <a:ext uri="{FF2B5EF4-FFF2-40B4-BE49-F238E27FC236}">
                <a16:creationId xmlns:a16="http://schemas.microsoft.com/office/drawing/2014/main" id="{F16F3FC7-9B73-4325-ABB5-E5869032CB22}"/>
              </a:ext>
            </a:extLst>
          </p:cNvPr>
          <p:cNvSpPr/>
          <p:nvPr/>
        </p:nvSpPr>
        <p:spPr>
          <a:xfrm>
            <a:off x="779671" y="1755350"/>
            <a:ext cx="7584657" cy="17851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conference will focus on sustainable on-site utilities powering automation including compressed air, blower, vacuum and cooling systems. Presentations should encompass one or more of these themes.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itle 1">
            <a:extLst>
              <a:ext uri="{FF2B5EF4-FFF2-40B4-BE49-F238E27FC236}">
                <a16:creationId xmlns:a16="http://schemas.microsoft.com/office/drawing/2014/main" id="{7425D0B6-C184-443D-A522-C5C5882355C9}"/>
              </a:ext>
            </a:extLst>
          </p:cNvPr>
          <p:cNvSpPr txBox="1">
            <a:spLocks/>
          </p:cNvSpPr>
          <p:nvPr/>
        </p:nvSpPr>
        <p:spPr>
          <a:xfrm>
            <a:off x="533400" y="1019513"/>
            <a:ext cx="8305800" cy="563562"/>
          </a:xfrm>
          <a:prstGeom prst="rect">
            <a:avLst/>
          </a:prstGeom>
        </p:spPr>
        <p:txBody>
          <a:bodyPr vert="horz" anchor="b">
            <a:normAutofit/>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j-ea"/>
                <a:cs typeface="+mj-cs"/>
              </a:rPr>
              <a:t>Call for Abstracts</a:t>
            </a:r>
          </a:p>
        </p:txBody>
      </p:sp>
      <p:sp>
        <p:nvSpPr>
          <p:cNvPr id="18" name="Rectangle 17">
            <a:extLst>
              <a:ext uri="{FF2B5EF4-FFF2-40B4-BE49-F238E27FC236}">
                <a16:creationId xmlns:a16="http://schemas.microsoft.com/office/drawing/2014/main" id="{5E6FBB31-358A-4B39-9B52-A93454FF6D4C}"/>
              </a:ext>
            </a:extLst>
          </p:cNvPr>
          <p:cNvSpPr/>
          <p:nvPr/>
        </p:nvSpPr>
        <p:spPr>
          <a:xfrm>
            <a:off x="971549" y="3921056"/>
            <a:ext cx="7200900" cy="1569660"/>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Abstract submissions are due Friday, March 29, 2019.</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Speakers receive a complimentary Conference Pass, a $675 value!</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To submit an abstract, please visit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944"/>
                </a:solidFill>
                <a:effectLst/>
                <a:uLnTx/>
                <a:uFillTx/>
                <a:latin typeface="Arial"/>
                <a:ea typeface="+mn-ea"/>
                <a:cs typeface="+mn-cs"/>
              </a:rPr>
              <a:t>cabpexpo.com/conference/speakers</a:t>
            </a:r>
          </a:p>
        </p:txBody>
      </p:sp>
      <p:grpSp>
        <p:nvGrpSpPr>
          <p:cNvPr id="2" name="Group 1">
            <a:extLst>
              <a:ext uri="{FF2B5EF4-FFF2-40B4-BE49-F238E27FC236}">
                <a16:creationId xmlns:a16="http://schemas.microsoft.com/office/drawing/2014/main" id="{E533DAEB-7D38-43B9-AFF0-1382F1460DCF}"/>
              </a:ext>
            </a:extLst>
          </p:cNvPr>
          <p:cNvGrpSpPr/>
          <p:nvPr/>
        </p:nvGrpSpPr>
        <p:grpSpPr>
          <a:xfrm>
            <a:off x="1050400" y="2920782"/>
            <a:ext cx="7043199" cy="619672"/>
            <a:chOff x="1161945" y="2809328"/>
            <a:chExt cx="7043199" cy="619672"/>
          </a:xfrm>
        </p:grpSpPr>
        <p:grpSp>
          <p:nvGrpSpPr>
            <p:cNvPr id="11" name="Group 10">
              <a:extLst>
                <a:ext uri="{FF2B5EF4-FFF2-40B4-BE49-F238E27FC236}">
                  <a16:creationId xmlns:a16="http://schemas.microsoft.com/office/drawing/2014/main" id="{49BE5BA7-A191-4D25-8332-3738C6CB7DC9}"/>
                </a:ext>
              </a:extLst>
            </p:cNvPr>
            <p:cNvGrpSpPr/>
            <p:nvPr/>
          </p:nvGrpSpPr>
          <p:grpSpPr>
            <a:xfrm>
              <a:off x="1161945" y="2809328"/>
              <a:ext cx="1593484" cy="619672"/>
              <a:chOff x="2650" y="801953"/>
              <a:chExt cx="1593484" cy="619672"/>
            </a:xfrm>
          </p:grpSpPr>
          <p:sp>
            <p:nvSpPr>
              <p:cNvPr id="23" name="Rectangle 22">
                <a:extLst>
                  <a:ext uri="{FF2B5EF4-FFF2-40B4-BE49-F238E27FC236}">
                    <a16:creationId xmlns:a16="http://schemas.microsoft.com/office/drawing/2014/main" id="{90FB4E2C-3B5F-4763-A48A-BBA8DAA57254}"/>
                  </a:ext>
                </a:extLst>
              </p:cNvPr>
              <p:cNvSpPr/>
              <p:nvPr/>
            </p:nvSpPr>
            <p:spPr>
              <a:xfrm>
                <a:off x="2650"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TextBox 23">
                <a:extLst>
                  <a:ext uri="{FF2B5EF4-FFF2-40B4-BE49-F238E27FC236}">
                    <a16:creationId xmlns:a16="http://schemas.microsoft.com/office/drawing/2014/main" id="{C0A8DC14-4AB2-4392-B841-AF8100D2D1E2}"/>
                  </a:ext>
                </a:extLst>
              </p:cNvPr>
              <p:cNvSpPr txBox="1"/>
              <p:nvPr/>
            </p:nvSpPr>
            <p:spPr>
              <a:xfrm>
                <a:off x="2650"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mn-cs"/>
                  </a:rPr>
                  <a:t>Quality &amp; Safety Management </a:t>
                </a:r>
                <a:endParaRPr kumimoji="0" lang="en-US" sz="13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FE9E0F83-561E-476D-95EB-4D638890D4B5}"/>
                </a:ext>
              </a:extLst>
            </p:cNvPr>
            <p:cNvGrpSpPr/>
            <p:nvPr/>
          </p:nvGrpSpPr>
          <p:grpSpPr>
            <a:xfrm>
              <a:off x="2978516" y="2809328"/>
              <a:ext cx="1593484" cy="619672"/>
              <a:chOff x="1819221" y="801953"/>
              <a:chExt cx="1593484" cy="619672"/>
            </a:xfrm>
          </p:grpSpPr>
          <p:sp>
            <p:nvSpPr>
              <p:cNvPr id="21" name="Rectangle 20">
                <a:extLst>
                  <a:ext uri="{FF2B5EF4-FFF2-40B4-BE49-F238E27FC236}">
                    <a16:creationId xmlns:a16="http://schemas.microsoft.com/office/drawing/2014/main" id="{A3F137F2-DFDA-4626-88BF-9C0133CE7028}"/>
                  </a:ext>
                </a:extLst>
              </p:cNvPr>
              <p:cNvSpPr/>
              <p:nvPr/>
            </p:nvSpPr>
            <p:spPr>
              <a:xfrm>
                <a:off x="1819221"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A3E62DB6-87F1-40AA-BC0B-B0C97FB9167B}"/>
                  </a:ext>
                </a:extLst>
              </p:cNvPr>
              <p:cNvSpPr txBox="1"/>
              <p:nvPr/>
            </p:nvSpPr>
            <p:spPr>
              <a:xfrm>
                <a:off x="1819221"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mn-cs"/>
                  </a:rPr>
                  <a:t>Facility Maintenance &amp; Reliability</a:t>
                </a:r>
                <a:endParaRPr kumimoji="0" lang="en-US" sz="13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A61EA6D6-9F00-4926-84E0-439EF68A6D17}"/>
                </a:ext>
              </a:extLst>
            </p:cNvPr>
            <p:cNvGrpSpPr/>
            <p:nvPr/>
          </p:nvGrpSpPr>
          <p:grpSpPr>
            <a:xfrm>
              <a:off x="4795088" y="2809328"/>
              <a:ext cx="1593484" cy="619672"/>
              <a:chOff x="3635793" y="801953"/>
              <a:chExt cx="1593484" cy="619672"/>
            </a:xfrm>
          </p:grpSpPr>
          <p:sp>
            <p:nvSpPr>
              <p:cNvPr id="19" name="Rectangle 18">
                <a:extLst>
                  <a:ext uri="{FF2B5EF4-FFF2-40B4-BE49-F238E27FC236}">
                    <a16:creationId xmlns:a16="http://schemas.microsoft.com/office/drawing/2014/main" id="{A95D409D-CC44-4AC8-87BA-3C3D49A66B9B}"/>
                  </a:ext>
                </a:extLst>
              </p:cNvPr>
              <p:cNvSpPr/>
              <p:nvPr/>
            </p:nvSpPr>
            <p:spPr>
              <a:xfrm>
                <a:off x="3635793"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5113D460-2301-4401-9D40-74208550E381}"/>
                  </a:ext>
                </a:extLst>
              </p:cNvPr>
              <p:cNvSpPr txBox="1"/>
              <p:nvPr/>
            </p:nvSpPr>
            <p:spPr>
              <a:xfrm>
                <a:off x="3635793"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mn-cs"/>
                  </a:rPr>
                  <a:t>Energy Savings / IoT Monitoring</a:t>
                </a:r>
                <a:endParaRPr kumimoji="0" lang="en-US" sz="130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833E5377-DC81-400F-A40F-B7B3DC60AE94}"/>
                </a:ext>
              </a:extLst>
            </p:cNvPr>
            <p:cNvGrpSpPr/>
            <p:nvPr/>
          </p:nvGrpSpPr>
          <p:grpSpPr>
            <a:xfrm>
              <a:off x="6611660" y="2809328"/>
              <a:ext cx="1593484" cy="619672"/>
              <a:chOff x="5452365" y="801953"/>
              <a:chExt cx="1593484" cy="619672"/>
            </a:xfrm>
          </p:grpSpPr>
          <p:sp>
            <p:nvSpPr>
              <p:cNvPr id="15" name="Rectangle 14">
                <a:extLst>
                  <a:ext uri="{FF2B5EF4-FFF2-40B4-BE49-F238E27FC236}">
                    <a16:creationId xmlns:a16="http://schemas.microsoft.com/office/drawing/2014/main" id="{F523B935-C805-42EE-B321-8D015014833A}"/>
                  </a:ext>
                </a:extLst>
              </p:cNvPr>
              <p:cNvSpPr/>
              <p:nvPr/>
            </p:nvSpPr>
            <p:spPr>
              <a:xfrm>
                <a:off x="5452365"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5CA05E4D-367E-41D4-AE75-16267E4ABD8D}"/>
                  </a:ext>
                </a:extLst>
              </p:cNvPr>
              <p:cNvSpPr txBox="1"/>
              <p:nvPr/>
            </p:nvSpPr>
            <p:spPr>
              <a:xfrm>
                <a:off x="5452365"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a:ea typeface="+mn-ea"/>
                    <a:cs typeface="+mn-cs"/>
                  </a:rPr>
                  <a:t>Water Savings / Energy Management</a:t>
                </a:r>
              </a:p>
            </p:txBody>
          </p:sp>
        </p:grpSp>
      </p:grpSp>
    </p:spTree>
    <p:extLst>
      <p:ext uri="{BB962C8B-B14F-4D97-AF65-F5344CB8AC3E}">
        <p14:creationId xmlns:p14="http://schemas.microsoft.com/office/powerpoint/2010/main" val="244467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1539091" y="4818384"/>
            <a:ext cx="6200775" cy="11079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Thursday, April 4, 2019 – 2:00 PM 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Register for free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www.</a:t>
            </a:r>
            <a:r>
              <a:rPr lang="en-US" sz="1600" kern="0" dirty="0">
                <a:solidFill>
                  <a:sysClr val="windowText" lastClr="000000"/>
                </a:solidFill>
                <a:latin typeface="Calibri" panose="020F0502020204030204"/>
                <a:hlinkClick r:id="rId2"/>
              </a:rPr>
              <a:t>air</a:t>
            </a: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bestpractices.com/magazine/webinars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DE92447-1CAC-4D9F-B514-2A22A273DFBA}"/>
              </a:ext>
            </a:extLst>
          </p:cNvPr>
          <p:cNvSpPr txBox="1"/>
          <p:nvPr/>
        </p:nvSpPr>
        <p:spPr>
          <a:xfrm>
            <a:off x="2708165" y="4033540"/>
            <a:ext cx="372767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rPr>
              <a:t>Loran Circle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dirty="0">
                <a:solidFill>
                  <a:sysClr val="windowText" lastClr="000000"/>
                </a:solidFill>
                <a:latin typeface="Calibri" panose="020F0502020204030204"/>
              </a:rPr>
              <a:t>Circle Training &amp; Consulting</a:t>
            </a:r>
            <a:endPar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ysClr val="windowText" lastClr="000000"/>
                </a:solidFill>
                <a:effectLst/>
                <a:uLnTx/>
                <a:uFillTx/>
                <a:latin typeface="Calibri" panose="020F0502020204030204"/>
                <a:ea typeface="+mn-ea"/>
                <a:cs typeface="+mn-cs"/>
              </a:rPr>
              <a:t>Keynote Speaker</a:t>
            </a: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755383" y="1111458"/>
            <a:ext cx="7633234" cy="1357483"/>
          </a:xfrm>
          <a:prstGeom prst="rect">
            <a:avLst/>
          </a:prstGeom>
        </p:spPr>
        <p:txBody>
          <a:bodyPr vert="horz" rtlCol="0" anchor="b">
            <a:normAutofit fontScale="975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defRPr/>
            </a:pPr>
            <a:r>
              <a:rPr lang="en-US" sz="2000" b="1" dirty="0">
                <a:cs typeface="Arial"/>
              </a:rPr>
              <a:t>April 2019 Webinar</a:t>
            </a:r>
            <a:br>
              <a:rPr lang="en-US" sz="2400" b="1" dirty="0">
                <a:solidFill>
                  <a:srgbClr val="85214B"/>
                </a:solidFill>
                <a:cs typeface="Arial"/>
              </a:rPr>
            </a:br>
            <a:r>
              <a:rPr lang="en-US" sz="2800" b="1" dirty="0">
                <a:solidFill>
                  <a:srgbClr val="008640"/>
                </a:solidFill>
                <a:latin typeface="+mn-lt"/>
                <a:cs typeface="Arial"/>
              </a:rPr>
              <a:t> </a:t>
            </a:r>
            <a:r>
              <a:rPr lang="en-US" sz="2800" b="1" dirty="0">
                <a:solidFill>
                  <a:srgbClr val="8B2E54"/>
                </a:solidFill>
              </a:rPr>
              <a:t>Safety and Quality in Compressed Air: Why You Should Care</a:t>
            </a:r>
            <a:endParaRPr lang="en-US" sz="2800" b="1" dirty="0">
              <a:solidFill>
                <a:srgbClr val="8B2E54"/>
              </a:solidFill>
              <a:latin typeface="+mn-lt"/>
              <a:cs typeface="Arial"/>
            </a:endParaRPr>
          </a:p>
        </p:txBody>
      </p:sp>
      <p:sp>
        <p:nvSpPr>
          <p:cNvPr id="11" name="TextBox 10">
            <a:extLst>
              <a:ext uri="{FF2B5EF4-FFF2-40B4-BE49-F238E27FC236}">
                <a16:creationId xmlns:a16="http://schemas.microsoft.com/office/drawing/2014/main" id="{64CB1291-1EF1-4A8A-9CE1-7D746F24B872}"/>
              </a:ext>
            </a:extLst>
          </p:cNvPr>
          <p:cNvSpPr txBox="1">
            <a:spLocks noChangeArrowheads="1"/>
          </p:cNvSpPr>
          <p:nvPr/>
        </p:nvSpPr>
        <p:spPr bwMode="auto">
          <a:xfrm>
            <a:off x="7022298" y="27578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4" name="Picture 3">
            <a:extLst>
              <a:ext uri="{FF2B5EF4-FFF2-40B4-BE49-F238E27FC236}">
                <a16:creationId xmlns:a16="http://schemas.microsoft.com/office/drawing/2014/main" id="{1B0A0793-9008-4C81-B57E-B61F8B6A834B}"/>
              </a:ext>
            </a:extLst>
          </p:cNvPr>
          <p:cNvPicPr>
            <a:picLocks noChangeAspect="1"/>
          </p:cNvPicPr>
          <p:nvPr/>
        </p:nvPicPr>
        <p:blipFill rotWithShape="1">
          <a:blip r:embed="rId4">
            <a:extLst>
              <a:ext uri="{28A0092B-C50C-407E-A947-70E740481C1C}">
                <a14:useLocalDpi xmlns:a14="http://schemas.microsoft.com/office/drawing/2010/main" val="0"/>
              </a:ext>
            </a:extLst>
          </a:blip>
          <a:srcRect b="13625"/>
          <a:stretch/>
        </p:blipFill>
        <p:spPr>
          <a:xfrm>
            <a:off x="4000500" y="2510794"/>
            <a:ext cx="1143000" cy="1480892"/>
          </a:xfrm>
          <a:prstGeom prst="rect">
            <a:avLst/>
          </a:prstGeom>
        </p:spPr>
      </p:pic>
      <p:pic>
        <p:nvPicPr>
          <p:cNvPr id="13" name="Picture 12">
            <a:extLst>
              <a:ext uri="{FF2B5EF4-FFF2-40B4-BE49-F238E27FC236}">
                <a16:creationId xmlns:a16="http://schemas.microsoft.com/office/drawing/2014/main" id="{E277F010-0AA4-44BD-A522-3491EE9F09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2544" y="3074761"/>
            <a:ext cx="1416579" cy="730955"/>
          </a:xfrm>
          <a:prstGeom prst="rect">
            <a:avLst/>
          </a:prstGeom>
        </p:spPr>
      </p:pic>
      <p:pic>
        <p:nvPicPr>
          <p:cNvPr id="15" name="Picture 14">
            <a:extLst>
              <a:ext uri="{FF2B5EF4-FFF2-40B4-BE49-F238E27FC236}">
                <a16:creationId xmlns:a16="http://schemas.microsoft.com/office/drawing/2014/main" id="{9F484C75-2FB5-4CD2-BA47-577901CD0D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0744" y="3901802"/>
            <a:ext cx="1301832" cy="974515"/>
          </a:xfrm>
          <a:prstGeom prst="rect">
            <a:avLst/>
          </a:prstGeom>
        </p:spPr>
      </p:pic>
    </p:spTree>
    <p:extLst>
      <p:ext uri="{BB962C8B-B14F-4D97-AF65-F5344CB8AC3E}">
        <p14:creationId xmlns:p14="http://schemas.microsoft.com/office/powerpoint/2010/main" val="251845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1479335" y="2362200"/>
            <a:ext cx="61853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altLang="en-US" dirty="0">
                <a:cs typeface="Arial" panose="020B0604020202020204" pitchFamily="34" charset="0"/>
              </a:rPr>
              <a:t>Introduction by </a:t>
            </a:r>
            <a:r>
              <a:rPr lang="en-US" altLang="en-US" i="1" dirty="0">
                <a:cs typeface="Arial" panose="020B0604020202020204" pitchFamily="34" charset="0"/>
              </a:rPr>
              <a:t>Rod Smith</a:t>
            </a:r>
            <a:r>
              <a:rPr lang="en-US" altLang="en-US" dirty="0">
                <a:cs typeface="Arial" panose="020B0604020202020204" pitchFamily="34" charset="0"/>
              </a:rPr>
              <a:t>, Publisher </a:t>
            </a:r>
          </a:p>
          <a:p>
            <a:pPr defTabSz="914400"/>
            <a:r>
              <a:rPr lang="en-US" altLang="en-US" sz="2000" dirty="0">
                <a:cs typeface="Arial" panose="020B0604020202020204" pitchFamily="34" charset="0"/>
              </a:rPr>
              <a:t>Blower &amp; Vacuum Best Practices Magazine</a:t>
            </a:r>
          </a:p>
          <a:p>
            <a:pPr defTabSz="914400"/>
            <a:endParaRPr lang="en-US" altLang="en-US" sz="2800" dirty="0">
              <a:cs typeface="Arial" panose="020B0604020202020204" pitchFamily="34" charset="0"/>
            </a:endParaRPr>
          </a:p>
        </p:txBody>
      </p:sp>
      <p:pic>
        <p:nvPicPr>
          <p:cNvPr id="18" name="69753508-84B8-498F-9B08-6D5A769CBD20" descr="9A3E81F3-8EC0-44DC-AF99-7663B9FE2314@fios-router">
            <a:extLst>
              <a:ext uri="{FF2B5EF4-FFF2-40B4-BE49-F238E27FC236}">
                <a16:creationId xmlns:a16="http://schemas.microsoft.com/office/drawing/2014/main" id="{A10509AA-C249-43D2-B682-B65F25132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216" y="3701176"/>
            <a:ext cx="1647565" cy="2035601"/>
          </a:xfrm>
          <a:prstGeom prst="rect">
            <a:avLst/>
          </a:prstGeom>
          <a:solidFill>
            <a:srgbClr val="FFFFFF">
              <a:shade val="85000"/>
            </a:srgbClr>
          </a:solidFill>
          <a:ln w="762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TextBox 4">
            <a:extLst>
              <a:ext uri="{FF2B5EF4-FFF2-40B4-BE49-F238E27FC236}">
                <a16:creationId xmlns:a16="http://schemas.microsoft.com/office/drawing/2014/main" id="{A9DD16D8-DCFE-4C95-9665-090B8726E751}"/>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sp>
        <p:nvSpPr>
          <p:cNvPr id="8" name="Title 1">
            <a:extLst>
              <a:ext uri="{FF2B5EF4-FFF2-40B4-BE49-F238E27FC236}">
                <a16:creationId xmlns:a16="http://schemas.microsoft.com/office/drawing/2014/main" id="{1A965B37-2945-48EC-89FE-B32BD2192EF6}"/>
              </a:ext>
            </a:extLst>
          </p:cNvPr>
          <p:cNvSpPr txBox="1">
            <a:spLocks/>
          </p:cNvSpPr>
          <p:nvPr/>
        </p:nvSpPr>
        <p:spPr bwMode="auto">
          <a:xfrm>
            <a:off x="95250" y="1387937"/>
            <a:ext cx="89535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How to Design a Centralized Vacuum System</a:t>
            </a:r>
          </a:p>
        </p:txBody>
      </p:sp>
      <p:pic>
        <p:nvPicPr>
          <p:cNvPr id="10" name="Picture 9">
            <a:extLst>
              <a:ext uri="{FF2B5EF4-FFF2-40B4-BE49-F238E27FC236}">
                <a16:creationId xmlns:a16="http://schemas.microsoft.com/office/drawing/2014/main" id="{CBDCDBF2-2B7B-44F6-80C9-88D76C595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254" y="4294168"/>
            <a:ext cx="1533525" cy="742950"/>
          </a:xfrm>
          <a:prstGeom prst="rect">
            <a:avLst/>
          </a:prstGeom>
        </p:spPr>
      </p:pic>
    </p:spTree>
    <p:extLst>
      <p:ext uri="{BB962C8B-B14F-4D97-AF65-F5344CB8AC3E}">
        <p14:creationId xmlns:p14="http://schemas.microsoft.com/office/powerpoint/2010/main" val="150074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pic>
        <p:nvPicPr>
          <p:cNvPr id="2" name="Picture 1">
            <a:hlinkClick r:id="rId3"/>
            <a:extLst>
              <a:ext uri="{FF2B5EF4-FFF2-40B4-BE49-F238E27FC236}">
                <a16:creationId xmlns:a16="http://schemas.microsoft.com/office/drawing/2014/main" id="{E504E16F-9F6E-4D8B-90B2-D867C3A938D7}"/>
              </a:ext>
            </a:extLst>
          </p:cNvPr>
          <p:cNvPicPr>
            <a:picLocks noChangeAspect="1"/>
          </p:cNvPicPr>
          <p:nvPr/>
        </p:nvPicPr>
        <p:blipFill rotWithShape="1">
          <a:blip r:embed="rId4"/>
          <a:srcRect l="10834" t="15926" r="25000" b="8518"/>
          <a:stretch/>
        </p:blipFill>
        <p:spPr>
          <a:xfrm>
            <a:off x="1371600" y="1309254"/>
            <a:ext cx="6400800" cy="4239491"/>
          </a:xfrm>
          <a:prstGeom prst="rect">
            <a:avLst/>
          </a:prstGeom>
        </p:spPr>
      </p:pic>
      <p:graphicFrame>
        <p:nvGraphicFramePr>
          <p:cNvPr id="3" name="Object 2">
            <a:extLst>
              <a:ext uri="{FF2B5EF4-FFF2-40B4-BE49-F238E27FC236}">
                <a16:creationId xmlns:a16="http://schemas.microsoft.com/office/drawing/2014/main" id="{768FC342-175D-4F2D-A1B3-AD13029F8271}"/>
              </a:ext>
            </a:extLst>
          </p:cNvPr>
          <p:cNvGraphicFramePr>
            <a:graphicFrameLocks noChangeAspect="1"/>
          </p:cNvGraphicFramePr>
          <p:nvPr>
            <p:extLst>
              <p:ext uri="{D42A27DB-BD31-4B8C-83A1-F6EECF244321}">
                <p14:modId xmlns:p14="http://schemas.microsoft.com/office/powerpoint/2010/main" val="3751215981"/>
              </p:ext>
            </p:extLst>
          </p:nvPr>
        </p:nvGraphicFramePr>
        <p:xfrm>
          <a:off x="3663949" y="5715000"/>
          <a:ext cx="1816102" cy="838200"/>
        </p:xfrm>
        <a:graphic>
          <a:graphicData uri="http://schemas.openxmlformats.org/presentationml/2006/ole">
            <mc:AlternateContent xmlns:mc="http://schemas.openxmlformats.org/markup-compatibility/2006">
              <mc:Choice xmlns:v="urn:schemas-microsoft-com:vml" Requires="v">
                <p:oleObj spid="_x0000_s2054" name="Acrobat Document" r:id="rId5" imgW="2228682" imgH="1028700" progId="AcroExch.Document.DC">
                  <p:embed/>
                </p:oleObj>
              </mc:Choice>
              <mc:Fallback>
                <p:oleObj name="Acrobat Document" r:id="rId5" imgW="2228682" imgH="1028700" progId="AcroExch.Document.DC">
                  <p:embed/>
                  <p:pic>
                    <p:nvPicPr>
                      <p:cNvPr id="0" name=""/>
                      <p:cNvPicPr/>
                      <p:nvPr/>
                    </p:nvPicPr>
                    <p:blipFill>
                      <a:blip r:embed="rId6"/>
                      <a:stretch>
                        <a:fillRect/>
                      </a:stretch>
                    </p:blipFill>
                    <p:spPr>
                      <a:xfrm>
                        <a:off x="3663949" y="5715000"/>
                        <a:ext cx="1816102" cy="838200"/>
                      </a:xfrm>
                      <a:prstGeom prst="rect">
                        <a:avLst/>
                      </a:prstGeom>
                    </p:spPr>
                  </p:pic>
                </p:oleObj>
              </mc:Fallback>
            </mc:AlternateContent>
          </a:graphicData>
        </a:graphic>
      </p:graphicFrame>
    </p:spTree>
    <p:extLst>
      <p:ext uri="{BB962C8B-B14F-4D97-AF65-F5344CB8AC3E}">
        <p14:creationId xmlns:p14="http://schemas.microsoft.com/office/powerpoint/2010/main" val="159254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sp>
        <p:nvSpPr>
          <p:cNvPr id="5" name="Rectangle 4">
            <a:extLst>
              <a:ext uri="{FF2B5EF4-FFF2-40B4-BE49-F238E27FC236}">
                <a16:creationId xmlns:a16="http://schemas.microsoft.com/office/drawing/2014/main" id="{F16F3FC7-9B73-4325-ABB5-E5869032CB22}"/>
              </a:ext>
            </a:extLst>
          </p:cNvPr>
          <p:cNvSpPr/>
          <p:nvPr/>
        </p:nvSpPr>
        <p:spPr>
          <a:xfrm>
            <a:off x="779671" y="1755350"/>
            <a:ext cx="7584657" cy="1785104"/>
          </a:xfrm>
          <a:prstGeom prst="rect">
            <a:avLst/>
          </a:prstGeom>
        </p:spPr>
        <p:txBody>
          <a:bodyPr wrap="square">
            <a:spAutoFit/>
          </a:bodyPr>
          <a:lstStyle/>
          <a:p>
            <a:pPr algn="ctr"/>
            <a:r>
              <a:rPr lang="en-US" dirty="0"/>
              <a:t>The conference will focus on sustainable on-site utilities powering automation including compressed air, blower, vacuum and cooling systems. Presentations should encompass one or more of these themes.</a:t>
            </a:r>
          </a:p>
          <a:p>
            <a:pPr algn="ctr"/>
            <a:endParaRPr lang="en-US" sz="1400" dirty="0"/>
          </a:p>
          <a:p>
            <a:pPr lvl="1" algn="ctr"/>
            <a:endParaRPr lang="en-US" sz="1400" dirty="0">
              <a:effectLst/>
            </a:endParaRPr>
          </a:p>
          <a:p>
            <a:pPr lvl="1"/>
            <a:endParaRPr lang="en-US" sz="1400" dirty="0"/>
          </a:p>
          <a:p>
            <a:pPr lvl="1"/>
            <a:endParaRPr lang="en-US" sz="1400" dirty="0">
              <a:effectLst/>
            </a:endParaRPr>
          </a:p>
        </p:txBody>
      </p:sp>
      <p:sp>
        <p:nvSpPr>
          <p:cNvPr id="9" name="Title 1">
            <a:extLst>
              <a:ext uri="{FF2B5EF4-FFF2-40B4-BE49-F238E27FC236}">
                <a16:creationId xmlns:a16="http://schemas.microsoft.com/office/drawing/2014/main" id="{7425D0B6-C184-443D-A522-C5C5882355C9}"/>
              </a:ext>
            </a:extLst>
          </p:cNvPr>
          <p:cNvSpPr txBox="1">
            <a:spLocks/>
          </p:cNvSpPr>
          <p:nvPr/>
        </p:nvSpPr>
        <p:spPr>
          <a:xfrm>
            <a:off x="533400" y="1019513"/>
            <a:ext cx="8305800" cy="563562"/>
          </a:xfrm>
          <a:prstGeom prst="rect">
            <a:avLst/>
          </a:prstGeom>
        </p:spPr>
        <p:txBody>
          <a:bodyPr vert="horz" anchor="b">
            <a:normAutofit/>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800" b="1" dirty="0">
                <a:solidFill>
                  <a:schemeClr val="tx1"/>
                </a:solidFill>
              </a:rPr>
              <a:t>Call for Abstracts</a:t>
            </a:r>
          </a:p>
        </p:txBody>
      </p:sp>
      <p:sp>
        <p:nvSpPr>
          <p:cNvPr id="18" name="Rectangle 17">
            <a:extLst>
              <a:ext uri="{FF2B5EF4-FFF2-40B4-BE49-F238E27FC236}">
                <a16:creationId xmlns:a16="http://schemas.microsoft.com/office/drawing/2014/main" id="{5E6FBB31-358A-4B39-9B52-A93454FF6D4C}"/>
              </a:ext>
            </a:extLst>
          </p:cNvPr>
          <p:cNvSpPr/>
          <p:nvPr/>
        </p:nvSpPr>
        <p:spPr>
          <a:xfrm>
            <a:off x="971549" y="3921056"/>
            <a:ext cx="7200900" cy="1569660"/>
          </a:xfrm>
          <a:prstGeom prst="rect">
            <a:avLst/>
          </a:prstGeom>
        </p:spPr>
        <p:txBody>
          <a:bodyPr wrap="square">
            <a:spAutoFit/>
          </a:bodyPr>
          <a:lstStyle/>
          <a:p>
            <a:pPr lvl="1" algn="ctr"/>
            <a:r>
              <a:rPr lang="en-US" sz="1600" b="1" dirty="0"/>
              <a:t>Abstract submissions are due Friday, March 29, 2019.</a:t>
            </a:r>
          </a:p>
          <a:p>
            <a:pPr lvl="1" algn="ctr"/>
            <a:endParaRPr lang="en-US" sz="1600" b="1" dirty="0"/>
          </a:p>
          <a:p>
            <a:pPr lvl="1" algn="ctr"/>
            <a:r>
              <a:rPr lang="en-US" sz="1600" b="1" dirty="0"/>
              <a:t>Speakers receive a complimentary Conference Pass, a $675 value!</a:t>
            </a:r>
          </a:p>
          <a:p>
            <a:pPr lvl="1" algn="ctr"/>
            <a:endParaRPr lang="en-US" sz="1600" b="1" dirty="0"/>
          </a:p>
          <a:p>
            <a:pPr lvl="1" algn="ctr"/>
            <a:r>
              <a:rPr lang="en-US" sz="1600" dirty="0"/>
              <a:t>To submit an abstract, please visit</a:t>
            </a:r>
          </a:p>
          <a:p>
            <a:pPr lvl="1" algn="ctr"/>
            <a:r>
              <a:rPr lang="en-US" sz="1600" b="1" dirty="0">
                <a:solidFill>
                  <a:schemeClr val="accent2"/>
                </a:solidFill>
              </a:rPr>
              <a:t>cabpexpo.com/conference/speakers</a:t>
            </a:r>
          </a:p>
        </p:txBody>
      </p:sp>
      <p:grpSp>
        <p:nvGrpSpPr>
          <p:cNvPr id="2" name="Group 1">
            <a:extLst>
              <a:ext uri="{FF2B5EF4-FFF2-40B4-BE49-F238E27FC236}">
                <a16:creationId xmlns:a16="http://schemas.microsoft.com/office/drawing/2014/main" id="{E533DAEB-7D38-43B9-AFF0-1382F1460DCF}"/>
              </a:ext>
            </a:extLst>
          </p:cNvPr>
          <p:cNvGrpSpPr/>
          <p:nvPr/>
        </p:nvGrpSpPr>
        <p:grpSpPr>
          <a:xfrm>
            <a:off x="1050400" y="2920782"/>
            <a:ext cx="7043199" cy="619672"/>
            <a:chOff x="1161945" y="2809328"/>
            <a:chExt cx="7043199" cy="619672"/>
          </a:xfrm>
        </p:grpSpPr>
        <p:grpSp>
          <p:nvGrpSpPr>
            <p:cNvPr id="11" name="Group 10">
              <a:extLst>
                <a:ext uri="{FF2B5EF4-FFF2-40B4-BE49-F238E27FC236}">
                  <a16:creationId xmlns:a16="http://schemas.microsoft.com/office/drawing/2014/main" id="{49BE5BA7-A191-4D25-8332-3738C6CB7DC9}"/>
                </a:ext>
              </a:extLst>
            </p:cNvPr>
            <p:cNvGrpSpPr/>
            <p:nvPr/>
          </p:nvGrpSpPr>
          <p:grpSpPr>
            <a:xfrm>
              <a:off x="1161945" y="2809328"/>
              <a:ext cx="1593484" cy="619672"/>
              <a:chOff x="2650" y="801953"/>
              <a:chExt cx="1593484" cy="619672"/>
            </a:xfrm>
          </p:grpSpPr>
          <p:sp>
            <p:nvSpPr>
              <p:cNvPr id="23" name="Rectangle 22">
                <a:extLst>
                  <a:ext uri="{FF2B5EF4-FFF2-40B4-BE49-F238E27FC236}">
                    <a16:creationId xmlns:a16="http://schemas.microsoft.com/office/drawing/2014/main" id="{90FB4E2C-3B5F-4763-A48A-BBA8DAA57254}"/>
                  </a:ext>
                </a:extLst>
              </p:cNvPr>
              <p:cNvSpPr/>
              <p:nvPr/>
            </p:nvSpPr>
            <p:spPr>
              <a:xfrm>
                <a:off x="2650"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TextBox 23">
                <a:extLst>
                  <a:ext uri="{FF2B5EF4-FFF2-40B4-BE49-F238E27FC236}">
                    <a16:creationId xmlns:a16="http://schemas.microsoft.com/office/drawing/2014/main" id="{C0A8DC14-4AB2-4392-B841-AF8100D2D1E2}"/>
                  </a:ext>
                </a:extLst>
              </p:cNvPr>
              <p:cNvSpPr txBox="1"/>
              <p:nvPr/>
            </p:nvSpPr>
            <p:spPr>
              <a:xfrm>
                <a:off x="2650"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Quality &amp; Safety Management </a:t>
                </a:r>
                <a:endParaRPr lang="en-US" sz="1300" kern="1200" dirty="0"/>
              </a:p>
            </p:txBody>
          </p:sp>
        </p:grpSp>
        <p:grpSp>
          <p:nvGrpSpPr>
            <p:cNvPr id="12" name="Group 11">
              <a:extLst>
                <a:ext uri="{FF2B5EF4-FFF2-40B4-BE49-F238E27FC236}">
                  <a16:creationId xmlns:a16="http://schemas.microsoft.com/office/drawing/2014/main" id="{FE9E0F83-561E-476D-95EB-4D638890D4B5}"/>
                </a:ext>
              </a:extLst>
            </p:cNvPr>
            <p:cNvGrpSpPr/>
            <p:nvPr/>
          </p:nvGrpSpPr>
          <p:grpSpPr>
            <a:xfrm>
              <a:off x="2978516" y="2809328"/>
              <a:ext cx="1593484" cy="619672"/>
              <a:chOff x="1819221" y="801953"/>
              <a:chExt cx="1593484" cy="619672"/>
            </a:xfrm>
          </p:grpSpPr>
          <p:sp>
            <p:nvSpPr>
              <p:cNvPr id="21" name="Rectangle 20">
                <a:extLst>
                  <a:ext uri="{FF2B5EF4-FFF2-40B4-BE49-F238E27FC236}">
                    <a16:creationId xmlns:a16="http://schemas.microsoft.com/office/drawing/2014/main" id="{A3F137F2-DFDA-4626-88BF-9C0133CE7028}"/>
                  </a:ext>
                </a:extLst>
              </p:cNvPr>
              <p:cNvSpPr/>
              <p:nvPr/>
            </p:nvSpPr>
            <p:spPr>
              <a:xfrm>
                <a:off x="1819221"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A3E62DB6-87F1-40AA-BC0B-B0C97FB9167B}"/>
                  </a:ext>
                </a:extLst>
              </p:cNvPr>
              <p:cNvSpPr txBox="1"/>
              <p:nvPr/>
            </p:nvSpPr>
            <p:spPr>
              <a:xfrm>
                <a:off x="1819221"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Facility Maintenance &amp; Reliability</a:t>
                </a:r>
                <a:endParaRPr lang="en-US" sz="1300" kern="1200" dirty="0"/>
              </a:p>
            </p:txBody>
          </p:sp>
        </p:grpSp>
        <p:grpSp>
          <p:nvGrpSpPr>
            <p:cNvPr id="13" name="Group 12">
              <a:extLst>
                <a:ext uri="{FF2B5EF4-FFF2-40B4-BE49-F238E27FC236}">
                  <a16:creationId xmlns:a16="http://schemas.microsoft.com/office/drawing/2014/main" id="{A61EA6D6-9F00-4926-84E0-439EF68A6D17}"/>
                </a:ext>
              </a:extLst>
            </p:cNvPr>
            <p:cNvGrpSpPr/>
            <p:nvPr/>
          </p:nvGrpSpPr>
          <p:grpSpPr>
            <a:xfrm>
              <a:off x="4795088" y="2809328"/>
              <a:ext cx="1593484" cy="619672"/>
              <a:chOff x="3635793" y="801953"/>
              <a:chExt cx="1593484" cy="619672"/>
            </a:xfrm>
          </p:grpSpPr>
          <p:sp>
            <p:nvSpPr>
              <p:cNvPr id="19" name="Rectangle 18">
                <a:extLst>
                  <a:ext uri="{FF2B5EF4-FFF2-40B4-BE49-F238E27FC236}">
                    <a16:creationId xmlns:a16="http://schemas.microsoft.com/office/drawing/2014/main" id="{A95D409D-CC44-4AC8-87BA-3C3D49A66B9B}"/>
                  </a:ext>
                </a:extLst>
              </p:cNvPr>
              <p:cNvSpPr/>
              <p:nvPr/>
            </p:nvSpPr>
            <p:spPr>
              <a:xfrm>
                <a:off x="3635793"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5113D460-2301-4401-9D40-74208550E381}"/>
                  </a:ext>
                </a:extLst>
              </p:cNvPr>
              <p:cNvSpPr txBox="1"/>
              <p:nvPr/>
            </p:nvSpPr>
            <p:spPr>
              <a:xfrm>
                <a:off x="3635793"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Energy Savings / IoT Monitoring</a:t>
                </a:r>
                <a:endParaRPr lang="en-US" sz="1300" kern="1200" dirty="0"/>
              </a:p>
            </p:txBody>
          </p:sp>
        </p:grpSp>
        <p:grpSp>
          <p:nvGrpSpPr>
            <p:cNvPr id="14" name="Group 13">
              <a:extLst>
                <a:ext uri="{FF2B5EF4-FFF2-40B4-BE49-F238E27FC236}">
                  <a16:creationId xmlns:a16="http://schemas.microsoft.com/office/drawing/2014/main" id="{833E5377-DC81-400F-A40F-B7B3DC60AE94}"/>
                </a:ext>
              </a:extLst>
            </p:cNvPr>
            <p:cNvGrpSpPr/>
            <p:nvPr/>
          </p:nvGrpSpPr>
          <p:grpSpPr>
            <a:xfrm>
              <a:off x="6611660" y="2809328"/>
              <a:ext cx="1593484" cy="619672"/>
              <a:chOff x="5452365" y="801953"/>
              <a:chExt cx="1593484" cy="619672"/>
            </a:xfrm>
          </p:grpSpPr>
          <p:sp>
            <p:nvSpPr>
              <p:cNvPr id="15" name="Rectangle 14">
                <a:extLst>
                  <a:ext uri="{FF2B5EF4-FFF2-40B4-BE49-F238E27FC236}">
                    <a16:creationId xmlns:a16="http://schemas.microsoft.com/office/drawing/2014/main" id="{F523B935-C805-42EE-B321-8D015014833A}"/>
                  </a:ext>
                </a:extLst>
              </p:cNvPr>
              <p:cNvSpPr/>
              <p:nvPr/>
            </p:nvSpPr>
            <p:spPr>
              <a:xfrm>
                <a:off x="5452365" y="801953"/>
                <a:ext cx="1593484" cy="6196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5CA05E4D-367E-41D4-AE75-16267E4ABD8D}"/>
                  </a:ext>
                </a:extLst>
              </p:cNvPr>
              <p:cNvSpPr txBox="1"/>
              <p:nvPr/>
            </p:nvSpPr>
            <p:spPr>
              <a:xfrm>
                <a:off x="5452365" y="801953"/>
                <a:ext cx="1593484" cy="6196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Water Savings / Energy Management</a:t>
                </a:r>
              </a:p>
            </p:txBody>
          </p:sp>
        </p:grpSp>
      </p:grpSp>
    </p:spTree>
    <p:extLst>
      <p:ext uri="{BB962C8B-B14F-4D97-AF65-F5344CB8AC3E}">
        <p14:creationId xmlns:p14="http://schemas.microsoft.com/office/powerpoint/2010/main" val="13215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3867837" y="1621621"/>
            <a:ext cx="411014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cs typeface="Calibri" panose="020F0502020204030204" pitchFamily="34" charset="0"/>
              </a:rPr>
              <a:t> President and Principal Engineer, Compression Engineering Corporation</a:t>
            </a:r>
          </a:p>
          <a:p>
            <a:pPr marL="0" marR="0" lvl="0" indent="0" algn="l" defTabSz="914400" rtl="0" eaLnBrk="1" fontAlgn="auto" latinLnBrk="0" hangingPunct="1">
              <a:lnSpc>
                <a:spcPct val="100000"/>
              </a:lnSpc>
              <a:spcBef>
                <a:spcPts val="0"/>
              </a:spcBef>
              <a:spcAft>
                <a:spcPts val="0"/>
              </a:spcAft>
              <a:buClrTx/>
              <a:buSzTx/>
              <a:tabLst/>
              <a:defRPr/>
            </a:pPr>
            <a:r>
              <a:rPr kumimoji="0" lang="en-US" altLang="en-US" b="0" i="0" u="none" strike="noStrike" kern="1200" cap="none" spc="0" normalizeH="0" baseline="0" noProof="0" dirty="0">
                <a:ln>
                  <a:noFill/>
                </a:ln>
                <a:solidFill>
                  <a:prstClr val="black"/>
                </a:solidFill>
                <a:effectLst/>
                <a:uLnTx/>
                <a:uFillTx/>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prstClr val="black"/>
                </a:solidFill>
                <a:effectLst/>
                <a:uLnTx/>
                <a:uFillTx/>
                <a:cs typeface="Calibri" panose="020F0502020204030204" pitchFamily="34" charset="0"/>
              </a:rPr>
              <a:t> </a:t>
            </a:r>
            <a:r>
              <a:rPr lang="en-US" altLang="en-US" dirty="0">
                <a:solidFill>
                  <a:prstClr val="black"/>
                </a:solidFill>
                <a:cs typeface="Calibri" panose="020F0502020204030204" pitchFamily="34" charset="0"/>
              </a:rPr>
              <a:t>Over 25 years of experience in the industry</a:t>
            </a: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sp>
        <p:nvSpPr>
          <p:cNvPr id="11" name="TextBox 10">
            <a:extLst>
              <a:ext uri="{FF2B5EF4-FFF2-40B4-BE49-F238E27FC236}">
                <a16:creationId xmlns:a16="http://schemas.microsoft.com/office/drawing/2014/main" id="{0E22E7DB-203C-4DAC-9813-827E25DD350C}"/>
              </a:ext>
            </a:extLst>
          </p:cNvPr>
          <p:cNvSpPr txBox="1">
            <a:spLocks noChangeArrowheads="1"/>
          </p:cNvSpPr>
          <p:nvPr/>
        </p:nvSpPr>
        <p:spPr bwMode="auto">
          <a:xfrm>
            <a:off x="7122078" y="424607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3" name="Picture 2">
            <a:extLst>
              <a:ext uri="{FF2B5EF4-FFF2-40B4-BE49-F238E27FC236}">
                <a16:creationId xmlns:a16="http://schemas.microsoft.com/office/drawing/2014/main" id="{4A2ECC8C-EAA6-4B1D-88C5-2E2343322A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944" y="1608474"/>
            <a:ext cx="1679971" cy="1820526"/>
          </a:xfrm>
          <a:prstGeom prst="rect">
            <a:avLst/>
          </a:prstGeom>
        </p:spPr>
      </p:pic>
      <p:pic>
        <p:nvPicPr>
          <p:cNvPr id="15" name="Picture 14">
            <a:extLst>
              <a:ext uri="{FF2B5EF4-FFF2-40B4-BE49-F238E27FC236}">
                <a16:creationId xmlns:a16="http://schemas.microsoft.com/office/drawing/2014/main" id="{C7337728-9E6A-4F51-B8F6-E45F6AE99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3851" y="4614454"/>
            <a:ext cx="1533525" cy="742950"/>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Tim Dugan, P.E.</a:t>
              </a:r>
            </a:p>
            <a:p>
              <a:pPr marL="0" lvl="0" indent="0" algn="ctr" defTabSz="800100">
                <a:spcBef>
                  <a:spcPct val="0"/>
                </a:spcBef>
                <a:buNone/>
              </a:pPr>
              <a:r>
                <a:rPr lang="en-US" sz="1200" kern="1200" dirty="0"/>
                <a:t>Compression Engineering Corporation</a:t>
              </a:r>
            </a:p>
          </p:txBody>
        </p:sp>
      </p:grpSp>
    </p:spTree>
    <p:extLst>
      <p:ext uri="{BB962C8B-B14F-4D97-AF65-F5344CB8AC3E}">
        <p14:creationId xmlns:p14="http://schemas.microsoft.com/office/powerpoint/2010/main" val="7762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normAutofit/>
          </a:bodyPr>
          <a:lstStyle/>
          <a:p>
            <a:r>
              <a:rPr lang="en-US" b="1" dirty="0"/>
              <a:t>How to Design a Centralized Vacuum System</a:t>
            </a:r>
            <a:endParaRPr lang="en-US" dirty="0"/>
          </a:p>
        </p:txBody>
      </p:sp>
      <p:sp>
        <p:nvSpPr>
          <p:cNvPr id="5" name="Title 1">
            <a:extLst>
              <a:ext uri="{FF2B5EF4-FFF2-40B4-BE49-F238E27FC236}">
                <a16:creationId xmlns:a16="http://schemas.microsoft.com/office/drawing/2014/main" id="{24040825-5051-421C-AB6C-C611958A3101}"/>
              </a:ext>
            </a:extLst>
          </p:cNvPr>
          <p:cNvSpPr txBox="1">
            <a:spLocks/>
          </p:cNvSpPr>
          <p:nvPr/>
        </p:nvSpPr>
        <p:spPr>
          <a:xfrm>
            <a:off x="1524000" y="3134838"/>
            <a:ext cx="6172200" cy="1360962"/>
          </a:xfrm>
          <a:prstGeom prst="rect">
            <a:avLst/>
          </a:prstGeom>
        </p:spPr>
        <p:txBody>
          <a:bodyPr vert="horz" anchor="b">
            <a:normAutofit fontScale="97500" lnSpcReduction="1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a:ln>
                  <a:noFill/>
                </a:ln>
                <a:solidFill>
                  <a:srgbClr val="808080"/>
                </a:solidFill>
                <a:effectLst/>
                <a:uLnTx/>
                <a:uFillTx/>
                <a:latin typeface="Arial"/>
                <a:ea typeface="+mj-ea"/>
                <a:cs typeface="+mj-cs"/>
              </a:rPr>
              <a:t>March 14, 2019</a:t>
            </a:r>
            <a:br>
              <a:rPr kumimoji="0" lang="en-US" sz="2200" b="1" i="0" u="none" strike="noStrike" kern="1200" cap="none" spc="0" normalizeH="0" baseline="0" noProof="0" dirty="0">
                <a:ln>
                  <a:noFill/>
                </a:ln>
                <a:solidFill>
                  <a:srgbClr val="808080"/>
                </a:solidFill>
                <a:effectLst/>
                <a:uLnTx/>
                <a:uFillTx/>
                <a:latin typeface="Arial"/>
                <a:ea typeface="+mj-ea"/>
                <a:cs typeface="+mj-cs"/>
              </a:rPr>
            </a:br>
            <a:r>
              <a:rPr kumimoji="0" lang="en-US" sz="2200" b="1" i="0" u="none" strike="noStrike" kern="1200" cap="none" spc="0" normalizeH="0" baseline="0" noProof="0" dirty="0">
                <a:ln>
                  <a:noFill/>
                </a:ln>
                <a:solidFill>
                  <a:srgbClr val="808080"/>
                </a:solidFill>
                <a:effectLst/>
                <a:uLnTx/>
                <a:uFillTx/>
                <a:latin typeface="Arial"/>
                <a:ea typeface="+mj-ea"/>
                <a:cs typeface="+mj-cs"/>
              </a:rPr>
              <a:t>Tim Dugan, P.E.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808080"/>
                </a:solidFill>
                <a:effectLst/>
                <a:uLnTx/>
                <a:uFillTx/>
                <a:latin typeface="Arial"/>
                <a:ea typeface="+mj-ea"/>
                <a:cs typeface="+mj-cs"/>
              </a:rPr>
              <a:t>Compression Engineering Corporation</a:t>
            </a:r>
            <a:br>
              <a:rPr kumimoji="0" lang="en-US" sz="2200" b="1" i="0" u="none" strike="noStrike" kern="1200" cap="none" spc="0" normalizeH="0" baseline="0" noProof="0" dirty="0">
                <a:ln>
                  <a:noFill/>
                </a:ln>
                <a:solidFill>
                  <a:srgbClr val="808080"/>
                </a:solidFill>
                <a:effectLst/>
                <a:uLnTx/>
                <a:uFillTx/>
                <a:latin typeface="Arial"/>
                <a:ea typeface="+mj-ea"/>
                <a:cs typeface="+mj-cs"/>
              </a:rPr>
            </a:br>
            <a:endParaRPr kumimoji="0" lang="en-US" sz="2200" b="1" i="0" u="none" strike="noStrike" kern="1200" cap="none" spc="0" normalizeH="0" baseline="0" noProof="0" dirty="0">
              <a:ln>
                <a:noFill/>
              </a:ln>
              <a:solidFill>
                <a:srgbClr val="808080"/>
              </a:solidFill>
              <a:effectLst/>
              <a:uLnTx/>
              <a:uFillTx/>
              <a:latin typeface="Arial"/>
              <a:ea typeface="+mj-ea"/>
              <a:cs typeface="+mj-cs"/>
            </a:endParaRPr>
          </a:p>
        </p:txBody>
      </p:sp>
    </p:spTree>
    <p:extLst>
      <p:ext uri="{BB962C8B-B14F-4D97-AF65-F5344CB8AC3E}">
        <p14:creationId xmlns:p14="http://schemas.microsoft.com/office/powerpoint/2010/main" val="17251971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Custom 12">
      <a:dk1>
        <a:srgbClr val="000000"/>
      </a:dk1>
      <a:lt1>
        <a:sysClr val="window" lastClr="FFFFFF"/>
      </a:lt1>
      <a:dk2>
        <a:srgbClr val="006CA2"/>
      </a:dk2>
      <a:lt2>
        <a:srgbClr val="F7FBF4"/>
      </a:lt2>
      <a:accent1>
        <a:srgbClr val="008640"/>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1_BP Expo PowerPoint Template">
  <a:themeElements>
    <a:clrScheme name="Custom 12">
      <a:dk1>
        <a:srgbClr val="000000"/>
      </a:dk1>
      <a:lt1>
        <a:sysClr val="window" lastClr="FFFFFF"/>
      </a:lt1>
      <a:dk2>
        <a:srgbClr val="006CA2"/>
      </a:dk2>
      <a:lt2>
        <a:srgbClr val="F7FBF4"/>
      </a:lt2>
      <a:accent1>
        <a:srgbClr val="008640"/>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Busch PPT templat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senz">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sng"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000" b="0" i="0" u="sng" strike="noStrike" cap="none" normalizeH="0" baseline="0" smtClean="0">
            <a:ln>
              <a:noFill/>
            </a:ln>
            <a:solidFill>
              <a:schemeClr val="tx1"/>
            </a:solidFill>
            <a:effectLst/>
            <a:latin typeface="Times New Roman" charset="0"/>
          </a:defRPr>
        </a:defPPr>
      </a:lstStyle>
    </a:lnDef>
  </a:objectDefaults>
  <a:extraClrSchemeLst>
    <a:extraClrScheme>
      <a:clrScheme name="FolieHorizontal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olieHorizont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FolieHorizontal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olieHorizontal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olieHorizontal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olieHorizontal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FolieHorizontal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8606</TotalTime>
  <Words>2250</Words>
  <Application>Microsoft Office PowerPoint</Application>
  <PresentationFormat>On-screen Show (4:3)</PresentationFormat>
  <Paragraphs>364</Paragraphs>
  <Slides>45</Slides>
  <Notes>14</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3</vt:i4>
      </vt:variant>
      <vt:variant>
        <vt:lpstr>Slide Titles</vt:lpstr>
      </vt:variant>
      <vt:variant>
        <vt:i4>45</vt:i4>
      </vt:variant>
    </vt:vector>
  </HeadingPairs>
  <TitlesOfParts>
    <vt:vector size="56" baseType="lpstr">
      <vt:lpstr>Arial</vt:lpstr>
      <vt:lpstr>Arial Black</vt:lpstr>
      <vt:lpstr>Calibri</vt:lpstr>
      <vt:lpstr>Times New Roman</vt:lpstr>
      <vt:lpstr>Wingdings</vt:lpstr>
      <vt:lpstr>BP Expo PowerPoint Template</vt:lpstr>
      <vt:lpstr>1_BP Expo PowerPoint Template</vt:lpstr>
      <vt:lpstr>Busch PPT template</vt:lpstr>
      <vt:lpstr>Acrobat Document</vt:lpstr>
      <vt:lpstr>Document</vt:lpstr>
      <vt:lpstr>Adobe Acrobat Document</vt:lpstr>
      <vt:lpstr>PowerPoint Presentation</vt:lpstr>
      <vt:lpstr>Q&amp;A Format</vt:lpstr>
      <vt:lpstr>Handouts</vt:lpstr>
      <vt:lpstr>Disclaimer</vt:lpstr>
      <vt:lpstr>PowerPoint Presentation</vt:lpstr>
      <vt:lpstr>2019 Best Practices EXPO &amp; Conference</vt:lpstr>
      <vt:lpstr>2019 Best Practices EXPO &amp; Conference</vt:lpstr>
      <vt:lpstr>About the Speaker</vt:lpstr>
      <vt:lpstr>How to Design a Centralized Vacuum System</vt:lpstr>
      <vt:lpstr>Outline</vt:lpstr>
      <vt:lpstr>Determine Consolidated System Vacuum Level  </vt:lpstr>
      <vt:lpstr>Determine Consolidated System Vacuum Level  </vt:lpstr>
      <vt:lpstr>Determine Consolidated System Vacuum Level  </vt:lpstr>
      <vt:lpstr>Determine Demand at That Vacuum Level</vt:lpstr>
      <vt:lpstr>Determine Mass Flow at That Vacuum Level</vt:lpstr>
      <vt:lpstr>Determine Peak Demand at That Vacuum Level</vt:lpstr>
      <vt:lpstr>Size Vacuum Pump(s)</vt:lpstr>
      <vt:lpstr>Determine Average Demand at That Vacuum Level</vt:lpstr>
      <vt:lpstr>Size Vacuum Pump(s)</vt:lpstr>
      <vt:lpstr>Size Vacuum Pump(s)</vt:lpstr>
      <vt:lpstr>Size Piping</vt:lpstr>
      <vt:lpstr>Size Piping</vt:lpstr>
      <vt:lpstr>Size Receiver</vt:lpstr>
      <vt:lpstr>Size Receiver</vt:lpstr>
      <vt:lpstr>Design Controls</vt:lpstr>
      <vt:lpstr>Summary</vt:lpstr>
      <vt:lpstr>About the Speaker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lpstr>2019 Best Practices EXPO &amp; Conference</vt:lpstr>
      <vt:lpstr>2019 Best Practices EXPO &amp; Conference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Patricia</cp:lastModifiedBy>
  <cp:revision>60</cp:revision>
  <cp:lastPrinted>2019-03-13T12:07:11Z</cp:lastPrinted>
  <dcterms:created xsi:type="dcterms:W3CDTF">2013-07-31T15:38:58Z</dcterms:created>
  <dcterms:modified xsi:type="dcterms:W3CDTF">2019-03-14T19:13:19Z</dcterms:modified>
</cp:coreProperties>
</file>