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1"/>
    <p:sldMasterId id="2147483678" r:id="rId2"/>
    <p:sldMasterId id="2147483680" r:id="rId3"/>
    <p:sldMasterId id="2147483687" r:id="rId4"/>
    <p:sldMasterId id="2147483696" r:id="rId5"/>
  </p:sldMasterIdLst>
  <p:notesMasterIdLst>
    <p:notesMasterId r:id="rId50"/>
  </p:notesMasterIdLst>
  <p:handoutMasterIdLst>
    <p:handoutMasterId r:id="rId51"/>
  </p:handoutMasterIdLst>
  <p:sldIdLst>
    <p:sldId id="360" r:id="rId6"/>
    <p:sldId id="385" r:id="rId7"/>
    <p:sldId id="384" r:id="rId8"/>
    <p:sldId id="259" r:id="rId9"/>
    <p:sldId id="1821" r:id="rId10"/>
    <p:sldId id="1842" r:id="rId11"/>
    <p:sldId id="386" r:id="rId12"/>
    <p:sldId id="402" r:id="rId13"/>
    <p:sldId id="333" r:id="rId14"/>
    <p:sldId id="257" r:id="rId15"/>
    <p:sldId id="329" r:id="rId16"/>
    <p:sldId id="815" r:id="rId17"/>
    <p:sldId id="520" r:id="rId18"/>
    <p:sldId id="816" r:id="rId19"/>
    <p:sldId id="817" r:id="rId20"/>
    <p:sldId id="818" r:id="rId21"/>
    <p:sldId id="811" r:id="rId22"/>
    <p:sldId id="812" r:id="rId23"/>
    <p:sldId id="819" r:id="rId24"/>
    <p:sldId id="813" r:id="rId25"/>
    <p:sldId id="828" r:id="rId26"/>
    <p:sldId id="814" r:id="rId27"/>
    <p:sldId id="820" r:id="rId28"/>
    <p:sldId id="821" r:id="rId29"/>
    <p:sldId id="822" r:id="rId30"/>
    <p:sldId id="823" r:id="rId31"/>
    <p:sldId id="825" r:id="rId32"/>
    <p:sldId id="826" r:id="rId33"/>
    <p:sldId id="827" r:id="rId34"/>
    <p:sldId id="403" r:id="rId35"/>
    <p:sldId id="331" r:id="rId36"/>
    <p:sldId id="1843" r:id="rId37"/>
    <p:sldId id="332" r:id="rId38"/>
    <p:sldId id="334" r:id="rId39"/>
    <p:sldId id="335" r:id="rId40"/>
    <p:sldId id="1844" r:id="rId41"/>
    <p:sldId id="337" r:id="rId42"/>
    <p:sldId id="336" r:id="rId43"/>
    <p:sldId id="338" r:id="rId44"/>
    <p:sldId id="673" r:id="rId45"/>
    <p:sldId id="689" r:id="rId46"/>
    <p:sldId id="1845" r:id="rId47"/>
    <p:sldId id="679" r:id="rId48"/>
    <p:sldId id="680"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9" autoAdjust="0"/>
    <p:restoredTop sz="94620" autoAdjust="0"/>
  </p:normalViewPr>
  <p:slideViewPr>
    <p:cSldViewPr>
      <p:cViewPr varScale="1">
        <p:scale>
          <a:sx n="85" d="100"/>
          <a:sy n="85" d="100"/>
        </p:scale>
        <p:origin x="183" y="4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034"/>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80A4F8-91A9-472E-9063-9815985BC31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A890BCE-C5CC-49B7-B398-76C682E83F30}">
      <dgm:prSet/>
      <dgm:spPr/>
      <dgm:t>
        <a:bodyPr/>
        <a:lstStyle/>
        <a:p>
          <a:r>
            <a:rPr lang="en-US" dirty="0"/>
            <a:t>At the end of the webinar, we are having a fun contest for a chance to win a free full conference pass valued at $675!</a:t>
          </a:r>
        </a:p>
      </dgm:t>
    </dgm:pt>
    <dgm:pt modelId="{A2DF6EDD-79A9-436C-B977-ED0F572A4D75}" type="parTrans" cxnId="{CFC3E522-F096-440A-AB7F-0B8C030E22E0}">
      <dgm:prSet/>
      <dgm:spPr/>
      <dgm:t>
        <a:bodyPr/>
        <a:lstStyle/>
        <a:p>
          <a:endParaRPr lang="en-US"/>
        </a:p>
      </dgm:t>
    </dgm:pt>
    <dgm:pt modelId="{63D9D507-537E-49B1-A16D-6D013BFBE917}" type="sibTrans" cxnId="{CFC3E522-F096-440A-AB7F-0B8C030E22E0}">
      <dgm:prSet/>
      <dgm:spPr/>
      <dgm:t>
        <a:bodyPr/>
        <a:lstStyle/>
        <a:p>
          <a:endParaRPr lang="en-US"/>
        </a:p>
      </dgm:t>
    </dgm:pt>
    <dgm:pt modelId="{8BEC53C3-E0A6-409A-A37E-83083A04DE29}" type="pres">
      <dgm:prSet presAssocID="{5F80A4F8-91A9-472E-9063-9815985BC31E}" presName="diagram" presStyleCnt="0">
        <dgm:presLayoutVars>
          <dgm:dir/>
          <dgm:resizeHandles val="exact"/>
        </dgm:presLayoutVars>
      </dgm:prSet>
      <dgm:spPr/>
    </dgm:pt>
    <dgm:pt modelId="{96EC482F-9EE9-4D56-A5D7-7A9ED083CF15}" type="pres">
      <dgm:prSet presAssocID="{8A890BCE-C5CC-49B7-B398-76C682E83F30}" presName="node" presStyleLbl="node1" presStyleIdx="0" presStyleCnt="1" custLinFactNeighborX="40541" custLinFactNeighborY="-67492">
        <dgm:presLayoutVars>
          <dgm:bulletEnabled val="1"/>
        </dgm:presLayoutVars>
      </dgm:prSet>
      <dgm:spPr/>
    </dgm:pt>
  </dgm:ptLst>
  <dgm:cxnLst>
    <dgm:cxn modelId="{CFC3E522-F096-440A-AB7F-0B8C030E22E0}" srcId="{5F80A4F8-91A9-472E-9063-9815985BC31E}" destId="{8A890BCE-C5CC-49B7-B398-76C682E83F30}" srcOrd="0" destOrd="0" parTransId="{A2DF6EDD-79A9-436C-B977-ED0F572A4D75}" sibTransId="{63D9D507-537E-49B1-A16D-6D013BFBE917}"/>
    <dgm:cxn modelId="{20857A93-4DCC-469B-9BB8-79B75C96340C}" type="presOf" srcId="{8A890BCE-C5CC-49B7-B398-76C682E83F30}" destId="{96EC482F-9EE9-4D56-A5D7-7A9ED083CF15}" srcOrd="0" destOrd="0" presId="urn:microsoft.com/office/officeart/2005/8/layout/default"/>
    <dgm:cxn modelId="{086608D7-5EAF-4207-8CAE-B1843EA1D2F6}" type="presOf" srcId="{5F80A4F8-91A9-472E-9063-9815985BC31E}" destId="{8BEC53C3-E0A6-409A-A37E-83083A04DE29}" srcOrd="0" destOrd="0" presId="urn:microsoft.com/office/officeart/2005/8/layout/default"/>
    <dgm:cxn modelId="{29FAA8D8-CA47-47CF-999E-CBE84B61CB3C}" type="presParOf" srcId="{8BEC53C3-E0A6-409A-A37E-83083A04DE29}" destId="{96EC482F-9EE9-4D56-A5D7-7A9ED083CF15}"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2C2F41-C2BE-4E26-867C-8834F40CBBE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94FB220-1D18-4E59-8A63-04331CB48AA3}">
      <dgm:prSet phldrT="[Text]"/>
      <dgm:spPr/>
      <dgm:t>
        <a:bodyPr/>
        <a:lstStyle/>
        <a:p>
          <a:pPr algn="ctr"/>
          <a:r>
            <a:rPr lang="en-US" dirty="0"/>
            <a:t>Track 1</a:t>
          </a:r>
        </a:p>
      </dgm:t>
    </dgm:pt>
    <dgm:pt modelId="{C9262CF3-3C04-4308-B15B-E9A63B6B3F32}" type="parTrans" cxnId="{7E1F0994-2FC5-4D1E-9BE6-9668D0DF4751}">
      <dgm:prSet/>
      <dgm:spPr/>
      <dgm:t>
        <a:bodyPr/>
        <a:lstStyle/>
        <a:p>
          <a:pPr algn="ctr"/>
          <a:endParaRPr lang="en-US"/>
        </a:p>
      </dgm:t>
    </dgm:pt>
    <dgm:pt modelId="{FC98D8FA-A35A-43CF-92EF-39CA71286228}" type="sibTrans" cxnId="{7E1F0994-2FC5-4D1E-9BE6-9668D0DF4751}">
      <dgm:prSet/>
      <dgm:spPr/>
      <dgm:t>
        <a:bodyPr/>
        <a:lstStyle/>
        <a:p>
          <a:pPr algn="ctr"/>
          <a:endParaRPr lang="en-US"/>
        </a:p>
      </dgm:t>
    </dgm:pt>
    <dgm:pt modelId="{77D14619-944D-494E-8E91-716A06A21D81}">
      <dgm:prSet phldrT="[Text]"/>
      <dgm:spPr/>
      <dgm:t>
        <a:bodyPr/>
        <a:lstStyle/>
        <a:p>
          <a:pPr algn="ctr"/>
          <a:r>
            <a:rPr lang="en-US" dirty="0"/>
            <a:t>Sustainability Through Energy/Water Conservation Measures</a:t>
          </a:r>
        </a:p>
      </dgm:t>
    </dgm:pt>
    <dgm:pt modelId="{565C6D11-18DD-4A27-AA00-5F3A00D9EE9F}" type="parTrans" cxnId="{280451DA-A2C1-4061-BBC9-045AF25BF094}">
      <dgm:prSet/>
      <dgm:spPr/>
      <dgm:t>
        <a:bodyPr/>
        <a:lstStyle/>
        <a:p>
          <a:pPr algn="ctr"/>
          <a:endParaRPr lang="en-US"/>
        </a:p>
      </dgm:t>
    </dgm:pt>
    <dgm:pt modelId="{B0356144-E093-4B02-BF0E-B94F5BAFC721}" type="sibTrans" cxnId="{280451DA-A2C1-4061-BBC9-045AF25BF094}">
      <dgm:prSet/>
      <dgm:spPr/>
      <dgm:t>
        <a:bodyPr/>
        <a:lstStyle/>
        <a:p>
          <a:pPr algn="ctr"/>
          <a:endParaRPr lang="en-US"/>
        </a:p>
      </dgm:t>
    </dgm:pt>
    <dgm:pt modelId="{B49CD85C-977D-40A7-8891-3BDDBED313B1}">
      <dgm:prSet phldrT="[Text]"/>
      <dgm:spPr/>
      <dgm:t>
        <a:bodyPr/>
        <a:lstStyle/>
        <a:p>
          <a:pPr algn="ctr"/>
          <a:r>
            <a:rPr lang="en-US" dirty="0"/>
            <a:t>Track 2</a:t>
          </a:r>
        </a:p>
      </dgm:t>
    </dgm:pt>
    <dgm:pt modelId="{2B62F760-F18A-4D93-B384-C17EF22D1737}" type="parTrans" cxnId="{6B4CC616-CF83-471F-B9EE-07E4465328D6}">
      <dgm:prSet/>
      <dgm:spPr/>
      <dgm:t>
        <a:bodyPr/>
        <a:lstStyle/>
        <a:p>
          <a:pPr algn="ctr"/>
          <a:endParaRPr lang="en-US"/>
        </a:p>
      </dgm:t>
    </dgm:pt>
    <dgm:pt modelId="{E3334E96-BD37-4971-BF9C-698029F0353F}" type="sibTrans" cxnId="{6B4CC616-CF83-471F-B9EE-07E4465328D6}">
      <dgm:prSet/>
      <dgm:spPr/>
      <dgm:t>
        <a:bodyPr/>
        <a:lstStyle/>
        <a:p>
          <a:pPr algn="ctr"/>
          <a:endParaRPr lang="en-US"/>
        </a:p>
      </dgm:t>
    </dgm:pt>
    <dgm:pt modelId="{C4E659F1-6BFC-41D9-875F-EEFF39FF5AC3}">
      <dgm:prSet phldrT="[Text]"/>
      <dgm:spPr/>
      <dgm:t>
        <a:bodyPr/>
        <a:lstStyle/>
        <a:p>
          <a:pPr algn="ctr"/>
          <a:r>
            <a:rPr lang="en-US" dirty="0"/>
            <a:t>Quality, Safety and Reliability</a:t>
          </a:r>
        </a:p>
      </dgm:t>
    </dgm:pt>
    <dgm:pt modelId="{E8E99BAD-6428-48D4-97B3-3692B35A0F1E}" type="parTrans" cxnId="{EEAC9005-09BD-40D4-9A9C-B70E71847A56}">
      <dgm:prSet/>
      <dgm:spPr/>
      <dgm:t>
        <a:bodyPr/>
        <a:lstStyle/>
        <a:p>
          <a:pPr algn="ctr"/>
          <a:endParaRPr lang="en-US"/>
        </a:p>
      </dgm:t>
    </dgm:pt>
    <dgm:pt modelId="{C94BD7BF-C197-4EC1-818A-9100A946C518}" type="sibTrans" cxnId="{EEAC9005-09BD-40D4-9A9C-B70E71847A56}">
      <dgm:prSet/>
      <dgm:spPr/>
      <dgm:t>
        <a:bodyPr/>
        <a:lstStyle/>
        <a:p>
          <a:pPr algn="ctr"/>
          <a:endParaRPr lang="en-US"/>
        </a:p>
      </dgm:t>
    </dgm:pt>
    <dgm:pt modelId="{5EF43D78-AA8C-482F-9D34-5C1A03AEF98F}" type="pres">
      <dgm:prSet presAssocID="{1A2C2F41-C2BE-4E26-867C-8834F40CBBEC}" presName="Name0" presStyleCnt="0">
        <dgm:presLayoutVars>
          <dgm:dir/>
          <dgm:animLvl val="lvl"/>
          <dgm:resizeHandles val="exact"/>
        </dgm:presLayoutVars>
      </dgm:prSet>
      <dgm:spPr/>
    </dgm:pt>
    <dgm:pt modelId="{C8698195-2D14-44D5-88C6-B7FE8234F3FB}" type="pres">
      <dgm:prSet presAssocID="{894FB220-1D18-4E59-8A63-04331CB48AA3}" presName="linNode" presStyleCnt="0"/>
      <dgm:spPr/>
    </dgm:pt>
    <dgm:pt modelId="{8AD29A6F-9CB9-472A-A0A3-32762DEEE3B9}" type="pres">
      <dgm:prSet presAssocID="{894FB220-1D18-4E59-8A63-04331CB48AA3}" presName="parentText" presStyleLbl="node1" presStyleIdx="0" presStyleCnt="2" custScaleX="85185" custScaleY="55569">
        <dgm:presLayoutVars>
          <dgm:chMax val="1"/>
          <dgm:bulletEnabled val="1"/>
        </dgm:presLayoutVars>
      </dgm:prSet>
      <dgm:spPr/>
    </dgm:pt>
    <dgm:pt modelId="{D279A4FE-2D7B-4ACD-B407-4A5126BCDFDE}" type="pres">
      <dgm:prSet presAssocID="{894FB220-1D18-4E59-8A63-04331CB48AA3}" presName="descendantText" presStyleLbl="alignAccFollowNode1" presStyleIdx="0" presStyleCnt="2" custScaleX="92901" custScaleY="59195">
        <dgm:presLayoutVars>
          <dgm:bulletEnabled val="1"/>
        </dgm:presLayoutVars>
      </dgm:prSet>
      <dgm:spPr/>
    </dgm:pt>
    <dgm:pt modelId="{C6D7395E-B376-410A-AF0A-4F0177E59C32}" type="pres">
      <dgm:prSet presAssocID="{FC98D8FA-A35A-43CF-92EF-39CA71286228}" presName="sp" presStyleCnt="0"/>
      <dgm:spPr/>
    </dgm:pt>
    <dgm:pt modelId="{EC461B83-039B-433D-8EA6-2849DCD9EF2A}" type="pres">
      <dgm:prSet presAssocID="{B49CD85C-977D-40A7-8891-3BDDBED313B1}" presName="linNode" presStyleCnt="0"/>
      <dgm:spPr/>
    </dgm:pt>
    <dgm:pt modelId="{DD1C2F68-03FA-45ED-BEDA-EE47BCAE8649}" type="pres">
      <dgm:prSet presAssocID="{B49CD85C-977D-40A7-8891-3BDDBED313B1}" presName="parentText" presStyleLbl="node1" presStyleIdx="1" presStyleCnt="2" custScaleX="85185" custScaleY="55569">
        <dgm:presLayoutVars>
          <dgm:chMax val="1"/>
          <dgm:bulletEnabled val="1"/>
        </dgm:presLayoutVars>
      </dgm:prSet>
      <dgm:spPr/>
    </dgm:pt>
    <dgm:pt modelId="{573F1D38-3E9D-43D7-B6B7-5CE6EC605B7D}" type="pres">
      <dgm:prSet presAssocID="{B49CD85C-977D-40A7-8891-3BDDBED313B1}" presName="descendantText" presStyleLbl="alignAccFollowNode1" presStyleIdx="1" presStyleCnt="2" custScaleX="92901" custScaleY="59195">
        <dgm:presLayoutVars>
          <dgm:bulletEnabled val="1"/>
        </dgm:presLayoutVars>
      </dgm:prSet>
      <dgm:spPr/>
    </dgm:pt>
  </dgm:ptLst>
  <dgm:cxnLst>
    <dgm:cxn modelId="{EEAC9005-09BD-40D4-9A9C-B70E71847A56}" srcId="{B49CD85C-977D-40A7-8891-3BDDBED313B1}" destId="{C4E659F1-6BFC-41D9-875F-EEFF39FF5AC3}" srcOrd="0" destOrd="0" parTransId="{E8E99BAD-6428-48D4-97B3-3692B35A0F1E}" sibTransId="{C94BD7BF-C197-4EC1-818A-9100A946C518}"/>
    <dgm:cxn modelId="{6B4CC616-CF83-471F-B9EE-07E4465328D6}" srcId="{1A2C2F41-C2BE-4E26-867C-8834F40CBBEC}" destId="{B49CD85C-977D-40A7-8891-3BDDBED313B1}" srcOrd="1" destOrd="0" parTransId="{2B62F760-F18A-4D93-B384-C17EF22D1737}" sibTransId="{E3334E96-BD37-4971-BF9C-698029F0353F}"/>
    <dgm:cxn modelId="{FD0F521D-B623-427F-A9EB-D5A4DBFA79B1}" type="presOf" srcId="{B49CD85C-977D-40A7-8891-3BDDBED313B1}" destId="{DD1C2F68-03FA-45ED-BEDA-EE47BCAE8649}" srcOrd="0" destOrd="0" presId="urn:microsoft.com/office/officeart/2005/8/layout/vList5"/>
    <dgm:cxn modelId="{D261D66F-0DC6-4D37-A8B2-D506E2F7A42F}" type="presOf" srcId="{C4E659F1-6BFC-41D9-875F-EEFF39FF5AC3}" destId="{573F1D38-3E9D-43D7-B6B7-5CE6EC605B7D}" srcOrd="0" destOrd="0" presId="urn:microsoft.com/office/officeart/2005/8/layout/vList5"/>
    <dgm:cxn modelId="{7E1F0994-2FC5-4D1E-9BE6-9668D0DF4751}" srcId="{1A2C2F41-C2BE-4E26-867C-8834F40CBBEC}" destId="{894FB220-1D18-4E59-8A63-04331CB48AA3}" srcOrd="0" destOrd="0" parTransId="{C9262CF3-3C04-4308-B15B-E9A63B6B3F32}" sibTransId="{FC98D8FA-A35A-43CF-92EF-39CA71286228}"/>
    <dgm:cxn modelId="{B1829298-59ED-4712-A4A5-426E5E82E95D}" type="presOf" srcId="{894FB220-1D18-4E59-8A63-04331CB48AA3}" destId="{8AD29A6F-9CB9-472A-A0A3-32762DEEE3B9}" srcOrd="0" destOrd="0" presId="urn:microsoft.com/office/officeart/2005/8/layout/vList5"/>
    <dgm:cxn modelId="{BE1588BF-D4D6-4E6C-BB95-EDE835A4EC05}" type="presOf" srcId="{77D14619-944D-494E-8E91-716A06A21D81}" destId="{D279A4FE-2D7B-4ACD-B407-4A5126BCDFDE}" srcOrd="0" destOrd="0" presId="urn:microsoft.com/office/officeart/2005/8/layout/vList5"/>
    <dgm:cxn modelId="{280451DA-A2C1-4061-BBC9-045AF25BF094}" srcId="{894FB220-1D18-4E59-8A63-04331CB48AA3}" destId="{77D14619-944D-494E-8E91-716A06A21D81}" srcOrd="0" destOrd="0" parTransId="{565C6D11-18DD-4A27-AA00-5F3A00D9EE9F}" sibTransId="{B0356144-E093-4B02-BF0E-B94F5BAFC721}"/>
    <dgm:cxn modelId="{6CB8E4DF-12AA-40FF-A58F-3B8D28FF23BC}" type="presOf" srcId="{1A2C2F41-C2BE-4E26-867C-8834F40CBBEC}" destId="{5EF43D78-AA8C-482F-9D34-5C1A03AEF98F}" srcOrd="0" destOrd="0" presId="urn:microsoft.com/office/officeart/2005/8/layout/vList5"/>
    <dgm:cxn modelId="{88DC6636-F7C6-4FB5-8371-F7178E2C68F8}" type="presParOf" srcId="{5EF43D78-AA8C-482F-9D34-5C1A03AEF98F}" destId="{C8698195-2D14-44D5-88C6-B7FE8234F3FB}" srcOrd="0" destOrd="0" presId="urn:microsoft.com/office/officeart/2005/8/layout/vList5"/>
    <dgm:cxn modelId="{6A13A586-E4B9-41D9-B174-DF2491741599}" type="presParOf" srcId="{C8698195-2D14-44D5-88C6-B7FE8234F3FB}" destId="{8AD29A6F-9CB9-472A-A0A3-32762DEEE3B9}" srcOrd="0" destOrd="0" presId="urn:microsoft.com/office/officeart/2005/8/layout/vList5"/>
    <dgm:cxn modelId="{6987B757-8777-4B3F-BA7A-D8C7EEC785E6}" type="presParOf" srcId="{C8698195-2D14-44D5-88C6-B7FE8234F3FB}" destId="{D279A4FE-2D7B-4ACD-B407-4A5126BCDFDE}" srcOrd="1" destOrd="0" presId="urn:microsoft.com/office/officeart/2005/8/layout/vList5"/>
    <dgm:cxn modelId="{F9C0460D-690F-4EBE-BE27-FA47CC4A076C}" type="presParOf" srcId="{5EF43D78-AA8C-482F-9D34-5C1A03AEF98F}" destId="{C6D7395E-B376-410A-AF0A-4F0177E59C32}" srcOrd="1" destOrd="0" presId="urn:microsoft.com/office/officeart/2005/8/layout/vList5"/>
    <dgm:cxn modelId="{D702FC45-A297-47A6-9A8B-9AE685FD47BB}" type="presParOf" srcId="{5EF43D78-AA8C-482F-9D34-5C1A03AEF98F}" destId="{EC461B83-039B-433D-8EA6-2849DCD9EF2A}" srcOrd="2" destOrd="0" presId="urn:microsoft.com/office/officeart/2005/8/layout/vList5"/>
    <dgm:cxn modelId="{4331ADB1-FFEE-495E-9638-44C3C4B02BD9}" type="presParOf" srcId="{EC461B83-039B-433D-8EA6-2849DCD9EF2A}" destId="{DD1C2F68-03FA-45ED-BEDA-EE47BCAE8649}" srcOrd="0" destOrd="0" presId="urn:microsoft.com/office/officeart/2005/8/layout/vList5"/>
    <dgm:cxn modelId="{4486EDC2-C0DD-4AFE-AA0E-08E587F24A8C}" type="presParOf" srcId="{EC461B83-039B-433D-8EA6-2849DCD9EF2A}" destId="{573F1D38-3E9D-43D7-B6B7-5CE6EC605B7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4B81A9-3D34-4EE5-A679-92309049F7C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EC5D78C-DA08-4C36-9A65-ABAE03DAED6A}">
      <dgm:prSet phldrT="[Text]"/>
      <dgm:spPr/>
      <dgm:t>
        <a:bodyPr/>
        <a:lstStyle/>
        <a:p>
          <a:r>
            <a:rPr lang="en-US" dirty="0"/>
            <a:t>A</a:t>
          </a:r>
        </a:p>
      </dgm:t>
    </dgm:pt>
    <dgm:pt modelId="{80B87439-ACA4-470D-B2B8-ADCFF97D4BD9}" type="parTrans" cxnId="{9E95BF33-3B5A-4AF9-908C-AFC627D4D8AD}">
      <dgm:prSet/>
      <dgm:spPr/>
      <dgm:t>
        <a:bodyPr/>
        <a:lstStyle/>
        <a:p>
          <a:endParaRPr lang="en-US"/>
        </a:p>
      </dgm:t>
    </dgm:pt>
    <dgm:pt modelId="{9A83DF84-5AF2-4FFC-9559-43EF6F0D48A8}" type="sibTrans" cxnId="{9E95BF33-3B5A-4AF9-908C-AFC627D4D8AD}">
      <dgm:prSet/>
      <dgm:spPr/>
      <dgm:t>
        <a:bodyPr/>
        <a:lstStyle/>
        <a:p>
          <a:endParaRPr lang="en-US"/>
        </a:p>
      </dgm:t>
    </dgm:pt>
    <dgm:pt modelId="{A8F00081-B82C-488E-B7DC-708C8A857A5E}">
      <dgm:prSet phldrT="[Text]"/>
      <dgm:spPr/>
      <dgm:t>
        <a:bodyPr/>
        <a:lstStyle/>
        <a:p>
          <a:r>
            <a:rPr lang="en-US" dirty="0"/>
            <a:t>Establish a Compressed Air Quality Specification</a:t>
          </a:r>
        </a:p>
      </dgm:t>
    </dgm:pt>
    <dgm:pt modelId="{061D34A4-4D28-4CB4-9872-E396E8FEFE7B}" type="parTrans" cxnId="{8353D040-0567-4189-BEF1-DE6C345DADC4}">
      <dgm:prSet/>
      <dgm:spPr/>
      <dgm:t>
        <a:bodyPr/>
        <a:lstStyle/>
        <a:p>
          <a:endParaRPr lang="en-US"/>
        </a:p>
      </dgm:t>
    </dgm:pt>
    <dgm:pt modelId="{A334ACB2-E6A8-450B-986B-440588BB559D}" type="sibTrans" cxnId="{8353D040-0567-4189-BEF1-DE6C345DADC4}">
      <dgm:prSet/>
      <dgm:spPr/>
      <dgm:t>
        <a:bodyPr/>
        <a:lstStyle/>
        <a:p>
          <a:endParaRPr lang="en-US"/>
        </a:p>
      </dgm:t>
    </dgm:pt>
    <dgm:pt modelId="{1902F5F3-DEAA-40BD-B019-B17CAAC49B84}">
      <dgm:prSet phldrT="[Text]"/>
      <dgm:spPr/>
      <dgm:t>
        <a:bodyPr/>
        <a:lstStyle/>
        <a:p>
          <a:r>
            <a:rPr lang="en-US" dirty="0"/>
            <a:t>B</a:t>
          </a:r>
        </a:p>
      </dgm:t>
    </dgm:pt>
    <dgm:pt modelId="{9E0BB7F3-7CA0-4A88-AB5F-65A959444F13}" type="parTrans" cxnId="{2350FFE3-49D3-4564-AF06-CB8551A670FA}">
      <dgm:prSet/>
      <dgm:spPr/>
      <dgm:t>
        <a:bodyPr/>
        <a:lstStyle/>
        <a:p>
          <a:endParaRPr lang="en-US"/>
        </a:p>
      </dgm:t>
    </dgm:pt>
    <dgm:pt modelId="{CE22BB52-F41C-4113-B8D3-9A40668499E9}" type="sibTrans" cxnId="{2350FFE3-49D3-4564-AF06-CB8551A670FA}">
      <dgm:prSet/>
      <dgm:spPr/>
      <dgm:t>
        <a:bodyPr/>
        <a:lstStyle/>
        <a:p>
          <a:endParaRPr lang="en-US"/>
        </a:p>
      </dgm:t>
    </dgm:pt>
    <dgm:pt modelId="{60EDA1D6-D378-4151-A9BC-829F06FF925C}">
      <dgm:prSet phldrT="[Text]"/>
      <dgm:spPr/>
      <dgm:t>
        <a:bodyPr/>
        <a:lstStyle/>
        <a:p>
          <a:r>
            <a:rPr lang="en-US" dirty="0"/>
            <a:t>Conduct a Risk Assessment of Existing System and Maintenance Practices</a:t>
          </a:r>
        </a:p>
      </dgm:t>
    </dgm:pt>
    <dgm:pt modelId="{ED1AD9C7-F64C-45E0-9DC1-B666155918A3}" type="parTrans" cxnId="{DC2D5F25-C32A-4C60-A92F-860590EC6348}">
      <dgm:prSet/>
      <dgm:spPr/>
      <dgm:t>
        <a:bodyPr/>
        <a:lstStyle/>
        <a:p>
          <a:endParaRPr lang="en-US"/>
        </a:p>
      </dgm:t>
    </dgm:pt>
    <dgm:pt modelId="{EA42A5E2-3858-4B2D-89CA-3B05AF9614CB}" type="sibTrans" cxnId="{DC2D5F25-C32A-4C60-A92F-860590EC6348}">
      <dgm:prSet/>
      <dgm:spPr/>
      <dgm:t>
        <a:bodyPr/>
        <a:lstStyle/>
        <a:p>
          <a:endParaRPr lang="en-US"/>
        </a:p>
      </dgm:t>
    </dgm:pt>
    <dgm:pt modelId="{FDB70C5E-15EA-4FB5-A12F-F2ADD72EA002}">
      <dgm:prSet phldrT="[Text]"/>
      <dgm:spPr/>
      <dgm:t>
        <a:bodyPr/>
        <a:lstStyle/>
        <a:p>
          <a:r>
            <a:rPr lang="en-US" dirty="0"/>
            <a:t>C</a:t>
          </a:r>
        </a:p>
      </dgm:t>
    </dgm:pt>
    <dgm:pt modelId="{2848ED1A-3C1D-4BD1-BFB1-C5CE04B4B742}" type="parTrans" cxnId="{BEB843B9-CC67-4C9F-983D-8714EF14F283}">
      <dgm:prSet/>
      <dgm:spPr/>
      <dgm:t>
        <a:bodyPr/>
        <a:lstStyle/>
        <a:p>
          <a:endParaRPr lang="en-US"/>
        </a:p>
      </dgm:t>
    </dgm:pt>
    <dgm:pt modelId="{CA44CCC4-C825-42BC-A85C-19FA5F145221}" type="sibTrans" cxnId="{BEB843B9-CC67-4C9F-983D-8714EF14F283}">
      <dgm:prSet/>
      <dgm:spPr/>
      <dgm:t>
        <a:bodyPr/>
        <a:lstStyle/>
        <a:p>
          <a:endParaRPr lang="en-US"/>
        </a:p>
      </dgm:t>
    </dgm:pt>
    <dgm:pt modelId="{9B6F9290-FE0D-4BBB-9ACB-5A2A3A117F54}">
      <dgm:prSet phldrT="[Text]"/>
      <dgm:spPr/>
      <dgm:t>
        <a:bodyPr/>
        <a:lstStyle/>
        <a:p>
          <a:r>
            <a:rPr lang="en-US" dirty="0"/>
            <a:t>Learn to Measure, Monitor &amp; Verify Compliance with the Quality Specification</a:t>
          </a:r>
        </a:p>
      </dgm:t>
    </dgm:pt>
    <dgm:pt modelId="{C1C1DBE8-2C87-436E-B71A-A35C6504FD27}" type="parTrans" cxnId="{1339FED1-16EE-4BD9-98F4-104F736D922E}">
      <dgm:prSet/>
      <dgm:spPr/>
      <dgm:t>
        <a:bodyPr/>
        <a:lstStyle/>
        <a:p>
          <a:endParaRPr lang="en-US"/>
        </a:p>
      </dgm:t>
    </dgm:pt>
    <dgm:pt modelId="{FDE86EB9-5099-46CD-996E-32D06F5CCA7C}" type="sibTrans" cxnId="{1339FED1-16EE-4BD9-98F4-104F736D922E}">
      <dgm:prSet/>
      <dgm:spPr/>
      <dgm:t>
        <a:bodyPr/>
        <a:lstStyle/>
        <a:p>
          <a:endParaRPr lang="en-US"/>
        </a:p>
      </dgm:t>
    </dgm:pt>
    <dgm:pt modelId="{8CBF7B9D-3338-456B-9993-DECE98A3A7B5}" type="pres">
      <dgm:prSet presAssocID="{744B81A9-3D34-4EE5-A679-92309049F7CF}" presName="Name0" presStyleCnt="0">
        <dgm:presLayoutVars>
          <dgm:dir/>
          <dgm:animLvl val="lvl"/>
          <dgm:resizeHandles val="exact"/>
        </dgm:presLayoutVars>
      </dgm:prSet>
      <dgm:spPr/>
    </dgm:pt>
    <dgm:pt modelId="{D3B70E4F-2C91-4384-AC0E-5774104EFB38}" type="pres">
      <dgm:prSet presAssocID="{EEC5D78C-DA08-4C36-9A65-ABAE03DAED6A}" presName="linNode" presStyleCnt="0"/>
      <dgm:spPr/>
    </dgm:pt>
    <dgm:pt modelId="{CA4CB60F-8359-4BFB-9D59-B7FA9317B3FF}" type="pres">
      <dgm:prSet presAssocID="{EEC5D78C-DA08-4C36-9A65-ABAE03DAED6A}" presName="parentText" presStyleLbl="node1" presStyleIdx="0" presStyleCnt="3">
        <dgm:presLayoutVars>
          <dgm:chMax val="1"/>
          <dgm:bulletEnabled val="1"/>
        </dgm:presLayoutVars>
      </dgm:prSet>
      <dgm:spPr/>
    </dgm:pt>
    <dgm:pt modelId="{A909B9F4-84A5-4B77-B371-8B3B608418D7}" type="pres">
      <dgm:prSet presAssocID="{EEC5D78C-DA08-4C36-9A65-ABAE03DAED6A}" presName="descendantText" presStyleLbl="alignAccFollowNode1" presStyleIdx="0" presStyleCnt="3">
        <dgm:presLayoutVars>
          <dgm:bulletEnabled val="1"/>
        </dgm:presLayoutVars>
      </dgm:prSet>
      <dgm:spPr/>
    </dgm:pt>
    <dgm:pt modelId="{2654A2A8-F0F3-48FE-9FA8-DAE9C6CFE0B8}" type="pres">
      <dgm:prSet presAssocID="{9A83DF84-5AF2-4FFC-9559-43EF6F0D48A8}" presName="sp" presStyleCnt="0"/>
      <dgm:spPr/>
    </dgm:pt>
    <dgm:pt modelId="{4E0E2EB5-FA28-45BF-8F2D-51EEB7D795C6}" type="pres">
      <dgm:prSet presAssocID="{1902F5F3-DEAA-40BD-B019-B17CAAC49B84}" presName="linNode" presStyleCnt="0"/>
      <dgm:spPr/>
    </dgm:pt>
    <dgm:pt modelId="{E37026D6-4C60-4FBC-9905-BA1989EA94B3}" type="pres">
      <dgm:prSet presAssocID="{1902F5F3-DEAA-40BD-B019-B17CAAC49B84}" presName="parentText" presStyleLbl="node1" presStyleIdx="1" presStyleCnt="3">
        <dgm:presLayoutVars>
          <dgm:chMax val="1"/>
          <dgm:bulletEnabled val="1"/>
        </dgm:presLayoutVars>
      </dgm:prSet>
      <dgm:spPr/>
    </dgm:pt>
    <dgm:pt modelId="{F2680DDB-3D3F-4927-B65F-A8224C84AA94}" type="pres">
      <dgm:prSet presAssocID="{1902F5F3-DEAA-40BD-B019-B17CAAC49B84}" presName="descendantText" presStyleLbl="alignAccFollowNode1" presStyleIdx="1" presStyleCnt="3">
        <dgm:presLayoutVars>
          <dgm:bulletEnabled val="1"/>
        </dgm:presLayoutVars>
      </dgm:prSet>
      <dgm:spPr/>
    </dgm:pt>
    <dgm:pt modelId="{5EEADC7F-00FF-4E37-A4BA-DE9C5E79B0CF}" type="pres">
      <dgm:prSet presAssocID="{CE22BB52-F41C-4113-B8D3-9A40668499E9}" presName="sp" presStyleCnt="0"/>
      <dgm:spPr/>
    </dgm:pt>
    <dgm:pt modelId="{1C686DC8-F17B-4935-8574-5A76444AFCE6}" type="pres">
      <dgm:prSet presAssocID="{FDB70C5E-15EA-4FB5-A12F-F2ADD72EA002}" presName="linNode" presStyleCnt="0"/>
      <dgm:spPr/>
    </dgm:pt>
    <dgm:pt modelId="{1CDF4C82-139E-421E-8B07-0A7174D5CFA8}" type="pres">
      <dgm:prSet presAssocID="{FDB70C5E-15EA-4FB5-A12F-F2ADD72EA002}" presName="parentText" presStyleLbl="node1" presStyleIdx="2" presStyleCnt="3">
        <dgm:presLayoutVars>
          <dgm:chMax val="1"/>
          <dgm:bulletEnabled val="1"/>
        </dgm:presLayoutVars>
      </dgm:prSet>
      <dgm:spPr/>
    </dgm:pt>
    <dgm:pt modelId="{43C5ABB6-C16C-44DC-B5FC-FD89B51BED72}" type="pres">
      <dgm:prSet presAssocID="{FDB70C5E-15EA-4FB5-A12F-F2ADD72EA002}" presName="descendantText" presStyleLbl="alignAccFollowNode1" presStyleIdx="2" presStyleCnt="3">
        <dgm:presLayoutVars>
          <dgm:bulletEnabled val="1"/>
        </dgm:presLayoutVars>
      </dgm:prSet>
      <dgm:spPr/>
    </dgm:pt>
  </dgm:ptLst>
  <dgm:cxnLst>
    <dgm:cxn modelId="{BABAF504-64B2-45BD-9B46-CC47D5B1171F}" type="presOf" srcId="{744B81A9-3D34-4EE5-A679-92309049F7CF}" destId="{8CBF7B9D-3338-456B-9993-DECE98A3A7B5}" srcOrd="0" destOrd="0" presId="urn:microsoft.com/office/officeart/2005/8/layout/vList5"/>
    <dgm:cxn modelId="{DC2D5F25-C32A-4C60-A92F-860590EC6348}" srcId="{1902F5F3-DEAA-40BD-B019-B17CAAC49B84}" destId="{60EDA1D6-D378-4151-A9BC-829F06FF925C}" srcOrd="0" destOrd="0" parTransId="{ED1AD9C7-F64C-45E0-9DC1-B666155918A3}" sibTransId="{EA42A5E2-3858-4B2D-89CA-3B05AF9614CB}"/>
    <dgm:cxn modelId="{9E95BF33-3B5A-4AF9-908C-AFC627D4D8AD}" srcId="{744B81A9-3D34-4EE5-A679-92309049F7CF}" destId="{EEC5D78C-DA08-4C36-9A65-ABAE03DAED6A}" srcOrd="0" destOrd="0" parTransId="{80B87439-ACA4-470D-B2B8-ADCFF97D4BD9}" sibTransId="{9A83DF84-5AF2-4FFC-9559-43EF6F0D48A8}"/>
    <dgm:cxn modelId="{8353D040-0567-4189-BEF1-DE6C345DADC4}" srcId="{EEC5D78C-DA08-4C36-9A65-ABAE03DAED6A}" destId="{A8F00081-B82C-488E-B7DC-708C8A857A5E}" srcOrd="0" destOrd="0" parTransId="{061D34A4-4D28-4CB4-9872-E396E8FEFE7B}" sibTransId="{A334ACB2-E6A8-450B-986B-440588BB559D}"/>
    <dgm:cxn modelId="{907B0F61-B6AE-4841-8937-BB82C9DF8912}" type="presOf" srcId="{A8F00081-B82C-488E-B7DC-708C8A857A5E}" destId="{A909B9F4-84A5-4B77-B371-8B3B608418D7}" srcOrd="0" destOrd="0" presId="urn:microsoft.com/office/officeart/2005/8/layout/vList5"/>
    <dgm:cxn modelId="{2CFB8D6B-F2D8-4C49-B659-4128C8686418}" type="presOf" srcId="{60EDA1D6-D378-4151-A9BC-829F06FF925C}" destId="{F2680DDB-3D3F-4927-B65F-A8224C84AA94}" srcOrd="0" destOrd="0" presId="urn:microsoft.com/office/officeart/2005/8/layout/vList5"/>
    <dgm:cxn modelId="{A4AD3E76-2084-4B94-A81E-0E97BEAC3F6A}" type="presOf" srcId="{EEC5D78C-DA08-4C36-9A65-ABAE03DAED6A}" destId="{CA4CB60F-8359-4BFB-9D59-B7FA9317B3FF}" srcOrd="0" destOrd="0" presId="urn:microsoft.com/office/officeart/2005/8/layout/vList5"/>
    <dgm:cxn modelId="{BEB843B9-CC67-4C9F-983D-8714EF14F283}" srcId="{744B81A9-3D34-4EE5-A679-92309049F7CF}" destId="{FDB70C5E-15EA-4FB5-A12F-F2ADD72EA002}" srcOrd="2" destOrd="0" parTransId="{2848ED1A-3C1D-4BD1-BFB1-C5CE04B4B742}" sibTransId="{CA44CCC4-C825-42BC-A85C-19FA5F145221}"/>
    <dgm:cxn modelId="{1339FED1-16EE-4BD9-98F4-104F736D922E}" srcId="{FDB70C5E-15EA-4FB5-A12F-F2ADD72EA002}" destId="{9B6F9290-FE0D-4BBB-9ACB-5A2A3A117F54}" srcOrd="0" destOrd="0" parTransId="{C1C1DBE8-2C87-436E-B71A-A35C6504FD27}" sibTransId="{FDE86EB9-5099-46CD-996E-32D06F5CCA7C}"/>
    <dgm:cxn modelId="{7BDFE7DE-3BFD-4D4E-B14F-5B66AF7A1CCC}" type="presOf" srcId="{9B6F9290-FE0D-4BBB-9ACB-5A2A3A117F54}" destId="{43C5ABB6-C16C-44DC-B5FC-FD89B51BED72}" srcOrd="0" destOrd="0" presId="urn:microsoft.com/office/officeart/2005/8/layout/vList5"/>
    <dgm:cxn modelId="{6DBA59E3-3D08-44BA-8F4D-D0EB32BC5FFA}" type="presOf" srcId="{1902F5F3-DEAA-40BD-B019-B17CAAC49B84}" destId="{E37026D6-4C60-4FBC-9905-BA1989EA94B3}" srcOrd="0" destOrd="0" presId="urn:microsoft.com/office/officeart/2005/8/layout/vList5"/>
    <dgm:cxn modelId="{2350FFE3-49D3-4564-AF06-CB8551A670FA}" srcId="{744B81A9-3D34-4EE5-A679-92309049F7CF}" destId="{1902F5F3-DEAA-40BD-B019-B17CAAC49B84}" srcOrd="1" destOrd="0" parTransId="{9E0BB7F3-7CA0-4A88-AB5F-65A959444F13}" sibTransId="{CE22BB52-F41C-4113-B8D3-9A40668499E9}"/>
    <dgm:cxn modelId="{B6E5A3F1-33D1-4CD4-BA8F-9F7397A49E48}" type="presOf" srcId="{FDB70C5E-15EA-4FB5-A12F-F2ADD72EA002}" destId="{1CDF4C82-139E-421E-8B07-0A7174D5CFA8}" srcOrd="0" destOrd="0" presId="urn:microsoft.com/office/officeart/2005/8/layout/vList5"/>
    <dgm:cxn modelId="{FB29BF5D-8AF7-4F1A-9EC3-A2F7AB3B2B03}" type="presParOf" srcId="{8CBF7B9D-3338-456B-9993-DECE98A3A7B5}" destId="{D3B70E4F-2C91-4384-AC0E-5774104EFB38}" srcOrd="0" destOrd="0" presId="urn:microsoft.com/office/officeart/2005/8/layout/vList5"/>
    <dgm:cxn modelId="{F3F93315-4B20-4B3D-9A62-04828F644555}" type="presParOf" srcId="{D3B70E4F-2C91-4384-AC0E-5774104EFB38}" destId="{CA4CB60F-8359-4BFB-9D59-B7FA9317B3FF}" srcOrd="0" destOrd="0" presId="urn:microsoft.com/office/officeart/2005/8/layout/vList5"/>
    <dgm:cxn modelId="{D29F6909-A9E8-48DE-A942-9A81D5E0FA09}" type="presParOf" srcId="{D3B70E4F-2C91-4384-AC0E-5774104EFB38}" destId="{A909B9F4-84A5-4B77-B371-8B3B608418D7}" srcOrd="1" destOrd="0" presId="urn:microsoft.com/office/officeart/2005/8/layout/vList5"/>
    <dgm:cxn modelId="{725009AA-314B-41F0-9AD0-32730F092B11}" type="presParOf" srcId="{8CBF7B9D-3338-456B-9993-DECE98A3A7B5}" destId="{2654A2A8-F0F3-48FE-9FA8-DAE9C6CFE0B8}" srcOrd="1" destOrd="0" presId="urn:microsoft.com/office/officeart/2005/8/layout/vList5"/>
    <dgm:cxn modelId="{0727F145-197B-441C-96CB-F211D931D4C1}" type="presParOf" srcId="{8CBF7B9D-3338-456B-9993-DECE98A3A7B5}" destId="{4E0E2EB5-FA28-45BF-8F2D-51EEB7D795C6}" srcOrd="2" destOrd="0" presId="urn:microsoft.com/office/officeart/2005/8/layout/vList5"/>
    <dgm:cxn modelId="{CB522551-3F7D-4BC1-ADA2-8F612AC846AA}" type="presParOf" srcId="{4E0E2EB5-FA28-45BF-8F2D-51EEB7D795C6}" destId="{E37026D6-4C60-4FBC-9905-BA1989EA94B3}" srcOrd="0" destOrd="0" presId="urn:microsoft.com/office/officeart/2005/8/layout/vList5"/>
    <dgm:cxn modelId="{263E3590-7C2D-4DC5-AF01-DCBCFD019CB6}" type="presParOf" srcId="{4E0E2EB5-FA28-45BF-8F2D-51EEB7D795C6}" destId="{F2680DDB-3D3F-4927-B65F-A8224C84AA94}" srcOrd="1" destOrd="0" presId="urn:microsoft.com/office/officeart/2005/8/layout/vList5"/>
    <dgm:cxn modelId="{945923A4-C1CA-4732-B726-E25D47EC8832}" type="presParOf" srcId="{8CBF7B9D-3338-456B-9993-DECE98A3A7B5}" destId="{5EEADC7F-00FF-4E37-A4BA-DE9C5E79B0CF}" srcOrd="3" destOrd="0" presId="urn:microsoft.com/office/officeart/2005/8/layout/vList5"/>
    <dgm:cxn modelId="{88CE7E0B-65F7-4845-8ACD-7EEA9E9589DD}" type="presParOf" srcId="{8CBF7B9D-3338-456B-9993-DECE98A3A7B5}" destId="{1C686DC8-F17B-4935-8574-5A76444AFCE6}" srcOrd="4" destOrd="0" presId="urn:microsoft.com/office/officeart/2005/8/layout/vList5"/>
    <dgm:cxn modelId="{BA926A04-33B0-4386-83D0-10B7C546DEEB}" type="presParOf" srcId="{1C686DC8-F17B-4935-8574-5A76444AFCE6}" destId="{1CDF4C82-139E-421E-8B07-0A7174D5CFA8}" srcOrd="0" destOrd="0" presId="urn:microsoft.com/office/officeart/2005/8/layout/vList5"/>
    <dgm:cxn modelId="{DCBB2F96-1C91-4099-8377-32CD4199F70B}" type="presParOf" srcId="{1C686DC8-F17B-4935-8574-5A76444AFCE6}" destId="{43C5ABB6-C16C-44DC-B5FC-FD89B51BED7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4B81A9-3D34-4EE5-A679-92309049F7C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EC5D78C-DA08-4C36-9A65-ABAE03DAED6A}">
      <dgm:prSet phldrT="[Text]"/>
      <dgm:spPr/>
      <dgm:t>
        <a:bodyPr/>
        <a:lstStyle/>
        <a:p>
          <a:r>
            <a:rPr lang="en-US" dirty="0"/>
            <a:t>A</a:t>
          </a:r>
        </a:p>
      </dgm:t>
    </dgm:pt>
    <dgm:pt modelId="{80B87439-ACA4-470D-B2B8-ADCFF97D4BD9}" type="parTrans" cxnId="{9E95BF33-3B5A-4AF9-908C-AFC627D4D8AD}">
      <dgm:prSet/>
      <dgm:spPr/>
      <dgm:t>
        <a:bodyPr/>
        <a:lstStyle/>
        <a:p>
          <a:endParaRPr lang="en-US"/>
        </a:p>
      </dgm:t>
    </dgm:pt>
    <dgm:pt modelId="{9A83DF84-5AF2-4FFC-9559-43EF6F0D48A8}" type="sibTrans" cxnId="{9E95BF33-3B5A-4AF9-908C-AFC627D4D8AD}">
      <dgm:prSet/>
      <dgm:spPr/>
      <dgm:t>
        <a:bodyPr/>
        <a:lstStyle/>
        <a:p>
          <a:endParaRPr lang="en-US"/>
        </a:p>
      </dgm:t>
    </dgm:pt>
    <dgm:pt modelId="{A8F00081-B82C-488E-B7DC-708C8A857A5E}">
      <dgm:prSet phldrT="[Text]"/>
      <dgm:spPr/>
      <dgm:t>
        <a:bodyPr/>
        <a:lstStyle/>
        <a:p>
          <a:r>
            <a:rPr lang="en-US" dirty="0"/>
            <a:t>Establish a Compressed Air Quality Specification</a:t>
          </a:r>
        </a:p>
      </dgm:t>
    </dgm:pt>
    <dgm:pt modelId="{061D34A4-4D28-4CB4-9872-E396E8FEFE7B}" type="parTrans" cxnId="{8353D040-0567-4189-BEF1-DE6C345DADC4}">
      <dgm:prSet/>
      <dgm:spPr/>
      <dgm:t>
        <a:bodyPr/>
        <a:lstStyle/>
        <a:p>
          <a:endParaRPr lang="en-US"/>
        </a:p>
      </dgm:t>
    </dgm:pt>
    <dgm:pt modelId="{A334ACB2-E6A8-450B-986B-440588BB559D}" type="sibTrans" cxnId="{8353D040-0567-4189-BEF1-DE6C345DADC4}">
      <dgm:prSet/>
      <dgm:spPr/>
      <dgm:t>
        <a:bodyPr/>
        <a:lstStyle/>
        <a:p>
          <a:endParaRPr lang="en-US"/>
        </a:p>
      </dgm:t>
    </dgm:pt>
    <dgm:pt modelId="{1902F5F3-DEAA-40BD-B019-B17CAAC49B84}">
      <dgm:prSet phldrT="[Text]"/>
      <dgm:spPr/>
      <dgm:t>
        <a:bodyPr/>
        <a:lstStyle/>
        <a:p>
          <a:r>
            <a:rPr lang="en-US" dirty="0"/>
            <a:t>B</a:t>
          </a:r>
        </a:p>
      </dgm:t>
    </dgm:pt>
    <dgm:pt modelId="{9E0BB7F3-7CA0-4A88-AB5F-65A959444F13}" type="parTrans" cxnId="{2350FFE3-49D3-4564-AF06-CB8551A670FA}">
      <dgm:prSet/>
      <dgm:spPr/>
      <dgm:t>
        <a:bodyPr/>
        <a:lstStyle/>
        <a:p>
          <a:endParaRPr lang="en-US"/>
        </a:p>
      </dgm:t>
    </dgm:pt>
    <dgm:pt modelId="{CE22BB52-F41C-4113-B8D3-9A40668499E9}" type="sibTrans" cxnId="{2350FFE3-49D3-4564-AF06-CB8551A670FA}">
      <dgm:prSet/>
      <dgm:spPr/>
      <dgm:t>
        <a:bodyPr/>
        <a:lstStyle/>
        <a:p>
          <a:endParaRPr lang="en-US"/>
        </a:p>
      </dgm:t>
    </dgm:pt>
    <dgm:pt modelId="{60EDA1D6-D378-4151-A9BC-829F06FF925C}">
      <dgm:prSet phldrT="[Text]"/>
      <dgm:spPr/>
      <dgm:t>
        <a:bodyPr/>
        <a:lstStyle/>
        <a:p>
          <a:r>
            <a:rPr lang="en-US" dirty="0"/>
            <a:t>Conduct a Risk Assessment of Existing System and Maintenance Practices</a:t>
          </a:r>
        </a:p>
      </dgm:t>
    </dgm:pt>
    <dgm:pt modelId="{ED1AD9C7-F64C-45E0-9DC1-B666155918A3}" type="parTrans" cxnId="{DC2D5F25-C32A-4C60-A92F-860590EC6348}">
      <dgm:prSet/>
      <dgm:spPr/>
      <dgm:t>
        <a:bodyPr/>
        <a:lstStyle/>
        <a:p>
          <a:endParaRPr lang="en-US"/>
        </a:p>
      </dgm:t>
    </dgm:pt>
    <dgm:pt modelId="{EA42A5E2-3858-4B2D-89CA-3B05AF9614CB}" type="sibTrans" cxnId="{DC2D5F25-C32A-4C60-A92F-860590EC6348}">
      <dgm:prSet/>
      <dgm:spPr/>
      <dgm:t>
        <a:bodyPr/>
        <a:lstStyle/>
        <a:p>
          <a:endParaRPr lang="en-US"/>
        </a:p>
      </dgm:t>
    </dgm:pt>
    <dgm:pt modelId="{FDB70C5E-15EA-4FB5-A12F-F2ADD72EA002}">
      <dgm:prSet phldrT="[Text]"/>
      <dgm:spPr/>
      <dgm:t>
        <a:bodyPr/>
        <a:lstStyle/>
        <a:p>
          <a:r>
            <a:rPr lang="en-US" dirty="0"/>
            <a:t>C</a:t>
          </a:r>
        </a:p>
      </dgm:t>
    </dgm:pt>
    <dgm:pt modelId="{2848ED1A-3C1D-4BD1-BFB1-C5CE04B4B742}" type="parTrans" cxnId="{BEB843B9-CC67-4C9F-983D-8714EF14F283}">
      <dgm:prSet/>
      <dgm:spPr/>
      <dgm:t>
        <a:bodyPr/>
        <a:lstStyle/>
        <a:p>
          <a:endParaRPr lang="en-US"/>
        </a:p>
      </dgm:t>
    </dgm:pt>
    <dgm:pt modelId="{CA44CCC4-C825-42BC-A85C-19FA5F145221}" type="sibTrans" cxnId="{BEB843B9-CC67-4C9F-983D-8714EF14F283}">
      <dgm:prSet/>
      <dgm:spPr/>
      <dgm:t>
        <a:bodyPr/>
        <a:lstStyle/>
        <a:p>
          <a:endParaRPr lang="en-US"/>
        </a:p>
      </dgm:t>
    </dgm:pt>
    <dgm:pt modelId="{9B6F9290-FE0D-4BBB-9ACB-5A2A3A117F54}">
      <dgm:prSet phldrT="[Text]"/>
      <dgm:spPr/>
      <dgm:t>
        <a:bodyPr/>
        <a:lstStyle/>
        <a:p>
          <a:r>
            <a:rPr lang="en-US" dirty="0"/>
            <a:t>Learn to Measure, Monitor &amp; Verify Compliance with the Quality Specification</a:t>
          </a:r>
        </a:p>
      </dgm:t>
    </dgm:pt>
    <dgm:pt modelId="{C1C1DBE8-2C87-436E-B71A-A35C6504FD27}" type="parTrans" cxnId="{1339FED1-16EE-4BD9-98F4-104F736D922E}">
      <dgm:prSet/>
      <dgm:spPr/>
      <dgm:t>
        <a:bodyPr/>
        <a:lstStyle/>
        <a:p>
          <a:endParaRPr lang="en-US"/>
        </a:p>
      </dgm:t>
    </dgm:pt>
    <dgm:pt modelId="{FDE86EB9-5099-46CD-996E-32D06F5CCA7C}" type="sibTrans" cxnId="{1339FED1-16EE-4BD9-98F4-104F736D922E}">
      <dgm:prSet/>
      <dgm:spPr/>
      <dgm:t>
        <a:bodyPr/>
        <a:lstStyle/>
        <a:p>
          <a:endParaRPr lang="en-US"/>
        </a:p>
      </dgm:t>
    </dgm:pt>
    <dgm:pt modelId="{8CBF7B9D-3338-456B-9993-DECE98A3A7B5}" type="pres">
      <dgm:prSet presAssocID="{744B81A9-3D34-4EE5-A679-92309049F7CF}" presName="Name0" presStyleCnt="0">
        <dgm:presLayoutVars>
          <dgm:dir/>
          <dgm:animLvl val="lvl"/>
          <dgm:resizeHandles val="exact"/>
        </dgm:presLayoutVars>
      </dgm:prSet>
      <dgm:spPr/>
    </dgm:pt>
    <dgm:pt modelId="{D3B70E4F-2C91-4384-AC0E-5774104EFB38}" type="pres">
      <dgm:prSet presAssocID="{EEC5D78C-DA08-4C36-9A65-ABAE03DAED6A}" presName="linNode" presStyleCnt="0"/>
      <dgm:spPr/>
    </dgm:pt>
    <dgm:pt modelId="{CA4CB60F-8359-4BFB-9D59-B7FA9317B3FF}" type="pres">
      <dgm:prSet presAssocID="{EEC5D78C-DA08-4C36-9A65-ABAE03DAED6A}" presName="parentText" presStyleLbl="node1" presStyleIdx="0" presStyleCnt="3">
        <dgm:presLayoutVars>
          <dgm:chMax val="1"/>
          <dgm:bulletEnabled val="1"/>
        </dgm:presLayoutVars>
      </dgm:prSet>
      <dgm:spPr/>
    </dgm:pt>
    <dgm:pt modelId="{A909B9F4-84A5-4B77-B371-8B3B608418D7}" type="pres">
      <dgm:prSet presAssocID="{EEC5D78C-DA08-4C36-9A65-ABAE03DAED6A}" presName="descendantText" presStyleLbl="alignAccFollowNode1" presStyleIdx="0" presStyleCnt="3">
        <dgm:presLayoutVars>
          <dgm:bulletEnabled val="1"/>
        </dgm:presLayoutVars>
      </dgm:prSet>
      <dgm:spPr/>
    </dgm:pt>
    <dgm:pt modelId="{2654A2A8-F0F3-48FE-9FA8-DAE9C6CFE0B8}" type="pres">
      <dgm:prSet presAssocID="{9A83DF84-5AF2-4FFC-9559-43EF6F0D48A8}" presName="sp" presStyleCnt="0"/>
      <dgm:spPr/>
    </dgm:pt>
    <dgm:pt modelId="{4E0E2EB5-FA28-45BF-8F2D-51EEB7D795C6}" type="pres">
      <dgm:prSet presAssocID="{1902F5F3-DEAA-40BD-B019-B17CAAC49B84}" presName="linNode" presStyleCnt="0"/>
      <dgm:spPr/>
    </dgm:pt>
    <dgm:pt modelId="{E37026D6-4C60-4FBC-9905-BA1989EA94B3}" type="pres">
      <dgm:prSet presAssocID="{1902F5F3-DEAA-40BD-B019-B17CAAC49B84}" presName="parentText" presStyleLbl="node1" presStyleIdx="1" presStyleCnt="3">
        <dgm:presLayoutVars>
          <dgm:chMax val="1"/>
          <dgm:bulletEnabled val="1"/>
        </dgm:presLayoutVars>
      </dgm:prSet>
      <dgm:spPr/>
    </dgm:pt>
    <dgm:pt modelId="{F2680DDB-3D3F-4927-B65F-A8224C84AA94}" type="pres">
      <dgm:prSet presAssocID="{1902F5F3-DEAA-40BD-B019-B17CAAC49B84}" presName="descendantText" presStyleLbl="alignAccFollowNode1" presStyleIdx="1" presStyleCnt="3">
        <dgm:presLayoutVars>
          <dgm:bulletEnabled val="1"/>
        </dgm:presLayoutVars>
      </dgm:prSet>
      <dgm:spPr/>
    </dgm:pt>
    <dgm:pt modelId="{5EEADC7F-00FF-4E37-A4BA-DE9C5E79B0CF}" type="pres">
      <dgm:prSet presAssocID="{CE22BB52-F41C-4113-B8D3-9A40668499E9}" presName="sp" presStyleCnt="0"/>
      <dgm:spPr/>
    </dgm:pt>
    <dgm:pt modelId="{1C686DC8-F17B-4935-8574-5A76444AFCE6}" type="pres">
      <dgm:prSet presAssocID="{FDB70C5E-15EA-4FB5-A12F-F2ADD72EA002}" presName="linNode" presStyleCnt="0"/>
      <dgm:spPr/>
    </dgm:pt>
    <dgm:pt modelId="{1CDF4C82-139E-421E-8B07-0A7174D5CFA8}" type="pres">
      <dgm:prSet presAssocID="{FDB70C5E-15EA-4FB5-A12F-F2ADD72EA002}" presName="parentText" presStyleLbl="node1" presStyleIdx="2" presStyleCnt="3">
        <dgm:presLayoutVars>
          <dgm:chMax val="1"/>
          <dgm:bulletEnabled val="1"/>
        </dgm:presLayoutVars>
      </dgm:prSet>
      <dgm:spPr/>
    </dgm:pt>
    <dgm:pt modelId="{43C5ABB6-C16C-44DC-B5FC-FD89B51BED72}" type="pres">
      <dgm:prSet presAssocID="{FDB70C5E-15EA-4FB5-A12F-F2ADD72EA002}" presName="descendantText" presStyleLbl="alignAccFollowNode1" presStyleIdx="2" presStyleCnt="3">
        <dgm:presLayoutVars>
          <dgm:bulletEnabled val="1"/>
        </dgm:presLayoutVars>
      </dgm:prSet>
      <dgm:spPr/>
    </dgm:pt>
  </dgm:ptLst>
  <dgm:cxnLst>
    <dgm:cxn modelId="{BABAF504-64B2-45BD-9B46-CC47D5B1171F}" type="presOf" srcId="{744B81A9-3D34-4EE5-A679-92309049F7CF}" destId="{8CBF7B9D-3338-456B-9993-DECE98A3A7B5}" srcOrd="0" destOrd="0" presId="urn:microsoft.com/office/officeart/2005/8/layout/vList5"/>
    <dgm:cxn modelId="{DC2D5F25-C32A-4C60-A92F-860590EC6348}" srcId="{1902F5F3-DEAA-40BD-B019-B17CAAC49B84}" destId="{60EDA1D6-D378-4151-A9BC-829F06FF925C}" srcOrd="0" destOrd="0" parTransId="{ED1AD9C7-F64C-45E0-9DC1-B666155918A3}" sibTransId="{EA42A5E2-3858-4B2D-89CA-3B05AF9614CB}"/>
    <dgm:cxn modelId="{9E95BF33-3B5A-4AF9-908C-AFC627D4D8AD}" srcId="{744B81A9-3D34-4EE5-A679-92309049F7CF}" destId="{EEC5D78C-DA08-4C36-9A65-ABAE03DAED6A}" srcOrd="0" destOrd="0" parTransId="{80B87439-ACA4-470D-B2B8-ADCFF97D4BD9}" sibTransId="{9A83DF84-5AF2-4FFC-9559-43EF6F0D48A8}"/>
    <dgm:cxn modelId="{8353D040-0567-4189-BEF1-DE6C345DADC4}" srcId="{EEC5D78C-DA08-4C36-9A65-ABAE03DAED6A}" destId="{A8F00081-B82C-488E-B7DC-708C8A857A5E}" srcOrd="0" destOrd="0" parTransId="{061D34A4-4D28-4CB4-9872-E396E8FEFE7B}" sibTransId="{A334ACB2-E6A8-450B-986B-440588BB559D}"/>
    <dgm:cxn modelId="{907B0F61-B6AE-4841-8937-BB82C9DF8912}" type="presOf" srcId="{A8F00081-B82C-488E-B7DC-708C8A857A5E}" destId="{A909B9F4-84A5-4B77-B371-8B3B608418D7}" srcOrd="0" destOrd="0" presId="urn:microsoft.com/office/officeart/2005/8/layout/vList5"/>
    <dgm:cxn modelId="{2CFB8D6B-F2D8-4C49-B659-4128C8686418}" type="presOf" srcId="{60EDA1D6-D378-4151-A9BC-829F06FF925C}" destId="{F2680DDB-3D3F-4927-B65F-A8224C84AA94}" srcOrd="0" destOrd="0" presId="urn:microsoft.com/office/officeart/2005/8/layout/vList5"/>
    <dgm:cxn modelId="{A4AD3E76-2084-4B94-A81E-0E97BEAC3F6A}" type="presOf" srcId="{EEC5D78C-DA08-4C36-9A65-ABAE03DAED6A}" destId="{CA4CB60F-8359-4BFB-9D59-B7FA9317B3FF}" srcOrd="0" destOrd="0" presId="urn:microsoft.com/office/officeart/2005/8/layout/vList5"/>
    <dgm:cxn modelId="{BEB843B9-CC67-4C9F-983D-8714EF14F283}" srcId="{744B81A9-3D34-4EE5-A679-92309049F7CF}" destId="{FDB70C5E-15EA-4FB5-A12F-F2ADD72EA002}" srcOrd="2" destOrd="0" parTransId="{2848ED1A-3C1D-4BD1-BFB1-C5CE04B4B742}" sibTransId="{CA44CCC4-C825-42BC-A85C-19FA5F145221}"/>
    <dgm:cxn modelId="{1339FED1-16EE-4BD9-98F4-104F736D922E}" srcId="{FDB70C5E-15EA-4FB5-A12F-F2ADD72EA002}" destId="{9B6F9290-FE0D-4BBB-9ACB-5A2A3A117F54}" srcOrd="0" destOrd="0" parTransId="{C1C1DBE8-2C87-436E-B71A-A35C6504FD27}" sibTransId="{FDE86EB9-5099-46CD-996E-32D06F5CCA7C}"/>
    <dgm:cxn modelId="{7BDFE7DE-3BFD-4D4E-B14F-5B66AF7A1CCC}" type="presOf" srcId="{9B6F9290-FE0D-4BBB-9ACB-5A2A3A117F54}" destId="{43C5ABB6-C16C-44DC-B5FC-FD89B51BED72}" srcOrd="0" destOrd="0" presId="urn:microsoft.com/office/officeart/2005/8/layout/vList5"/>
    <dgm:cxn modelId="{6DBA59E3-3D08-44BA-8F4D-D0EB32BC5FFA}" type="presOf" srcId="{1902F5F3-DEAA-40BD-B019-B17CAAC49B84}" destId="{E37026D6-4C60-4FBC-9905-BA1989EA94B3}" srcOrd="0" destOrd="0" presId="urn:microsoft.com/office/officeart/2005/8/layout/vList5"/>
    <dgm:cxn modelId="{2350FFE3-49D3-4564-AF06-CB8551A670FA}" srcId="{744B81A9-3D34-4EE5-A679-92309049F7CF}" destId="{1902F5F3-DEAA-40BD-B019-B17CAAC49B84}" srcOrd="1" destOrd="0" parTransId="{9E0BB7F3-7CA0-4A88-AB5F-65A959444F13}" sibTransId="{CE22BB52-F41C-4113-B8D3-9A40668499E9}"/>
    <dgm:cxn modelId="{B6E5A3F1-33D1-4CD4-BA8F-9F7397A49E48}" type="presOf" srcId="{FDB70C5E-15EA-4FB5-A12F-F2ADD72EA002}" destId="{1CDF4C82-139E-421E-8B07-0A7174D5CFA8}" srcOrd="0" destOrd="0" presId="urn:microsoft.com/office/officeart/2005/8/layout/vList5"/>
    <dgm:cxn modelId="{FB29BF5D-8AF7-4F1A-9EC3-A2F7AB3B2B03}" type="presParOf" srcId="{8CBF7B9D-3338-456B-9993-DECE98A3A7B5}" destId="{D3B70E4F-2C91-4384-AC0E-5774104EFB38}" srcOrd="0" destOrd="0" presId="urn:microsoft.com/office/officeart/2005/8/layout/vList5"/>
    <dgm:cxn modelId="{F3F93315-4B20-4B3D-9A62-04828F644555}" type="presParOf" srcId="{D3B70E4F-2C91-4384-AC0E-5774104EFB38}" destId="{CA4CB60F-8359-4BFB-9D59-B7FA9317B3FF}" srcOrd="0" destOrd="0" presId="urn:microsoft.com/office/officeart/2005/8/layout/vList5"/>
    <dgm:cxn modelId="{D29F6909-A9E8-48DE-A942-9A81D5E0FA09}" type="presParOf" srcId="{D3B70E4F-2C91-4384-AC0E-5774104EFB38}" destId="{A909B9F4-84A5-4B77-B371-8B3B608418D7}" srcOrd="1" destOrd="0" presId="urn:microsoft.com/office/officeart/2005/8/layout/vList5"/>
    <dgm:cxn modelId="{725009AA-314B-41F0-9AD0-32730F092B11}" type="presParOf" srcId="{8CBF7B9D-3338-456B-9993-DECE98A3A7B5}" destId="{2654A2A8-F0F3-48FE-9FA8-DAE9C6CFE0B8}" srcOrd="1" destOrd="0" presId="urn:microsoft.com/office/officeart/2005/8/layout/vList5"/>
    <dgm:cxn modelId="{0727F145-197B-441C-96CB-F211D931D4C1}" type="presParOf" srcId="{8CBF7B9D-3338-456B-9993-DECE98A3A7B5}" destId="{4E0E2EB5-FA28-45BF-8F2D-51EEB7D795C6}" srcOrd="2" destOrd="0" presId="urn:microsoft.com/office/officeart/2005/8/layout/vList5"/>
    <dgm:cxn modelId="{CB522551-3F7D-4BC1-ADA2-8F612AC846AA}" type="presParOf" srcId="{4E0E2EB5-FA28-45BF-8F2D-51EEB7D795C6}" destId="{E37026D6-4C60-4FBC-9905-BA1989EA94B3}" srcOrd="0" destOrd="0" presId="urn:microsoft.com/office/officeart/2005/8/layout/vList5"/>
    <dgm:cxn modelId="{263E3590-7C2D-4DC5-AF01-DCBCFD019CB6}" type="presParOf" srcId="{4E0E2EB5-FA28-45BF-8F2D-51EEB7D795C6}" destId="{F2680DDB-3D3F-4927-B65F-A8224C84AA94}" srcOrd="1" destOrd="0" presId="urn:microsoft.com/office/officeart/2005/8/layout/vList5"/>
    <dgm:cxn modelId="{945923A4-C1CA-4732-B726-E25D47EC8832}" type="presParOf" srcId="{8CBF7B9D-3338-456B-9993-DECE98A3A7B5}" destId="{5EEADC7F-00FF-4E37-A4BA-DE9C5E79B0CF}" srcOrd="3" destOrd="0" presId="urn:microsoft.com/office/officeart/2005/8/layout/vList5"/>
    <dgm:cxn modelId="{88CE7E0B-65F7-4845-8ACD-7EEA9E9589DD}" type="presParOf" srcId="{8CBF7B9D-3338-456B-9993-DECE98A3A7B5}" destId="{1C686DC8-F17B-4935-8574-5A76444AFCE6}" srcOrd="4" destOrd="0" presId="urn:microsoft.com/office/officeart/2005/8/layout/vList5"/>
    <dgm:cxn modelId="{BA926A04-33B0-4386-83D0-10B7C546DEEB}" type="presParOf" srcId="{1C686DC8-F17B-4935-8574-5A76444AFCE6}" destId="{1CDF4C82-139E-421E-8B07-0A7174D5CFA8}" srcOrd="0" destOrd="0" presId="urn:microsoft.com/office/officeart/2005/8/layout/vList5"/>
    <dgm:cxn modelId="{DCBB2F96-1C91-4099-8377-32CD4199F70B}" type="presParOf" srcId="{1C686DC8-F17B-4935-8574-5A76444AFCE6}" destId="{43C5ABB6-C16C-44DC-B5FC-FD89B51BED7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C482F-9EE9-4D56-A5D7-7A9ED083CF15}">
      <dsp:nvSpPr>
        <dsp:cNvPr id="0" name=""/>
        <dsp:cNvSpPr/>
      </dsp:nvSpPr>
      <dsp:spPr>
        <a:xfrm>
          <a:off x="0" y="0"/>
          <a:ext cx="3759200" cy="2255520"/>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At the end of the webinar, we are having a fun contest for a chance to win a free full conference pass valued at $675!</a:t>
          </a:r>
        </a:p>
      </dsp:txBody>
      <dsp:txXfrm>
        <a:off x="0" y="0"/>
        <a:ext cx="3759200" cy="2255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9A4FE-2D7B-4ACD-B407-4A5126BCDFDE}">
      <dsp:nvSpPr>
        <dsp:cNvPr id="0" name=""/>
        <dsp:cNvSpPr/>
      </dsp:nvSpPr>
      <dsp:spPr>
        <a:xfrm rot="5400000">
          <a:off x="3321106" y="-1142166"/>
          <a:ext cx="1024518" cy="3488558"/>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ctr" defTabSz="933450">
            <a:lnSpc>
              <a:spcPct val="90000"/>
            </a:lnSpc>
            <a:spcBef>
              <a:spcPct val="0"/>
            </a:spcBef>
            <a:spcAft>
              <a:spcPct val="15000"/>
            </a:spcAft>
            <a:buChar char="•"/>
          </a:pPr>
          <a:r>
            <a:rPr lang="en-US" sz="2100" kern="1200" dirty="0"/>
            <a:t>Sustainability Through Energy/Water Conservation Measures</a:t>
          </a:r>
        </a:p>
      </dsp:txBody>
      <dsp:txXfrm rot="-5400000">
        <a:off x="2089087" y="139866"/>
        <a:ext cx="3438545" cy="924492"/>
      </dsp:txXfrm>
    </dsp:sp>
    <dsp:sp modelId="{8AD29A6F-9CB9-472A-A0A3-32762DEEE3B9}">
      <dsp:nvSpPr>
        <dsp:cNvPr id="0" name=""/>
        <dsp:cNvSpPr/>
      </dsp:nvSpPr>
      <dsp:spPr>
        <a:xfrm>
          <a:off x="289754" y="1012"/>
          <a:ext cx="1799332" cy="120220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Track 1</a:t>
          </a:r>
        </a:p>
      </dsp:txBody>
      <dsp:txXfrm>
        <a:off x="348441" y="59699"/>
        <a:ext cx="1681958" cy="1084827"/>
      </dsp:txXfrm>
    </dsp:sp>
    <dsp:sp modelId="{573F1D38-3E9D-43D7-B6B7-5CE6EC605B7D}">
      <dsp:nvSpPr>
        <dsp:cNvPr id="0" name=""/>
        <dsp:cNvSpPr/>
      </dsp:nvSpPr>
      <dsp:spPr>
        <a:xfrm rot="5400000">
          <a:off x="3321106" y="168207"/>
          <a:ext cx="1024518" cy="3488558"/>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ctr" defTabSz="933450">
            <a:lnSpc>
              <a:spcPct val="90000"/>
            </a:lnSpc>
            <a:spcBef>
              <a:spcPct val="0"/>
            </a:spcBef>
            <a:spcAft>
              <a:spcPct val="15000"/>
            </a:spcAft>
            <a:buChar char="•"/>
          </a:pPr>
          <a:r>
            <a:rPr lang="en-US" sz="2100" kern="1200" dirty="0"/>
            <a:t>Quality, Safety and Reliability</a:t>
          </a:r>
        </a:p>
      </dsp:txBody>
      <dsp:txXfrm rot="-5400000">
        <a:off x="2089087" y="1450240"/>
        <a:ext cx="3438545" cy="924492"/>
      </dsp:txXfrm>
    </dsp:sp>
    <dsp:sp modelId="{DD1C2F68-03FA-45ED-BEDA-EE47BCAE8649}">
      <dsp:nvSpPr>
        <dsp:cNvPr id="0" name=""/>
        <dsp:cNvSpPr/>
      </dsp:nvSpPr>
      <dsp:spPr>
        <a:xfrm>
          <a:off x="289754" y="1311386"/>
          <a:ext cx="1799332" cy="120220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Track 2</a:t>
          </a:r>
        </a:p>
      </dsp:txBody>
      <dsp:txXfrm>
        <a:off x="348441" y="1370073"/>
        <a:ext cx="1681958" cy="1084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9B9F4-84A5-4B77-B371-8B3B608418D7}">
      <dsp:nvSpPr>
        <dsp:cNvPr id="0" name=""/>
        <dsp:cNvSpPr/>
      </dsp:nvSpPr>
      <dsp:spPr>
        <a:xfrm rot="5400000">
          <a:off x="3226533" y="-1129813"/>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Establish a Compressed Air Quality Specification</a:t>
          </a:r>
        </a:p>
      </dsp:txBody>
      <dsp:txXfrm rot="-5400000">
        <a:off x="1970812" y="174344"/>
        <a:ext cx="3455230" cy="895352"/>
      </dsp:txXfrm>
    </dsp:sp>
    <dsp:sp modelId="{CA4CB60F-8359-4BFB-9D59-B7FA9317B3FF}">
      <dsp:nvSpPr>
        <dsp:cNvPr id="0" name=""/>
        <dsp:cNvSpPr/>
      </dsp:nvSpPr>
      <dsp:spPr>
        <a:xfrm>
          <a:off x="0" y="1879"/>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0546" y="62425"/>
        <a:ext cx="1849720" cy="1119189"/>
      </dsp:txXfrm>
    </dsp:sp>
    <dsp:sp modelId="{F2680DDB-3D3F-4927-B65F-A8224C84AA94}">
      <dsp:nvSpPr>
        <dsp:cNvPr id="0" name=""/>
        <dsp:cNvSpPr/>
      </dsp:nvSpPr>
      <dsp:spPr>
        <a:xfrm rot="5400000">
          <a:off x="3226533" y="172481"/>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Conduct a Risk Assessment of Existing System and Maintenance Practices</a:t>
          </a:r>
        </a:p>
      </dsp:txBody>
      <dsp:txXfrm rot="-5400000">
        <a:off x="1970812" y="1476638"/>
        <a:ext cx="3455230" cy="895352"/>
      </dsp:txXfrm>
    </dsp:sp>
    <dsp:sp modelId="{E37026D6-4C60-4FBC-9905-BA1989EA94B3}">
      <dsp:nvSpPr>
        <dsp:cNvPr id="0" name=""/>
        <dsp:cNvSpPr/>
      </dsp:nvSpPr>
      <dsp:spPr>
        <a:xfrm>
          <a:off x="0" y="1304174"/>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60546" y="1364720"/>
        <a:ext cx="1849720" cy="1119189"/>
      </dsp:txXfrm>
    </dsp:sp>
    <dsp:sp modelId="{43C5ABB6-C16C-44DC-B5FC-FD89B51BED72}">
      <dsp:nvSpPr>
        <dsp:cNvPr id="0" name=""/>
        <dsp:cNvSpPr/>
      </dsp:nvSpPr>
      <dsp:spPr>
        <a:xfrm rot="5400000">
          <a:off x="3226533" y="1474776"/>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Learn to Measure, Monitor &amp; Verify Compliance with the Quality Specification</a:t>
          </a:r>
        </a:p>
      </dsp:txBody>
      <dsp:txXfrm rot="-5400000">
        <a:off x="1970812" y="2778933"/>
        <a:ext cx="3455230" cy="895352"/>
      </dsp:txXfrm>
    </dsp:sp>
    <dsp:sp modelId="{1CDF4C82-139E-421E-8B07-0A7174D5CFA8}">
      <dsp:nvSpPr>
        <dsp:cNvPr id="0" name=""/>
        <dsp:cNvSpPr/>
      </dsp:nvSpPr>
      <dsp:spPr>
        <a:xfrm>
          <a:off x="0" y="2606469"/>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60546" y="2667015"/>
        <a:ext cx="1849720" cy="1119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9B9F4-84A5-4B77-B371-8B3B608418D7}">
      <dsp:nvSpPr>
        <dsp:cNvPr id="0" name=""/>
        <dsp:cNvSpPr/>
      </dsp:nvSpPr>
      <dsp:spPr>
        <a:xfrm rot="5400000">
          <a:off x="3226533" y="-1129813"/>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Establish a Compressed Air Quality Specification</a:t>
          </a:r>
        </a:p>
      </dsp:txBody>
      <dsp:txXfrm rot="-5400000">
        <a:off x="1970812" y="174344"/>
        <a:ext cx="3455230" cy="895352"/>
      </dsp:txXfrm>
    </dsp:sp>
    <dsp:sp modelId="{CA4CB60F-8359-4BFB-9D59-B7FA9317B3FF}">
      <dsp:nvSpPr>
        <dsp:cNvPr id="0" name=""/>
        <dsp:cNvSpPr/>
      </dsp:nvSpPr>
      <dsp:spPr>
        <a:xfrm>
          <a:off x="0" y="1879"/>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0546" y="62425"/>
        <a:ext cx="1849720" cy="1119189"/>
      </dsp:txXfrm>
    </dsp:sp>
    <dsp:sp modelId="{F2680DDB-3D3F-4927-B65F-A8224C84AA94}">
      <dsp:nvSpPr>
        <dsp:cNvPr id="0" name=""/>
        <dsp:cNvSpPr/>
      </dsp:nvSpPr>
      <dsp:spPr>
        <a:xfrm rot="5400000">
          <a:off x="3226533" y="172481"/>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Conduct a Risk Assessment of Existing System and Maintenance Practices</a:t>
          </a:r>
        </a:p>
      </dsp:txBody>
      <dsp:txXfrm rot="-5400000">
        <a:off x="1970812" y="1476638"/>
        <a:ext cx="3455230" cy="895352"/>
      </dsp:txXfrm>
    </dsp:sp>
    <dsp:sp modelId="{E37026D6-4C60-4FBC-9905-BA1989EA94B3}">
      <dsp:nvSpPr>
        <dsp:cNvPr id="0" name=""/>
        <dsp:cNvSpPr/>
      </dsp:nvSpPr>
      <dsp:spPr>
        <a:xfrm>
          <a:off x="0" y="1304174"/>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60546" y="1364720"/>
        <a:ext cx="1849720" cy="1119189"/>
      </dsp:txXfrm>
    </dsp:sp>
    <dsp:sp modelId="{43C5ABB6-C16C-44DC-B5FC-FD89B51BED72}">
      <dsp:nvSpPr>
        <dsp:cNvPr id="0" name=""/>
        <dsp:cNvSpPr/>
      </dsp:nvSpPr>
      <dsp:spPr>
        <a:xfrm rot="5400000">
          <a:off x="3226533" y="1474776"/>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Learn to Measure, Monitor &amp; Verify Compliance with the Quality Specification</a:t>
          </a:r>
        </a:p>
      </dsp:txBody>
      <dsp:txXfrm rot="-5400000">
        <a:off x="1970812" y="2778933"/>
        <a:ext cx="3455230" cy="895352"/>
      </dsp:txXfrm>
    </dsp:sp>
    <dsp:sp modelId="{1CDF4C82-139E-421E-8B07-0A7174D5CFA8}">
      <dsp:nvSpPr>
        <dsp:cNvPr id="0" name=""/>
        <dsp:cNvSpPr/>
      </dsp:nvSpPr>
      <dsp:spPr>
        <a:xfrm>
          <a:off x="0" y="2606469"/>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60546" y="2667015"/>
        <a:ext cx="1849720" cy="11191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55C312CC-FF60-4B7B-83EE-14AE31C28F8F}" type="datetimeFigureOut">
              <a:rPr lang="en-US" smtClean="0"/>
              <a:t>3/24/2022</a:t>
            </a:fld>
            <a:endParaRPr lang="en-US" dirty="0"/>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8C7F2ED6-2706-41DB-BBF3-3D05DCD3838B}" type="slidenum">
              <a:rPr lang="en-US" smtClean="0"/>
              <a:t>‹#›</a:t>
            </a:fld>
            <a:endParaRPr lang="en-US" dirty="0"/>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91F2005C-CF68-406C-BFD9-D66C7C5EDAF8}" type="datetimeFigureOut">
              <a:rPr lang="en-US" smtClean="0"/>
              <a:pPr/>
              <a:t>3/24/2022</a:t>
            </a:fld>
            <a:endParaRPr lang="en-US" dirty="0"/>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8446EB7B-38EB-4113-8938-7852F77C677C}" type="slidenum">
              <a:rPr lang="en-US" smtClean="0"/>
              <a:pPr/>
              <a:t>‹#›</a:t>
            </a:fld>
            <a:endParaRPr lang="en-US" dirty="0"/>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7F19FDC-FEA1-408E-8A27-B3196630111B}"/>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D29F855D-2E1E-48B5-AB94-689898CCB61D}"/>
              </a:ext>
            </a:extLst>
          </p:cNvPr>
          <p:cNvSpPr>
            <a:spLocks noGrp="1" noChangeArrowheads="1"/>
          </p:cNvSpPr>
          <p:nvPr>
            <p:ph type="body" idx="1"/>
          </p:nvPr>
        </p:nvSpPr>
        <p:spPr/>
        <p:txBody>
          <a:bodyPr/>
          <a:lstStyle/>
          <a:p>
            <a:endParaRPr lang="en-US" altLang="en-US" sz="16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6EB7B-38EB-4113-8938-7852F77C677C}" type="slidenum">
              <a:rPr lang="en-US" smtClean="0"/>
              <a:pPr/>
              <a:t>44</a:t>
            </a:fld>
            <a:endParaRPr lang="en-US"/>
          </a:p>
        </p:txBody>
      </p:sp>
    </p:spTree>
    <p:extLst>
      <p:ext uri="{BB962C8B-B14F-4D97-AF65-F5344CB8AC3E}">
        <p14:creationId xmlns:p14="http://schemas.microsoft.com/office/powerpoint/2010/main" val="4280706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81200" y="2932040"/>
            <a:ext cx="8331200" cy="202799"/>
          </a:xfrm>
          <a:prstGeom prst="rect">
            <a:avLst/>
          </a:prstGeom>
        </p:spPr>
      </p:pic>
      <p:pic>
        <p:nvPicPr>
          <p:cNvPr id="9" name="Picture 8">
            <a:extLst>
              <a:ext uri="{FF2B5EF4-FFF2-40B4-BE49-F238E27FC236}">
                <a16:creationId xmlns:a16="http://schemas.microsoft.com/office/drawing/2014/main" id="{0C3BE185-5DA3-4470-87A1-38446924DB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4154" y="5902034"/>
            <a:ext cx="3124200" cy="716728"/>
          </a:xfrm>
          <a:prstGeom prst="rect">
            <a:avLst/>
          </a:prstGeom>
        </p:spPr>
      </p:pic>
      <p:pic>
        <p:nvPicPr>
          <p:cNvPr id="4" name="Picture 3" descr="A picture containing text, bottle, clipart&#10;&#10;Description automatically generated">
            <a:extLst>
              <a:ext uri="{FF2B5EF4-FFF2-40B4-BE49-F238E27FC236}">
                <a16:creationId xmlns:a16="http://schemas.microsoft.com/office/drawing/2014/main" id="{10D79A8D-F896-4A9E-8AB1-8EBC1E093C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02246" y="5660362"/>
            <a:ext cx="3124200" cy="106847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hite text">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1BE783E2-F975-40D8-81AA-DBDCD9192BDB}"/>
              </a:ext>
            </a:extLst>
          </p:cNvPr>
          <p:cNvSpPr>
            <a:spLocks noGrp="1"/>
          </p:cNvSpPr>
          <p:nvPr>
            <p:ph type="body" sz="quarter" idx="10" hasCustomPrompt="1"/>
          </p:nvPr>
        </p:nvSpPr>
        <p:spPr>
          <a:xfrm>
            <a:off x="441650" y="716879"/>
            <a:ext cx="11172500"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10" name="Textplatzhalter 3">
            <a:extLst>
              <a:ext uri="{FF2B5EF4-FFF2-40B4-BE49-F238E27FC236}">
                <a16:creationId xmlns:a16="http://schemas.microsoft.com/office/drawing/2014/main" id="{BE4BA888-9EE0-443D-87C3-5CC19D084E99}"/>
              </a:ext>
            </a:extLst>
          </p:cNvPr>
          <p:cNvSpPr>
            <a:spLocks noGrp="1"/>
          </p:cNvSpPr>
          <p:nvPr>
            <p:ph type="body" sz="quarter" idx="12" hasCustomPrompt="1"/>
          </p:nvPr>
        </p:nvSpPr>
        <p:spPr>
          <a:xfrm>
            <a:off x="429210" y="207769"/>
            <a:ext cx="11184941"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
        <p:nvSpPr>
          <p:cNvPr id="13" name="Textplatzhalter 3">
            <a:extLst>
              <a:ext uri="{FF2B5EF4-FFF2-40B4-BE49-F238E27FC236}">
                <a16:creationId xmlns:a16="http://schemas.microsoft.com/office/drawing/2014/main" id="{2347DD24-ED33-4860-8352-8765D3D977DC}"/>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a:t>Text</a:t>
            </a:r>
          </a:p>
          <a:p>
            <a:pPr lvl="1"/>
            <a:r>
              <a:rPr lang="de-DE"/>
              <a:t>Text</a:t>
            </a:r>
          </a:p>
          <a:p>
            <a:pPr lvl="2"/>
            <a:r>
              <a:rPr lang="de-DE"/>
              <a:t>Text</a:t>
            </a:r>
          </a:p>
          <a:p>
            <a:pPr lvl="3"/>
            <a:r>
              <a:rPr lang="de-DE"/>
              <a:t>Text</a:t>
            </a:r>
          </a:p>
          <a:p>
            <a:pPr lvl="4"/>
            <a:r>
              <a:rPr lang="de-DE"/>
              <a:t>Text</a:t>
            </a:r>
          </a:p>
          <a:p>
            <a:pPr lvl="5"/>
            <a:r>
              <a:rPr lang="de-DE"/>
              <a:t>Text</a:t>
            </a:r>
          </a:p>
          <a:p>
            <a:pPr lvl="6"/>
            <a:r>
              <a:rPr lang="de-DE"/>
              <a:t>Text</a:t>
            </a:r>
          </a:p>
          <a:p>
            <a:pPr lvl="7"/>
            <a:r>
              <a:rPr lang="de-DE"/>
              <a:t>Text</a:t>
            </a:r>
          </a:p>
          <a:p>
            <a:pPr lvl="4"/>
            <a:endParaRPr lang="de-DE"/>
          </a:p>
        </p:txBody>
      </p:sp>
      <p:pic>
        <p:nvPicPr>
          <p:cNvPr id="6" name="Picture 5" descr="A close up of a sign&#10;&#10;Description automatically generated">
            <a:extLst>
              <a:ext uri="{FF2B5EF4-FFF2-40B4-BE49-F238E27FC236}">
                <a16:creationId xmlns:a16="http://schemas.microsoft.com/office/drawing/2014/main" id="{13203C58-DD21-4C4E-ADA9-8DC5ED72DE00}"/>
              </a:ext>
            </a:extLst>
          </p:cNvPr>
          <p:cNvPicPr>
            <a:picLocks noChangeAspect="1"/>
          </p:cNvPicPr>
          <p:nvPr userDrawn="1"/>
        </p:nvPicPr>
        <p:blipFill>
          <a:blip r:embed="rId2"/>
          <a:stretch>
            <a:fillRect/>
          </a:stretch>
        </p:blipFill>
        <p:spPr>
          <a:xfrm>
            <a:off x="10704512" y="5973983"/>
            <a:ext cx="1207013" cy="763184"/>
          </a:xfrm>
          <a:prstGeom prst="rect">
            <a:avLst/>
          </a:prstGeom>
        </p:spPr>
      </p:pic>
    </p:spTree>
    <p:extLst>
      <p:ext uri="{BB962C8B-B14F-4D97-AF65-F5344CB8AC3E}">
        <p14:creationId xmlns:p14="http://schemas.microsoft.com/office/powerpoint/2010/main" val="1335422778"/>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B715293-6452-42DB-A872-B9921E5023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3" y="6394631"/>
            <a:ext cx="660131" cy="336032"/>
          </a:xfrm>
          <a:prstGeom prst="rect">
            <a:avLst/>
          </a:prstGeom>
        </p:spPr>
      </p:pic>
      <p:sp>
        <p:nvSpPr>
          <p:cNvPr id="7" name="Textplatzhalter 3">
            <a:extLst>
              <a:ext uri="{FF2B5EF4-FFF2-40B4-BE49-F238E27FC236}">
                <a16:creationId xmlns:a16="http://schemas.microsoft.com/office/drawing/2014/main" id="{9D1F4D64-33AC-455C-82A2-789C3AA823E6}"/>
              </a:ext>
            </a:extLst>
          </p:cNvPr>
          <p:cNvSpPr>
            <a:spLocks noGrp="1"/>
          </p:cNvSpPr>
          <p:nvPr>
            <p:ph type="body" sz="quarter" idx="10" hasCustomPrompt="1"/>
          </p:nvPr>
        </p:nvSpPr>
        <p:spPr>
          <a:xfrm>
            <a:off x="441651" y="716879"/>
            <a:ext cx="11200603"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9" name="Textplatzhalter 3">
            <a:extLst>
              <a:ext uri="{FF2B5EF4-FFF2-40B4-BE49-F238E27FC236}">
                <a16:creationId xmlns:a16="http://schemas.microsoft.com/office/drawing/2014/main" id="{F2647229-C97D-427F-83E5-7B5D03B4DE6E}"/>
              </a:ext>
            </a:extLst>
          </p:cNvPr>
          <p:cNvSpPr>
            <a:spLocks noGrp="1"/>
          </p:cNvSpPr>
          <p:nvPr>
            <p:ph type="body" sz="quarter" idx="12" hasCustomPrompt="1"/>
          </p:nvPr>
        </p:nvSpPr>
        <p:spPr>
          <a:xfrm>
            <a:off x="429209" y="207769"/>
            <a:ext cx="11200604"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Tree>
    <p:extLst>
      <p:ext uri="{BB962C8B-B14F-4D97-AF65-F5344CB8AC3E}">
        <p14:creationId xmlns:p14="http://schemas.microsoft.com/office/powerpoint/2010/main" val="1129607604"/>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9D61D6-1BBE-4118-A23D-09F9682A7154}"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65A41-3427-40D1-8308-881739C36077}" type="slidenum">
              <a:rPr lang="en-US" smtClean="0"/>
              <a:t>‹#›</a:t>
            </a:fld>
            <a:endParaRPr lang="en-US"/>
          </a:p>
        </p:txBody>
      </p:sp>
    </p:spTree>
    <p:extLst>
      <p:ext uri="{BB962C8B-B14F-4D97-AF65-F5344CB8AC3E}">
        <p14:creationId xmlns:p14="http://schemas.microsoft.com/office/powerpoint/2010/main" val="3738327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289A2-D0CB-4335-BAFD-D45E4104C036}"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CC269-2923-462A-B66C-AECAF2603621}" type="slidenum">
              <a:rPr lang="en-US" smtClean="0"/>
              <a:t>‹#›</a:t>
            </a:fld>
            <a:endParaRPr lang="en-US"/>
          </a:p>
        </p:txBody>
      </p:sp>
    </p:spTree>
    <p:extLst>
      <p:ext uri="{BB962C8B-B14F-4D97-AF65-F5344CB8AC3E}">
        <p14:creationId xmlns:p14="http://schemas.microsoft.com/office/powerpoint/2010/main" val="66880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ertitle turquoise">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5F256642-547C-416B-84B0-0E8178790F5B}"/>
              </a:ext>
            </a:extLst>
          </p:cNvPr>
          <p:cNvSpPr>
            <a:spLocks noGrp="1"/>
          </p:cNvSpPr>
          <p:nvPr>
            <p:ph type="body" sz="quarter" idx="10" hasCustomPrompt="1"/>
          </p:nvPr>
        </p:nvSpPr>
        <p:spPr>
          <a:xfrm>
            <a:off x="426689" y="1631573"/>
            <a:ext cx="9291352" cy="1152128"/>
          </a:xfrm>
          <a:prstGeom prst="rect">
            <a:avLst/>
          </a:prstGeom>
        </p:spPr>
        <p:txBody>
          <a:bodyPr/>
          <a:lstStyle>
            <a:lvl1pPr marL="0" indent="0">
              <a:buFontTx/>
              <a:buNone/>
              <a:defRPr sz="8000" b="0" cap="all" baseline="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interTITLE</a:t>
            </a:r>
          </a:p>
        </p:txBody>
      </p:sp>
      <p:sp>
        <p:nvSpPr>
          <p:cNvPr id="8" name="Textplatzhalter 3">
            <a:extLst>
              <a:ext uri="{FF2B5EF4-FFF2-40B4-BE49-F238E27FC236}">
                <a16:creationId xmlns:a16="http://schemas.microsoft.com/office/drawing/2014/main" id="{F7D00024-5CDA-414C-B76E-1E06A37A45F1}"/>
              </a:ext>
            </a:extLst>
          </p:cNvPr>
          <p:cNvSpPr>
            <a:spLocks noGrp="1"/>
          </p:cNvSpPr>
          <p:nvPr>
            <p:ph type="body" sz="quarter" idx="14" hasCustomPrompt="1"/>
          </p:nvPr>
        </p:nvSpPr>
        <p:spPr>
          <a:xfrm>
            <a:off x="447870" y="2992021"/>
            <a:ext cx="5359204" cy="3240487"/>
          </a:xfrm>
          <a:prstGeom prst="rect">
            <a:avLst/>
          </a:prstGeom>
        </p:spPr>
        <p:txBody>
          <a:bodyPr/>
          <a:lstStyle>
            <a:lvl1pPr marL="0" indent="0">
              <a:lnSpc>
                <a:spcPts val="2933"/>
              </a:lnSpc>
              <a:spcBef>
                <a:spcPts val="800"/>
              </a:spcBef>
              <a:buFontTx/>
              <a:buNone/>
              <a:defRPr sz="2133" b="0" baseline="0">
                <a:solidFill>
                  <a:schemeClr val="bg1"/>
                </a:solidFill>
                <a:latin typeface="Noto Sans" panose="020B0502040504020204" pitchFamily="34"/>
                <a:ea typeface="Noto Sans" panose="020B0502040504020204" pitchFamily="34"/>
                <a:cs typeface="Noto Sans" panose="020B0502040504020204" pitchFamily="34"/>
              </a:defRPr>
            </a:lvl1pPr>
          </a:lstStyle>
          <a:p>
            <a:pPr lvl="0"/>
            <a:r>
              <a:rPr lang="de-DE"/>
              <a:t>Copy text</a:t>
            </a:r>
          </a:p>
        </p:txBody>
      </p:sp>
    </p:spTree>
    <p:extLst>
      <p:ext uri="{BB962C8B-B14F-4D97-AF65-F5344CB8AC3E}">
        <p14:creationId xmlns:p14="http://schemas.microsoft.com/office/powerpoint/2010/main" val="3976446187"/>
      </p:ext>
    </p:extLst>
  </p:cSld>
  <p:clrMapOvr>
    <a:masterClrMapping/>
  </p:clrMapOvr>
  <p:extLst>
    <p:ext uri="{DCECCB84-F9BA-43D5-87BE-67443E8EF086}">
      <p15:sldGuideLst xmlns:p15="http://schemas.microsoft.com/office/powerpoint/2012/main">
        <p15:guide id="1" pos="2880">
          <p15:clr>
            <a:srgbClr val="FBAE40"/>
          </p15:clr>
        </p15:guide>
        <p15:guide id="3" orient="horz" pos="1484">
          <p15:clr>
            <a:srgbClr val="FBAE40"/>
          </p15:clr>
        </p15:guide>
        <p15:guide id="4" orient="horz" pos="849">
          <p15:clr>
            <a:srgbClr val="FBAE40"/>
          </p15:clr>
        </p15:guide>
        <p15:guide id="5" orient="horz" pos="2968">
          <p15:clr>
            <a:srgbClr val="FBAE40"/>
          </p15:clr>
        </p15:guide>
        <p15:guide id="6" pos="548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hite text + photo">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0BF7B68-7420-4CEE-A6D2-A48D54A92A05}"/>
              </a:ext>
            </a:extLst>
          </p:cNvPr>
          <p:cNvSpPr>
            <a:spLocks noGrp="1"/>
          </p:cNvSpPr>
          <p:nvPr>
            <p:ph type="body" sz="quarter" idx="10" hasCustomPrompt="1"/>
          </p:nvPr>
        </p:nvSpPr>
        <p:spPr>
          <a:xfrm>
            <a:off x="441651" y="716879"/>
            <a:ext cx="5558339"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dirty="0"/>
              <a:t>Subline</a:t>
            </a:r>
          </a:p>
        </p:txBody>
      </p:sp>
      <p:sp>
        <p:nvSpPr>
          <p:cNvPr id="7" name="Textplatzhalter 3">
            <a:extLst>
              <a:ext uri="{FF2B5EF4-FFF2-40B4-BE49-F238E27FC236}">
                <a16:creationId xmlns:a16="http://schemas.microsoft.com/office/drawing/2014/main" id="{E9267615-96CF-4532-ACBC-FBF74912D44C}"/>
              </a:ext>
            </a:extLst>
          </p:cNvPr>
          <p:cNvSpPr>
            <a:spLocks noGrp="1"/>
          </p:cNvSpPr>
          <p:nvPr>
            <p:ph type="body" sz="quarter" idx="12" hasCustomPrompt="1"/>
          </p:nvPr>
        </p:nvSpPr>
        <p:spPr>
          <a:xfrm>
            <a:off x="429210" y="207769"/>
            <a:ext cx="5570780"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dirty="0"/>
              <a:t>Headline</a:t>
            </a:r>
          </a:p>
        </p:txBody>
      </p:sp>
      <p:sp>
        <p:nvSpPr>
          <p:cNvPr id="3" name="Bildplatzhalter 2">
            <a:extLst>
              <a:ext uri="{FF2B5EF4-FFF2-40B4-BE49-F238E27FC236}">
                <a16:creationId xmlns:a16="http://schemas.microsoft.com/office/drawing/2014/main" id="{323D8010-3F43-4F56-A668-CB229AE62000}"/>
              </a:ext>
            </a:extLst>
          </p:cNvPr>
          <p:cNvSpPr>
            <a:spLocks noGrp="1"/>
          </p:cNvSpPr>
          <p:nvPr>
            <p:ph type="pic" sz="quarter" idx="13"/>
          </p:nvPr>
        </p:nvSpPr>
        <p:spPr>
          <a:xfrm>
            <a:off x="6100705" y="-1"/>
            <a:ext cx="6091296" cy="6276393"/>
          </a:xfrm>
          <a:prstGeom prst="rect">
            <a:avLst/>
          </a:prstGeom>
        </p:spPr>
        <p:txBody>
          <a:bodyPr anchor="ctr"/>
          <a:lstStyle>
            <a:lvl1pPr marL="0" indent="0" algn="ctr">
              <a:buFontTx/>
              <a:buNone/>
              <a:defRPr sz="1067">
                <a:latin typeface="Noto Sans" panose="020B0502040504020204" pitchFamily="34"/>
                <a:ea typeface="Noto Sans" panose="020B0502040504020204" pitchFamily="34"/>
                <a:cs typeface="Noto Sans" panose="020B0502040504020204" pitchFamily="34"/>
              </a:defRPr>
            </a:lvl1pPr>
          </a:lstStyle>
          <a:p>
            <a:endParaRPr lang="de-DE"/>
          </a:p>
        </p:txBody>
      </p:sp>
      <p:sp>
        <p:nvSpPr>
          <p:cNvPr id="8" name="Textplatzhalter 3">
            <a:extLst>
              <a:ext uri="{FF2B5EF4-FFF2-40B4-BE49-F238E27FC236}">
                <a16:creationId xmlns:a16="http://schemas.microsoft.com/office/drawing/2014/main" id="{5EB0D295-EA68-445A-AA96-C1D5BDDC9431}"/>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dirty="0"/>
              <a:t>Text</a:t>
            </a:r>
          </a:p>
          <a:p>
            <a:pPr lvl="1"/>
            <a:r>
              <a:rPr lang="de-DE" dirty="0"/>
              <a:t>Text</a:t>
            </a:r>
          </a:p>
          <a:p>
            <a:pPr lvl="2"/>
            <a:r>
              <a:rPr lang="de-DE" dirty="0"/>
              <a:t>Text</a:t>
            </a:r>
          </a:p>
          <a:p>
            <a:pPr lvl="3"/>
            <a:r>
              <a:rPr lang="de-DE" dirty="0"/>
              <a:t>Text</a:t>
            </a:r>
          </a:p>
          <a:p>
            <a:pPr lvl="4"/>
            <a:r>
              <a:rPr lang="de-DE" dirty="0"/>
              <a:t>Text</a:t>
            </a:r>
          </a:p>
          <a:p>
            <a:pPr lvl="5"/>
            <a:r>
              <a:rPr lang="de-DE" dirty="0"/>
              <a:t>Text</a:t>
            </a:r>
          </a:p>
          <a:p>
            <a:pPr lvl="6"/>
            <a:r>
              <a:rPr lang="de-DE" dirty="0"/>
              <a:t>Text</a:t>
            </a:r>
          </a:p>
          <a:p>
            <a:pPr lvl="7"/>
            <a:r>
              <a:rPr lang="de-DE" dirty="0"/>
              <a:t>Text</a:t>
            </a:r>
          </a:p>
          <a:p>
            <a:pPr lvl="4"/>
            <a:endParaRPr lang="de-DE" dirty="0"/>
          </a:p>
        </p:txBody>
      </p:sp>
      <p:pic>
        <p:nvPicPr>
          <p:cNvPr id="9" name="Picture 8" descr="A close up of a sign&#10;&#10;Description automatically generated">
            <a:extLst>
              <a:ext uri="{FF2B5EF4-FFF2-40B4-BE49-F238E27FC236}">
                <a16:creationId xmlns:a16="http://schemas.microsoft.com/office/drawing/2014/main" id="{346947BA-BF27-4A14-8B9C-99E6ACB30B98}"/>
              </a:ext>
            </a:extLst>
          </p:cNvPr>
          <p:cNvPicPr>
            <a:picLocks noChangeAspect="1"/>
          </p:cNvPicPr>
          <p:nvPr userDrawn="1"/>
        </p:nvPicPr>
        <p:blipFill>
          <a:blip r:embed="rId2"/>
          <a:stretch>
            <a:fillRect/>
          </a:stretch>
        </p:blipFill>
        <p:spPr>
          <a:xfrm>
            <a:off x="10320469" y="5731156"/>
            <a:ext cx="1591056" cy="1006011"/>
          </a:xfrm>
          <a:prstGeom prst="rect">
            <a:avLst/>
          </a:prstGeom>
        </p:spPr>
      </p:pic>
    </p:spTree>
    <p:extLst>
      <p:ext uri="{BB962C8B-B14F-4D97-AF65-F5344CB8AC3E}">
        <p14:creationId xmlns:p14="http://schemas.microsoft.com/office/powerpoint/2010/main" val="1603812841"/>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guide id="3" orient="horz" pos="3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hite text">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1BE783E2-F975-40D8-81AA-DBDCD9192BDB}"/>
              </a:ext>
            </a:extLst>
          </p:cNvPr>
          <p:cNvSpPr>
            <a:spLocks noGrp="1"/>
          </p:cNvSpPr>
          <p:nvPr>
            <p:ph type="body" sz="quarter" idx="10" hasCustomPrompt="1"/>
          </p:nvPr>
        </p:nvSpPr>
        <p:spPr>
          <a:xfrm>
            <a:off x="441650" y="716879"/>
            <a:ext cx="11172500"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10" name="Textplatzhalter 3">
            <a:extLst>
              <a:ext uri="{FF2B5EF4-FFF2-40B4-BE49-F238E27FC236}">
                <a16:creationId xmlns:a16="http://schemas.microsoft.com/office/drawing/2014/main" id="{BE4BA888-9EE0-443D-87C3-5CC19D084E99}"/>
              </a:ext>
            </a:extLst>
          </p:cNvPr>
          <p:cNvSpPr>
            <a:spLocks noGrp="1"/>
          </p:cNvSpPr>
          <p:nvPr>
            <p:ph type="body" sz="quarter" idx="12" hasCustomPrompt="1"/>
          </p:nvPr>
        </p:nvSpPr>
        <p:spPr>
          <a:xfrm>
            <a:off x="429210" y="207769"/>
            <a:ext cx="11184941"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
        <p:nvSpPr>
          <p:cNvPr id="13" name="Textplatzhalter 3">
            <a:extLst>
              <a:ext uri="{FF2B5EF4-FFF2-40B4-BE49-F238E27FC236}">
                <a16:creationId xmlns:a16="http://schemas.microsoft.com/office/drawing/2014/main" id="{2347DD24-ED33-4860-8352-8765D3D977DC}"/>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a:t>Text</a:t>
            </a:r>
          </a:p>
          <a:p>
            <a:pPr lvl="1"/>
            <a:r>
              <a:rPr lang="de-DE"/>
              <a:t>Text</a:t>
            </a:r>
          </a:p>
          <a:p>
            <a:pPr lvl="2"/>
            <a:r>
              <a:rPr lang="de-DE"/>
              <a:t>Text</a:t>
            </a:r>
          </a:p>
          <a:p>
            <a:pPr lvl="3"/>
            <a:r>
              <a:rPr lang="de-DE"/>
              <a:t>Text</a:t>
            </a:r>
          </a:p>
          <a:p>
            <a:pPr lvl="4"/>
            <a:r>
              <a:rPr lang="de-DE"/>
              <a:t>Text</a:t>
            </a:r>
          </a:p>
          <a:p>
            <a:pPr lvl="5"/>
            <a:r>
              <a:rPr lang="de-DE"/>
              <a:t>Text</a:t>
            </a:r>
          </a:p>
          <a:p>
            <a:pPr lvl="6"/>
            <a:r>
              <a:rPr lang="de-DE"/>
              <a:t>Text</a:t>
            </a:r>
          </a:p>
          <a:p>
            <a:pPr lvl="7"/>
            <a:r>
              <a:rPr lang="de-DE"/>
              <a:t>Text</a:t>
            </a:r>
          </a:p>
          <a:p>
            <a:pPr lvl="4"/>
            <a:endParaRPr lang="de-DE"/>
          </a:p>
        </p:txBody>
      </p:sp>
      <p:pic>
        <p:nvPicPr>
          <p:cNvPr id="6" name="Picture 5" descr="A close up of a sign&#10;&#10;Description automatically generated">
            <a:extLst>
              <a:ext uri="{FF2B5EF4-FFF2-40B4-BE49-F238E27FC236}">
                <a16:creationId xmlns:a16="http://schemas.microsoft.com/office/drawing/2014/main" id="{13203C58-DD21-4C4E-ADA9-8DC5ED72DE00}"/>
              </a:ext>
            </a:extLst>
          </p:cNvPr>
          <p:cNvPicPr>
            <a:picLocks noChangeAspect="1"/>
          </p:cNvPicPr>
          <p:nvPr userDrawn="1"/>
        </p:nvPicPr>
        <p:blipFill>
          <a:blip r:embed="rId2"/>
          <a:stretch>
            <a:fillRect/>
          </a:stretch>
        </p:blipFill>
        <p:spPr>
          <a:xfrm>
            <a:off x="10704512" y="5973983"/>
            <a:ext cx="1207013" cy="763184"/>
          </a:xfrm>
          <a:prstGeom prst="rect">
            <a:avLst/>
          </a:prstGeom>
        </p:spPr>
      </p:pic>
    </p:spTree>
    <p:extLst>
      <p:ext uri="{BB962C8B-B14F-4D97-AF65-F5344CB8AC3E}">
        <p14:creationId xmlns:p14="http://schemas.microsoft.com/office/powerpoint/2010/main" val="618691409"/>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B715293-6452-42DB-A872-B9921E5023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3" y="6394631"/>
            <a:ext cx="660131" cy="336032"/>
          </a:xfrm>
          <a:prstGeom prst="rect">
            <a:avLst/>
          </a:prstGeom>
        </p:spPr>
      </p:pic>
      <p:sp>
        <p:nvSpPr>
          <p:cNvPr id="7" name="Textplatzhalter 3">
            <a:extLst>
              <a:ext uri="{FF2B5EF4-FFF2-40B4-BE49-F238E27FC236}">
                <a16:creationId xmlns:a16="http://schemas.microsoft.com/office/drawing/2014/main" id="{9D1F4D64-33AC-455C-82A2-789C3AA823E6}"/>
              </a:ext>
            </a:extLst>
          </p:cNvPr>
          <p:cNvSpPr>
            <a:spLocks noGrp="1"/>
          </p:cNvSpPr>
          <p:nvPr>
            <p:ph type="body" sz="quarter" idx="10" hasCustomPrompt="1"/>
          </p:nvPr>
        </p:nvSpPr>
        <p:spPr>
          <a:xfrm>
            <a:off x="441651" y="716879"/>
            <a:ext cx="11200603"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9" name="Textplatzhalter 3">
            <a:extLst>
              <a:ext uri="{FF2B5EF4-FFF2-40B4-BE49-F238E27FC236}">
                <a16:creationId xmlns:a16="http://schemas.microsoft.com/office/drawing/2014/main" id="{F2647229-C97D-427F-83E5-7B5D03B4DE6E}"/>
              </a:ext>
            </a:extLst>
          </p:cNvPr>
          <p:cNvSpPr>
            <a:spLocks noGrp="1"/>
          </p:cNvSpPr>
          <p:nvPr>
            <p:ph type="body" sz="quarter" idx="12" hasCustomPrompt="1"/>
          </p:nvPr>
        </p:nvSpPr>
        <p:spPr>
          <a:xfrm>
            <a:off x="429209" y="207769"/>
            <a:ext cx="11200604"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Tree>
    <p:extLst>
      <p:ext uri="{BB962C8B-B14F-4D97-AF65-F5344CB8AC3E}">
        <p14:creationId xmlns:p14="http://schemas.microsoft.com/office/powerpoint/2010/main" val="2634408825"/>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9D61D6-1BBE-4118-A23D-09F9682A7154}"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65A41-3427-40D1-8308-881739C36077}" type="slidenum">
              <a:rPr lang="en-US" smtClean="0"/>
              <a:t>‹#›</a:t>
            </a:fld>
            <a:endParaRPr lang="en-US"/>
          </a:p>
        </p:txBody>
      </p:sp>
    </p:spTree>
    <p:extLst>
      <p:ext uri="{BB962C8B-B14F-4D97-AF65-F5344CB8AC3E}">
        <p14:creationId xmlns:p14="http://schemas.microsoft.com/office/powerpoint/2010/main" val="2871794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289A2-D0CB-4335-BAFD-D45E4104C036}"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CC269-2923-462A-B66C-AECAF2603621}" type="slidenum">
              <a:rPr lang="en-US" smtClean="0"/>
              <a:t>‹#›</a:t>
            </a:fld>
            <a:endParaRPr lang="en-US"/>
          </a:p>
        </p:txBody>
      </p:sp>
    </p:spTree>
    <p:extLst>
      <p:ext uri="{BB962C8B-B14F-4D97-AF65-F5344CB8AC3E}">
        <p14:creationId xmlns:p14="http://schemas.microsoft.com/office/powerpoint/2010/main" val="1491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endParaRPr lang="en-US" dirty="0"/>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ertitle turquoise">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5F256642-547C-416B-84B0-0E8178790F5B}"/>
              </a:ext>
            </a:extLst>
          </p:cNvPr>
          <p:cNvSpPr>
            <a:spLocks noGrp="1"/>
          </p:cNvSpPr>
          <p:nvPr>
            <p:ph type="body" sz="quarter" idx="10" hasCustomPrompt="1"/>
          </p:nvPr>
        </p:nvSpPr>
        <p:spPr>
          <a:xfrm>
            <a:off x="426689" y="1631573"/>
            <a:ext cx="9291352" cy="1152128"/>
          </a:xfrm>
          <a:prstGeom prst="rect">
            <a:avLst/>
          </a:prstGeom>
        </p:spPr>
        <p:txBody>
          <a:bodyPr/>
          <a:lstStyle>
            <a:lvl1pPr marL="0" indent="0">
              <a:buFontTx/>
              <a:buNone/>
              <a:defRPr sz="8000" b="0" cap="all" baseline="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interTITLE</a:t>
            </a:r>
          </a:p>
        </p:txBody>
      </p:sp>
      <p:sp>
        <p:nvSpPr>
          <p:cNvPr id="8" name="Textplatzhalter 3">
            <a:extLst>
              <a:ext uri="{FF2B5EF4-FFF2-40B4-BE49-F238E27FC236}">
                <a16:creationId xmlns:a16="http://schemas.microsoft.com/office/drawing/2014/main" id="{F7D00024-5CDA-414C-B76E-1E06A37A45F1}"/>
              </a:ext>
            </a:extLst>
          </p:cNvPr>
          <p:cNvSpPr>
            <a:spLocks noGrp="1"/>
          </p:cNvSpPr>
          <p:nvPr>
            <p:ph type="body" sz="quarter" idx="14" hasCustomPrompt="1"/>
          </p:nvPr>
        </p:nvSpPr>
        <p:spPr>
          <a:xfrm>
            <a:off x="447870" y="2992021"/>
            <a:ext cx="5359204" cy="3240487"/>
          </a:xfrm>
          <a:prstGeom prst="rect">
            <a:avLst/>
          </a:prstGeom>
        </p:spPr>
        <p:txBody>
          <a:bodyPr/>
          <a:lstStyle>
            <a:lvl1pPr marL="0" indent="0">
              <a:lnSpc>
                <a:spcPts val="2933"/>
              </a:lnSpc>
              <a:spcBef>
                <a:spcPts val="800"/>
              </a:spcBef>
              <a:buFontTx/>
              <a:buNone/>
              <a:defRPr sz="2133" b="0" baseline="0">
                <a:solidFill>
                  <a:schemeClr val="bg1"/>
                </a:solidFill>
                <a:latin typeface="Noto Sans" panose="020B0502040504020204" pitchFamily="34"/>
                <a:ea typeface="Noto Sans" panose="020B0502040504020204" pitchFamily="34"/>
                <a:cs typeface="Noto Sans" panose="020B0502040504020204" pitchFamily="34"/>
              </a:defRPr>
            </a:lvl1pPr>
          </a:lstStyle>
          <a:p>
            <a:pPr lvl="0"/>
            <a:r>
              <a:rPr lang="de-DE"/>
              <a:t>Copy text</a:t>
            </a:r>
          </a:p>
        </p:txBody>
      </p:sp>
    </p:spTree>
    <p:extLst>
      <p:ext uri="{BB962C8B-B14F-4D97-AF65-F5344CB8AC3E}">
        <p14:creationId xmlns:p14="http://schemas.microsoft.com/office/powerpoint/2010/main" val="3312891065"/>
      </p:ext>
    </p:extLst>
  </p:cSld>
  <p:clrMapOvr>
    <a:masterClrMapping/>
  </p:clrMapOvr>
  <p:extLst>
    <p:ext uri="{DCECCB84-F9BA-43D5-87BE-67443E8EF086}">
      <p15:sldGuideLst xmlns:p15="http://schemas.microsoft.com/office/powerpoint/2012/main">
        <p15:guide id="1" pos="2880">
          <p15:clr>
            <a:srgbClr val="FBAE40"/>
          </p15:clr>
        </p15:guide>
        <p15:guide id="3" orient="horz" pos="1484">
          <p15:clr>
            <a:srgbClr val="FBAE40"/>
          </p15:clr>
        </p15:guide>
        <p15:guide id="4" orient="horz" pos="849">
          <p15:clr>
            <a:srgbClr val="FBAE40"/>
          </p15:clr>
        </p15:guide>
        <p15:guide id="5" orient="horz" pos="2968">
          <p15:clr>
            <a:srgbClr val="FBAE40"/>
          </p15:clr>
        </p15:guide>
        <p15:guide id="6" pos="548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1200" y="2932040"/>
            <a:ext cx="8331200" cy="202799"/>
          </a:xfrm>
          <a:prstGeom prst="rect">
            <a:avLst/>
          </a:prstGeom>
        </p:spPr>
      </p:pic>
      <p:pic>
        <p:nvPicPr>
          <p:cNvPr id="9" name="Picture 8">
            <a:extLst>
              <a:ext uri="{FF2B5EF4-FFF2-40B4-BE49-F238E27FC236}">
                <a16:creationId xmlns:a16="http://schemas.microsoft.com/office/drawing/2014/main" id="{0C3BE185-5DA3-4470-87A1-38446924DB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154" y="5902034"/>
            <a:ext cx="3124200" cy="716728"/>
          </a:xfrm>
          <a:prstGeom prst="rect">
            <a:avLst/>
          </a:prstGeom>
        </p:spPr>
      </p:pic>
      <p:pic>
        <p:nvPicPr>
          <p:cNvPr id="6" name="Picture 5" descr="A picture containing text, bottle, clipart&#10;&#10;Description automatically generated">
            <a:extLst>
              <a:ext uri="{FF2B5EF4-FFF2-40B4-BE49-F238E27FC236}">
                <a16:creationId xmlns:a16="http://schemas.microsoft.com/office/drawing/2014/main" id="{274698FD-1DCF-4437-9504-B5DC235B94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7400" y="5902034"/>
            <a:ext cx="2330912" cy="797172"/>
          </a:xfrm>
          <a:prstGeom prst="rect">
            <a:avLst/>
          </a:prstGeom>
        </p:spPr>
      </p:pic>
    </p:spTree>
    <p:extLst>
      <p:ext uri="{BB962C8B-B14F-4D97-AF65-F5344CB8AC3E}">
        <p14:creationId xmlns:p14="http://schemas.microsoft.com/office/powerpoint/2010/main" val="368364264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3/24/2022</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spTree>
    <p:extLst>
      <p:ext uri="{BB962C8B-B14F-4D97-AF65-F5344CB8AC3E}">
        <p14:creationId xmlns:p14="http://schemas.microsoft.com/office/powerpoint/2010/main" val="3306352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3/24/2022</a:t>
            </a:fld>
            <a:endParaRPr lang="en-US"/>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17924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3/24/2022</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881800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3/24/2022</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extLst>
      <p:ext uri="{BB962C8B-B14F-4D97-AF65-F5344CB8AC3E}">
        <p14:creationId xmlns:p14="http://schemas.microsoft.com/office/powerpoint/2010/main" val="1085903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3/24/2022</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extLst>
      <p:ext uri="{BB962C8B-B14F-4D97-AF65-F5344CB8AC3E}">
        <p14:creationId xmlns:p14="http://schemas.microsoft.com/office/powerpoint/2010/main" val="278615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endParaRPr lang="en-US" dirty="0"/>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dirty="0"/>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endParaRPr lang="en-US" dirty="0"/>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dirty="0"/>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endParaRPr lang="en-US" dirty="0"/>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endParaRPr lang="en-US" dirty="0"/>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88CE-F94C-49DA-B931-CBC1BE373846}"/>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006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Title orange">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C10B6FFB-81A4-4F76-950B-A77C06EB00BB}"/>
              </a:ext>
            </a:extLst>
          </p:cNvPr>
          <p:cNvSpPr>
            <a:spLocks noGrp="1"/>
          </p:cNvSpPr>
          <p:nvPr>
            <p:ph type="body" sz="quarter" idx="11" hasCustomPrompt="1"/>
          </p:nvPr>
        </p:nvSpPr>
        <p:spPr>
          <a:xfrm>
            <a:off x="727441" y="4993832"/>
            <a:ext cx="9025003" cy="649401"/>
          </a:xfrm>
          <a:prstGeom prst="rect">
            <a:avLst/>
          </a:prstGeom>
        </p:spPr>
        <p:txBody>
          <a:bodyPr anchor="b"/>
          <a:lstStyle>
            <a:lvl1pPr marL="0" indent="0">
              <a:buFontTx/>
              <a:buNone/>
              <a:defRPr sz="4000" b="0" cap="all" baseline="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TITLE</a:t>
            </a:r>
          </a:p>
        </p:txBody>
      </p:sp>
      <p:sp>
        <p:nvSpPr>
          <p:cNvPr id="7" name="Textplatzhalter 3">
            <a:extLst>
              <a:ext uri="{FF2B5EF4-FFF2-40B4-BE49-F238E27FC236}">
                <a16:creationId xmlns:a16="http://schemas.microsoft.com/office/drawing/2014/main" id="{5CA8D8D2-1F1D-4B09-B417-A6714A30D47F}"/>
              </a:ext>
            </a:extLst>
          </p:cNvPr>
          <p:cNvSpPr>
            <a:spLocks noGrp="1"/>
          </p:cNvSpPr>
          <p:nvPr>
            <p:ph type="body" sz="quarter" idx="12" hasCustomPrompt="1"/>
          </p:nvPr>
        </p:nvSpPr>
        <p:spPr>
          <a:xfrm>
            <a:off x="718951" y="5615863"/>
            <a:ext cx="9025003" cy="478996"/>
          </a:xfrm>
          <a:prstGeom prst="rect">
            <a:avLst/>
          </a:prstGeom>
        </p:spPr>
        <p:txBody>
          <a:bodyPr/>
          <a:lstStyle>
            <a:lvl1pPr marL="0" indent="0">
              <a:buFontTx/>
              <a:buNone/>
              <a:defRPr sz="1867" b="0">
                <a:solidFill>
                  <a:schemeClr val="bg1"/>
                </a:solidFill>
                <a:latin typeface="Noto Sans" panose="020B0502040504020204" pitchFamily="34"/>
                <a:ea typeface="Noto Sans" panose="020B0502040504020204" pitchFamily="34"/>
                <a:cs typeface="Noto Sans" panose="020B0502040504020204" pitchFamily="34"/>
              </a:defRPr>
            </a:lvl1pPr>
          </a:lstStyle>
          <a:p>
            <a:pPr lvl="0"/>
            <a:r>
              <a:rPr lang="de-DE"/>
              <a:t>Name | Datum</a:t>
            </a:r>
          </a:p>
        </p:txBody>
      </p:sp>
    </p:spTree>
    <p:extLst>
      <p:ext uri="{BB962C8B-B14F-4D97-AF65-F5344CB8AC3E}">
        <p14:creationId xmlns:p14="http://schemas.microsoft.com/office/powerpoint/2010/main" val="2569653321"/>
      </p:ext>
    </p:extLst>
  </p:cSld>
  <p:clrMapOvr>
    <a:masterClrMapping/>
  </p:clrMapOvr>
  <p:extLst>
    <p:ext uri="{DCECCB84-F9BA-43D5-87BE-67443E8EF086}">
      <p15:sldGuideLst xmlns:p15="http://schemas.microsoft.com/office/powerpoint/2012/main">
        <p15:guide id="1" orient="horz" pos="2969">
          <p15:clr>
            <a:srgbClr val="FFFFFF"/>
          </p15:clr>
        </p15:guide>
        <p15:guide id="2" pos="2880">
          <p15:clr>
            <a:srgbClr val="FFFFFF"/>
          </p15:clr>
        </p15:guide>
        <p15:guide id="3" pos="407">
          <p15:clr>
            <a:srgbClr val="FFFFFF"/>
          </p15:clr>
        </p15:guide>
        <p15:guide id="4" pos="5485">
          <p15:clr>
            <a:srgbClr val="FFFFFF"/>
          </p15:clr>
        </p15:guide>
        <p15:guide id="5" orient="horz" pos="270">
          <p15:clr>
            <a:srgbClr val="FFFFFF"/>
          </p15:clr>
        </p15:guide>
        <p15:guide id="6" pos="2060">
          <p15:clr>
            <a:srgbClr val="FFFFFF"/>
          </p15:clr>
        </p15:guide>
        <p15:guide id="7" orient="horz" pos="2573">
          <p15:clr>
            <a:srgbClr val="FFFFFF"/>
          </p15:clr>
        </p15:guide>
        <p15:guide id="8" orient="horz" pos="2774">
          <p15:clr>
            <a:srgbClr val="FFFF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hite text + photo">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0BF7B68-7420-4CEE-A6D2-A48D54A92A05}"/>
              </a:ext>
            </a:extLst>
          </p:cNvPr>
          <p:cNvSpPr>
            <a:spLocks noGrp="1"/>
          </p:cNvSpPr>
          <p:nvPr>
            <p:ph type="body" sz="quarter" idx="10" hasCustomPrompt="1"/>
          </p:nvPr>
        </p:nvSpPr>
        <p:spPr>
          <a:xfrm>
            <a:off x="441651" y="716879"/>
            <a:ext cx="5558339"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dirty="0"/>
              <a:t>Subline</a:t>
            </a:r>
          </a:p>
        </p:txBody>
      </p:sp>
      <p:sp>
        <p:nvSpPr>
          <p:cNvPr id="7" name="Textplatzhalter 3">
            <a:extLst>
              <a:ext uri="{FF2B5EF4-FFF2-40B4-BE49-F238E27FC236}">
                <a16:creationId xmlns:a16="http://schemas.microsoft.com/office/drawing/2014/main" id="{E9267615-96CF-4532-ACBC-FBF74912D44C}"/>
              </a:ext>
            </a:extLst>
          </p:cNvPr>
          <p:cNvSpPr>
            <a:spLocks noGrp="1"/>
          </p:cNvSpPr>
          <p:nvPr>
            <p:ph type="body" sz="quarter" idx="12" hasCustomPrompt="1"/>
          </p:nvPr>
        </p:nvSpPr>
        <p:spPr>
          <a:xfrm>
            <a:off x="429210" y="207769"/>
            <a:ext cx="5570780"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dirty="0"/>
              <a:t>Headline</a:t>
            </a:r>
          </a:p>
        </p:txBody>
      </p:sp>
      <p:sp>
        <p:nvSpPr>
          <p:cNvPr id="3" name="Bildplatzhalter 2">
            <a:extLst>
              <a:ext uri="{FF2B5EF4-FFF2-40B4-BE49-F238E27FC236}">
                <a16:creationId xmlns:a16="http://schemas.microsoft.com/office/drawing/2014/main" id="{323D8010-3F43-4F56-A668-CB229AE62000}"/>
              </a:ext>
            </a:extLst>
          </p:cNvPr>
          <p:cNvSpPr>
            <a:spLocks noGrp="1"/>
          </p:cNvSpPr>
          <p:nvPr>
            <p:ph type="pic" sz="quarter" idx="13"/>
          </p:nvPr>
        </p:nvSpPr>
        <p:spPr>
          <a:xfrm>
            <a:off x="6100705" y="-1"/>
            <a:ext cx="6091296" cy="6276393"/>
          </a:xfrm>
          <a:prstGeom prst="rect">
            <a:avLst/>
          </a:prstGeom>
        </p:spPr>
        <p:txBody>
          <a:bodyPr anchor="ctr"/>
          <a:lstStyle>
            <a:lvl1pPr marL="0" indent="0" algn="ctr">
              <a:buFontTx/>
              <a:buNone/>
              <a:defRPr sz="1067">
                <a:latin typeface="Noto Sans" panose="020B0502040504020204" pitchFamily="34"/>
                <a:ea typeface="Noto Sans" panose="020B0502040504020204" pitchFamily="34"/>
                <a:cs typeface="Noto Sans" panose="020B0502040504020204" pitchFamily="34"/>
              </a:defRPr>
            </a:lvl1pPr>
          </a:lstStyle>
          <a:p>
            <a:endParaRPr lang="de-DE"/>
          </a:p>
        </p:txBody>
      </p:sp>
      <p:sp>
        <p:nvSpPr>
          <p:cNvPr id="8" name="Textplatzhalter 3">
            <a:extLst>
              <a:ext uri="{FF2B5EF4-FFF2-40B4-BE49-F238E27FC236}">
                <a16:creationId xmlns:a16="http://schemas.microsoft.com/office/drawing/2014/main" id="{5EB0D295-EA68-445A-AA96-C1D5BDDC9431}"/>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dirty="0"/>
              <a:t>Text</a:t>
            </a:r>
          </a:p>
          <a:p>
            <a:pPr lvl="1"/>
            <a:r>
              <a:rPr lang="de-DE" dirty="0"/>
              <a:t>Text</a:t>
            </a:r>
          </a:p>
          <a:p>
            <a:pPr lvl="2"/>
            <a:r>
              <a:rPr lang="de-DE" dirty="0"/>
              <a:t>Text</a:t>
            </a:r>
          </a:p>
          <a:p>
            <a:pPr lvl="3"/>
            <a:r>
              <a:rPr lang="de-DE" dirty="0"/>
              <a:t>Text</a:t>
            </a:r>
          </a:p>
          <a:p>
            <a:pPr lvl="4"/>
            <a:r>
              <a:rPr lang="de-DE" dirty="0"/>
              <a:t>Text</a:t>
            </a:r>
          </a:p>
          <a:p>
            <a:pPr lvl="5"/>
            <a:r>
              <a:rPr lang="de-DE" dirty="0"/>
              <a:t>Text</a:t>
            </a:r>
          </a:p>
          <a:p>
            <a:pPr lvl="6"/>
            <a:r>
              <a:rPr lang="de-DE" dirty="0"/>
              <a:t>Text</a:t>
            </a:r>
          </a:p>
          <a:p>
            <a:pPr lvl="7"/>
            <a:r>
              <a:rPr lang="de-DE" dirty="0"/>
              <a:t>Text</a:t>
            </a:r>
          </a:p>
          <a:p>
            <a:pPr lvl="4"/>
            <a:endParaRPr lang="de-DE" dirty="0"/>
          </a:p>
        </p:txBody>
      </p:sp>
      <p:pic>
        <p:nvPicPr>
          <p:cNvPr id="9" name="Picture 8" descr="A close up of a sign&#10;&#10;Description automatically generated">
            <a:extLst>
              <a:ext uri="{FF2B5EF4-FFF2-40B4-BE49-F238E27FC236}">
                <a16:creationId xmlns:a16="http://schemas.microsoft.com/office/drawing/2014/main" id="{346947BA-BF27-4A14-8B9C-99E6ACB30B98}"/>
              </a:ext>
            </a:extLst>
          </p:cNvPr>
          <p:cNvPicPr>
            <a:picLocks noChangeAspect="1"/>
          </p:cNvPicPr>
          <p:nvPr userDrawn="1"/>
        </p:nvPicPr>
        <p:blipFill>
          <a:blip r:embed="rId2"/>
          <a:stretch>
            <a:fillRect/>
          </a:stretch>
        </p:blipFill>
        <p:spPr>
          <a:xfrm>
            <a:off x="10320469" y="5731156"/>
            <a:ext cx="1591056" cy="1006011"/>
          </a:xfrm>
          <a:prstGeom prst="rect">
            <a:avLst/>
          </a:prstGeom>
        </p:spPr>
      </p:pic>
    </p:spTree>
    <p:extLst>
      <p:ext uri="{BB962C8B-B14F-4D97-AF65-F5344CB8AC3E}">
        <p14:creationId xmlns:p14="http://schemas.microsoft.com/office/powerpoint/2010/main" val="3861782146"/>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guide id="3" orient="horz" pos="32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09600" y="718554"/>
            <a:ext cx="11176000" cy="272047"/>
          </a:xfrm>
          <a:prstGeom prst="rect">
            <a:avLst/>
          </a:prstGeom>
        </p:spPr>
      </p:pic>
      <p:pic>
        <p:nvPicPr>
          <p:cNvPr id="8" name="Picture 7">
            <a:extLst>
              <a:ext uri="{FF2B5EF4-FFF2-40B4-BE49-F238E27FC236}">
                <a16:creationId xmlns:a16="http://schemas.microsoft.com/office/drawing/2014/main" id="{35B1C17F-6AC9-4CF1-A0CE-A2FB72490B0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394154" y="5902034"/>
            <a:ext cx="3124200" cy="716728"/>
          </a:xfrm>
          <a:prstGeom prst="rect">
            <a:avLst/>
          </a:prstGeom>
        </p:spPr>
      </p:pic>
      <p:pic>
        <p:nvPicPr>
          <p:cNvPr id="9" name="Picture 8" descr="A picture containing text, bottle, clipart&#10;&#10;Description automatically generated">
            <a:extLst>
              <a:ext uri="{FF2B5EF4-FFF2-40B4-BE49-F238E27FC236}">
                <a16:creationId xmlns:a16="http://schemas.microsoft.com/office/drawing/2014/main" id="{60A9579D-1645-4C66-9033-C73351DE749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902246" y="5660362"/>
            <a:ext cx="3124200" cy="1068476"/>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 id="2147483695" r:id="rId7"/>
  </p:sldLayoutIdLst>
  <p:hf hdr="0" dt="0"/>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E1B82F2-3BF0-432D-A340-689E0118D430}"/>
              </a:ext>
            </a:extLst>
          </p:cNvPr>
          <p:cNvSpPr/>
          <p:nvPr userDrawn="1"/>
        </p:nvSpPr>
        <p:spPr>
          <a:xfrm>
            <a:off x="0" y="0"/>
            <a:ext cx="12192000" cy="6858000"/>
          </a:xfrm>
          <a:prstGeom prst="rect">
            <a:avLst/>
          </a:prstGeom>
          <a:solidFill>
            <a:srgbClr val="FF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4" name="Grafik 13">
            <a:extLst>
              <a:ext uri="{FF2B5EF4-FFF2-40B4-BE49-F238E27FC236}">
                <a16:creationId xmlns:a16="http://schemas.microsoft.com/office/drawing/2014/main" id="{A030B123-9398-4AC9-BAFA-C6D4CF8F3C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6619" y="508496"/>
            <a:ext cx="3679012" cy="1872761"/>
          </a:xfrm>
          <a:prstGeom prst="rect">
            <a:avLst/>
          </a:prstGeom>
        </p:spPr>
      </p:pic>
    </p:spTree>
    <p:extLst>
      <p:ext uri="{BB962C8B-B14F-4D97-AF65-F5344CB8AC3E}">
        <p14:creationId xmlns:p14="http://schemas.microsoft.com/office/powerpoint/2010/main" val="2291252586"/>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0">
          <p15:clr>
            <a:srgbClr val="FFFFFF"/>
          </p15:clr>
        </p15:guide>
        <p15:guide id="2" orient="horz" pos="2969">
          <p15:clr>
            <a:srgbClr val="FFFFFF"/>
          </p15:clr>
        </p15:guide>
        <p15:guide id="3" pos="407">
          <p15:clr>
            <a:srgbClr val="FFFFFF"/>
          </p15:clr>
        </p15:guide>
        <p15:guide id="4" pos="5485">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7FB3C5D-8FD2-4ACF-8411-56D62C45E856}"/>
              </a:ext>
            </a:extLst>
          </p:cNvPr>
          <p:cNvSpPr/>
          <p:nvPr userDrawn="1"/>
        </p:nvSpPr>
        <p:spPr>
          <a:xfrm>
            <a:off x="713" y="184024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Rechteck 4">
            <a:extLst>
              <a:ext uri="{FF2B5EF4-FFF2-40B4-BE49-F238E27FC236}">
                <a16:creationId xmlns:a16="http://schemas.microsoft.com/office/drawing/2014/main" id="{2066AD94-5928-4E84-AECC-E903FDC74976}"/>
              </a:ext>
            </a:extLst>
          </p:cNvPr>
          <p:cNvSpPr/>
          <p:nvPr userDrawn="1"/>
        </p:nvSpPr>
        <p:spPr>
          <a:xfrm>
            <a:off x="576651" y="1840244"/>
            <a:ext cx="288131"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 name="Rechteck 9">
            <a:extLst>
              <a:ext uri="{FF2B5EF4-FFF2-40B4-BE49-F238E27FC236}">
                <a16:creationId xmlns:a16="http://schemas.microsoft.com/office/drawing/2014/main" id="{7653E0C3-E0FB-4B95-890C-DEBF6DBE9C7F}"/>
              </a:ext>
            </a:extLst>
          </p:cNvPr>
          <p:cNvSpPr/>
          <p:nvPr userDrawn="1"/>
        </p:nvSpPr>
        <p:spPr>
          <a:xfrm>
            <a:off x="1572339" y="-1256"/>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1" name="Rechteck 10">
            <a:extLst>
              <a:ext uri="{FF2B5EF4-FFF2-40B4-BE49-F238E27FC236}">
                <a16:creationId xmlns:a16="http://schemas.microsoft.com/office/drawing/2014/main" id="{5E8B3AEF-694C-4C4D-94A6-93F9DE91426C}"/>
              </a:ext>
            </a:extLst>
          </p:cNvPr>
          <p:cNvSpPr/>
          <p:nvPr userDrawn="1"/>
        </p:nvSpPr>
        <p:spPr>
          <a:xfrm>
            <a:off x="11617325" y="2219721"/>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2" name="Rechteck 11">
            <a:extLst>
              <a:ext uri="{FF2B5EF4-FFF2-40B4-BE49-F238E27FC236}">
                <a16:creationId xmlns:a16="http://schemas.microsoft.com/office/drawing/2014/main" id="{9D28C21F-1FE4-4EAB-88BB-BE60A1B4B221}"/>
              </a:ext>
            </a:extLst>
          </p:cNvPr>
          <p:cNvSpPr/>
          <p:nvPr userDrawn="1"/>
        </p:nvSpPr>
        <p:spPr>
          <a:xfrm>
            <a:off x="9936427" y="628206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 name="Textplatzhalter 3">
            <a:extLst>
              <a:ext uri="{FF2B5EF4-FFF2-40B4-BE49-F238E27FC236}">
                <a16:creationId xmlns:a16="http://schemas.microsoft.com/office/drawing/2014/main" id="{2C64B1E3-9666-421B-BE70-E7DA84EBC98B}"/>
              </a:ext>
            </a:extLst>
          </p:cNvPr>
          <p:cNvSpPr txBox="1">
            <a:spLocks/>
          </p:cNvSpPr>
          <p:nvPr userDrawn="1"/>
        </p:nvSpPr>
        <p:spPr>
          <a:xfrm>
            <a:off x="460312" y="6443912"/>
            <a:ext cx="968416" cy="296032"/>
          </a:xfrm>
          <a:prstGeom prst="rect">
            <a:avLst/>
          </a:prstGeom>
        </p:spPr>
        <p:txBody>
          <a:bodyPr/>
          <a:lstStyle>
            <a:lvl1pPr marL="0" indent="0" algn="ctr" defTabSz="914400" rtl="0" eaLnBrk="1" latinLnBrk="0" hangingPunct="1">
              <a:spcBef>
                <a:spcPct val="20000"/>
              </a:spcBef>
              <a:buFontTx/>
              <a:buNone/>
              <a:defRPr sz="800" b="0" kern="1200">
                <a:solidFill>
                  <a:schemeClr val="tx1"/>
                </a:solidFill>
                <a:latin typeface="Noto Sans" panose="020B0502040504020204" pitchFamily="34"/>
                <a:ea typeface="Noto Sans" panose="020B0502040504020204" pitchFamily="34"/>
                <a:cs typeface="Noto Sans" panose="020B0502040504020204" pitchFamily="34"/>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fld id="{9E334C75-BFD3-457E-83A1-C940D960C4A8}" type="slidenum">
              <a:rPr lang="de-DE" sz="1067" spc="-27" baseline="0" smtClean="0"/>
              <a:pPr algn="l"/>
              <a:t>‹#›</a:t>
            </a:fld>
            <a:endParaRPr lang="de-DE" sz="1067" spc="-27" baseline="0"/>
          </a:p>
        </p:txBody>
      </p:sp>
    </p:spTree>
    <p:extLst>
      <p:ext uri="{BB962C8B-B14F-4D97-AF65-F5344CB8AC3E}">
        <p14:creationId xmlns:p14="http://schemas.microsoft.com/office/powerpoint/2010/main" val="12431787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73">
          <p15:clr>
            <a:srgbClr val="5ACBF0"/>
          </p15:clr>
        </p15:guide>
        <p15:guide id="4" orient="horz" pos="305">
          <p15:clr>
            <a:srgbClr val="F26B43"/>
          </p15:clr>
        </p15:guide>
        <p15:guide id="5" orient="horz" pos="2970">
          <p15:clr>
            <a:srgbClr val="F26B43"/>
          </p15:clr>
        </p15:guide>
        <p15:guide id="6" pos="5487">
          <p15:clr>
            <a:srgbClr val="F26B43"/>
          </p15:clr>
        </p15:guide>
        <p15:guide id="7" orient="horz" pos="547">
          <p15:clr>
            <a:srgbClr val="F26B43"/>
          </p15:clr>
        </p15:guide>
        <p15:guide id="8" orient="horz" pos="8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7FB3C5D-8FD2-4ACF-8411-56D62C45E856}"/>
              </a:ext>
            </a:extLst>
          </p:cNvPr>
          <p:cNvSpPr/>
          <p:nvPr userDrawn="1"/>
        </p:nvSpPr>
        <p:spPr>
          <a:xfrm>
            <a:off x="713" y="184024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Rechteck 4">
            <a:extLst>
              <a:ext uri="{FF2B5EF4-FFF2-40B4-BE49-F238E27FC236}">
                <a16:creationId xmlns:a16="http://schemas.microsoft.com/office/drawing/2014/main" id="{2066AD94-5928-4E84-AECC-E903FDC74976}"/>
              </a:ext>
            </a:extLst>
          </p:cNvPr>
          <p:cNvSpPr/>
          <p:nvPr userDrawn="1"/>
        </p:nvSpPr>
        <p:spPr>
          <a:xfrm>
            <a:off x="576651" y="1840244"/>
            <a:ext cx="288131"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 name="Rechteck 9">
            <a:extLst>
              <a:ext uri="{FF2B5EF4-FFF2-40B4-BE49-F238E27FC236}">
                <a16:creationId xmlns:a16="http://schemas.microsoft.com/office/drawing/2014/main" id="{7653E0C3-E0FB-4B95-890C-DEBF6DBE9C7F}"/>
              </a:ext>
            </a:extLst>
          </p:cNvPr>
          <p:cNvSpPr/>
          <p:nvPr userDrawn="1"/>
        </p:nvSpPr>
        <p:spPr>
          <a:xfrm>
            <a:off x="1572339" y="-1256"/>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1" name="Rechteck 10">
            <a:extLst>
              <a:ext uri="{FF2B5EF4-FFF2-40B4-BE49-F238E27FC236}">
                <a16:creationId xmlns:a16="http://schemas.microsoft.com/office/drawing/2014/main" id="{5E8B3AEF-694C-4C4D-94A6-93F9DE91426C}"/>
              </a:ext>
            </a:extLst>
          </p:cNvPr>
          <p:cNvSpPr/>
          <p:nvPr userDrawn="1"/>
        </p:nvSpPr>
        <p:spPr>
          <a:xfrm>
            <a:off x="11617325" y="2219721"/>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2" name="Rechteck 11">
            <a:extLst>
              <a:ext uri="{FF2B5EF4-FFF2-40B4-BE49-F238E27FC236}">
                <a16:creationId xmlns:a16="http://schemas.microsoft.com/office/drawing/2014/main" id="{9D28C21F-1FE4-4EAB-88BB-BE60A1B4B221}"/>
              </a:ext>
            </a:extLst>
          </p:cNvPr>
          <p:cNvSpPr/>
          <p:nvPr userDrawn="1"/>
        </p:nvSpPr>
        <p:spPr>
          <a:xfrm>
            <a:off x="9936427" y="628206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 name="Textplatzhalter 3">
            <a:extLst>
              <a:ext uri="{FF2B5EF4-FFF2-40B4-BE49-F238E27FC236}">
                <a16:creationId xmlns:a16="http://schemas.microsoft.com/office/drawing/2014/main" id="{2C64B1E3-9666-421B-BE70-E7DA84EBC98B}"/>
              </a:ext>
            </a:extLst>
          </p:cNvPr>
          <p:cNvSpPr txBox="1">
            <a:spLocks/>
          </p:cNvSpPr>
          <p:nvPr userDrawn="1"/>
        </p:nvSpPr>
        <p:spPr>
          <a:xfrm>
            <a:off x="460312" y="6443912"/>
            <a:ext cx="968416" cy="296032"/>
          </a:xfrm>
          <a:prstGeom prst="rect">
            <a:avLst/>
          </a:prstGeom>
        </p:spPr>
        <p:txBody>
          <a:bodyPr/>
          <a:lstStyle>
            <a:lvl1pPr marL="0" indent="0" algn="ctr" defTabSz="914400" rtl="0" eaLnBrk="1" latinLnBrk="0" hangingPunct="1">
              <a:spcBef>
                <a:spcPct val="20000"/>
              </a:spcBef>
              <a:buFontTx/>
              <a:buNone/>
              <a:defRPr sz="800" b="0" kern="1200">
                <a:solidFill>
                  <a:schemeClr val="tx1"/>
                </a:solidFill>
                <a:latin typeface="Noto Sans" panose="020B0502040504020204" pitchFamily="34"/>
                <a:ea typeface="Noto Sans" panose="020B0502040504020204" pitchFamily="34"/>
                <a:cs typeface="Noto Sans" panose="020B0502040504020204" pitchFamily="34"/>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fld id="{9E334C75-BFD3-457E-83A1-C940D960C4A8}" type="slidenum">
              <a:rPr lang="de-DE" sz="1067" spc="-27" baseline="0" smtClean="0"/>
              <a:pPr algn="l"/>
              <a:t>‹#›</a:t>
            </a:fld>
            <a:endParaRPr lang="de-DE" sz="1067" spc="-27" baseline="0"/>
          </a:p>
        </p:txBody>
      </p:sp>
    </p:spTree>
    <p:extLst>
      <p:ext uri="{BB962C8B-B14F-4D97-AF65-F5344CB8AC3E}">
        <p14:creationId xmlns:p14="http://schemas.microsoft.com/office/powerpoint/2010/main" val="25249532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73">
          <p15:clr>
            <a:srgbClr val="5ACBF0"/>
          </p15:clr>
        </p15:guide>
        <p15:guide id="4" orient="horz" pos="305">
          <p15:clr>
            <a:srgbClr val="F26B43"/>
          </p15:clr>
        </p15:guide>
        <p15:guide id="5" orient="horz" pos="2970">
          <p15:clr>
            <a:srgbClr val="F26B43"/>
          </p15:clr>
        </p15:guide>
        <p15:guide id="6" pos="5487">
          <p15:clr>
            <a:srgbClr val="F26B43"/>
          </p15:clr>
        </p15:guide>
        <p15:guide id="7" orient="horz" pos="547">
          <p15:clr>
            <a:srgbClr val="F26B43"/>
          </p15:clr>
        </p15:guide>
        <p15:guide id="8" orient="horz" pos="84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8" name="Picture 7">
            <a:extLst>
              <a:ext uri="{FF2B5EF4-FFF2-40B4-BE49-F238E27FC236}">
                <a16:creationId xmlns:a16="http://schemas.microsoft.com/office/drawing/2014/main" id="{35B1C17F-6AC9-4CF1-A0CE-A2FB72490B0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4154" y="5902034"/>
            <a:ext cx="3124200" cy="716728"/>
          </a:xfrm>
          <a:prstGeom prst="rect">
            <a:avLst/>
          </a:prstGeom>
        </p:spPr>
      </p:pic>
      <p:pic>
        <p:nvPicPr>
          <p:cNvPr id="7" name="Picture 6" descr="A picture containing text, bottle, clipart&#10;&#10;Description automatically generated">
            <a:extLst>
              <a:ext uri="{FF2B5EF4-FFF2-40B4-BE49-F238E27FC236}">
                <a16:creationId xmlns:a16="http://schemas.microsoft.com/office/drawing/2014/main" id="{4CE88EFE-8888-42CF-9375-238431F61A9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568534" y="5941085"/>
            <a:ext cx="2330912" cy="797172"/>
          </a:xfrm>
          <a:prstGeom prst="rect">
            <a:avLst/>
          </a:prstGeom>
        </p:spPr>
      </p:pic>
    </p:spTree>
    <p:extLst>
      <p:ext uri="{BB962C8B-B14F-4D97-AF65-F5344CB8AC3E}">
        <p14:creationId xmlns:p14="http://schemas.microsoft.com/office/powerpoint/2010/main" val="32064876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3.xml"/><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diagramLayout" Target="../diagrams/layout4.xml"/><Relationship Id="rId7" Type="http://schemas.openxmlformats.org/officeDocument/2006/relationships/image" Target="../media/image6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10.pn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fontScale="90000"/>
          </a:bodyPr>
          <a:lstStyle/>
          <a:p>
            <a:r>
              <a:rPr lang="en-US" sz="3600" b="1" dirty="0"/>
              <a:t>How to Hunt for Vacuum Leaks: Is it Worthwhile?</a:t>
            </a:r>
          </a:p>
        </p:txBody>
      </p:sp>
      <p:sp>
        <p:nvSpPr>
          <p:cNvPr id="3" name="Title 1">
            <a:extLst>
              <a:ext uri="{FF2B5EF4-FFF2-40B4-BE49-F238E27FC236}">
                <a16:creationId xmlns:a16="http://schemas.microsoft.com/office/drawing/2014/main" id="{6F06D685-F426-4AC9-AC6B-6C919A701873}"/>
              </a:ext>
            </a:extLst>
          </p:cNvPr>
          <p:cNvSpPr txBox="1">
            <a:spLocks/>
          </p:cNvSpPr>
          <p:nvPr/>
        </p:nvSpPr>
        <p:spPr>
          <a:xfrm>
            <a:off x="1600200" y="2971800"/>
            <a:ext cx="8991600" cy="1400383"/>
          </a:xfrm>
          <a:prstGeom prst="rect">
            <a:avLst/>
          </a:prstGeom>
        </p:spPr>
        <p:txBody>
          <a:bodyPr vert="horz" anchor="b">
            <a:normAutofit fontScale="900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9525" lvl="0" algn="ctr" eaLnBrk="0" fontAlgn="base" hangingPunct="0">
              <a:spcAft>
                <a:spcPct val="0"/>
              </a:spcAft>
              <a:defRPr/>
            </a:pPr>
            <a:r>
              <a:rPr lang="en-US" sz="3100" b="0" spc="-15" dirty="0">
                <a:solidFill>
                  <a:prstClr val="black"/>
                </a:solidFill>
                <a:cs typeface="Calibri"/>
              </a:rPr>
              <a:t>Ron Marshall, Marshall Compressed Air Consulting</a:t>
            </a:r>
          </a:p>
          <a:p>
            <a:pPr marL="9525" lvl="0" algn="ctr" eaLnBrk="0" fontAlgn="base" hangingPunct="0">
              <a:spcAft>
                <a:spcPct val="0"/>
              </a:spcAft>
              <a:defRPr/>
            </a:pPr>
            <a:r>
              <a:rPr lang="en-US" sz="3100" b="0" i="1" spc="-15" dirty="0">
                <a:solidFill>
                  <a:prstClr val="black"/>
                </a:solidFill>
                <a:cs typeface="Calibri"/>
              </a:rPr>
              <a:t>Keynote Speaker</a:t>
            </a:r>
            <a:endParaRPr lang="en-US" sz="3100" b="0" i="1" dirty="0">
              <a:solidFill>
                <a:prstClr val="black"/>
              </a:solidFill>
              <a:cs typeface="Calibri"/>
            </a:endParaRPr>
          </a:p>
          <a:p>
            <a:pPr algn="ctr"/>
            <a:br>
              <a:rPr lang="en-US" sz="2200" dirty="0">
                <a:solidFill>
                  <a:schemeClr val="accent5"/>
                </a:solidFill>
              </a:rPr>
            </a:br>
            <a:endParaRPr lang="en-US" sz="2200" dirty="0">
              <a:solidFill>
                <a:schemeClr val="accent5"/>
              </a:solidFill>
            </a:endParaRPr>
          </a:p>
        </p:txBody>
      </p:sp>
      <p:sp>
        <p:nvSpPr>
          <p:cNvPr id="4" name="Rectangle 3">
            <a:extLst>
              <a:ext uri="{FF2B5EF4-FFF2-40B4-BE49-F238E27FC236}">
                <a16:creationId xmlns:a16="http://schemas.microsoft.com/office/drawing/2014/main" id="{F51FAA15-0061-CF49-9746-85B3DFFE16F8}"/>
              </a:ext>
            </a:extLst>
          </p:cNvPr>
          <p:cNvSpPr/>
          <p:nvPr/>
        </p:nvSpPr>
        <p:spPr>
          <a:xfrm>
            <a:off x="3962400" y="4022834"/>
            <a:ext cx="4495800" cy="1400383"/>
          </a:xfrm>
          <a:prstGeom prst="rect">
            <a:avLst/>
          </a:prstGeom>
        </p:spPr>
        <p:txBody>
          <a:bodyPr wrap="square">
            <a:spAutoFit/>
          </a:bodyPr>
          <a:lstStyle/>
          <a:p>
            <a:pPr lvl="0" algn="ctr" eaLnBrk="0" fontAlgn="base" hangingPunct="0">
              <a:lnSpc>
                <a:spcPts val="1680"/>
              </a:lnSpc>
              <a:spcBef>
                <a:spcPct val="0"/>
              </a:spcBef>
              <a:spcAft>
                <a:spcPct val="0"/>
              </a:spcAft>
              <a:defRPr/>
            </a:pPr>
            <a:r>
              <a:rPr lang="en-US" altLang="en-US" sz="1600" kern="0" dirty="0">
                <a:solidFill>
                  <a:prstClr val="black"/>
                </a:solidFill>
                <a:cs typeface="Calibri" panose="020F0502020204030204" pitchFamily="34" charset="0"/>
              </a:rPr>
              <a:t>The recording and slides of this webinar will be made available to attendees via email later today.</a:t>
            </a:r>
          </a:p>
          <a:p>
            <a:pPr lvl="0" algn="ctr" eaLnBrk="0" fontAlgn="base" hangingPunct="0">
              <a:lnSpc>
                <a:spcPts val="1680"/>
              </a:lnSpc>
              <a:spcBef>
                <a:spcPct val="0"/>
              </a:spcBef>
              <a:spcAft>
                <a:spcPct val="0"/>
              </a:spcAft>
              <a:defRPr/>
            </a:pPr>
            <a:endParaRPr lang="en-US" altLang="en-US" sz="1600" kern="0" dirty="0">
              <a:solidFill>
                <a:prstClr val="black"/>
              </a:solidFill>
              <a:cs typeface="Calibri" panose="020F0502020204030204" pitchFamily="34" charset="0"/>
            </a:endParaRPr>
          </a:p>
          <a:p>
            <a:pPr lvl="0" algn="ctr" eaLnBrk="0" fontAlgn="base" hangingPunct="0">
              <a:lnSpc>
                <a:spcPts val="1680"/>
              </a:lnSpc>
              <a:spcBef>
                <a:spcPct val="0"/>
              </a:spcBef>
              <a:spcAft>
                <a:spcPct val="0"/>
              </a:spcAft>
              <a:defRPr/>
            </a:pPr>
            <a:r>
              <a:rPr lang="en-US" altLang="en-US" sz="1600" kern="0" dirty="0">
                <a:solidFill>
                  <a:prstClr val="black"/>
                </a:solidFill>
                <a:cs typeface="Calibri" panose="020F0502020204030204" pitchFamily="34" charset="0"/>
              </a:rPr>
              <a:t>PDH Certificates will be e-mailed to attendees by within 2 days.</a:t>
            </a:r>
            <a:endParaRPr lang="en-US" altLang="en-US" sz="1600" b="1" kern="0" dirty="0">
              <a:solidFill>
                <a:prstClr val="black"/>
              </a:solidFill>
              <a:cs typeface="Calibri" panose="020F0502020204030204" pitchFamily="34" charset="0"/>
            </a:endParaRPr>
          </a:p>
        </p:txBody>
      </p:sp>
      <p:pic>
        <p:nvPicPr>
          <p:cNvPr id="8" name="Picture 7">
            <a:extLst>
              <a:ext uri="{FF2B5EF4-FFF2-40B4-BE49-F238E27FC236}">
                <a16:creationId xmlns:a16="http://schemas.microsoft.com/office/drawing/2014/main" id="{A854FAC9-3C17-49B9-951A-BB4036F6A061}"/>
              </a:ext>
            </a:extLst>
          </p:cNvPr>
          <p:cNvPicPr>
            <a:picLocks noChangeAspect="1"/>
          </p:cNvPicPr>
          <p:nvPr/>
        </p:nvPicPr>
        <p:blipFill>
          <a:blip r:embed="rId2"/>
          <a:stretch>
            <a:fillRect/>
          </a:stretch>
        </p:blipFill>
        <p:spPr>
          <a:xfrm>
            <a:off x="9814578" y="3572024"/>
            <a:ext cx="1371719" cy="432854"/>
          </a:xfrm>
          <a:prstGeom prst="rect">
            <a:avLst/>
          </a:prstGeom>
        </p:spPr>
      </p:pic>
      <p:pic>
        <p:nvPicPr>
          <p:cNvPr id="6" name="Picture 5" descr="A picture containing text, bottle&#10;&#10;Description automatically generated">
            <a:extLst>
              <a:ext uri="{FF2B5EF4-FFF2-40B4-BE49-F238E27FC236}">
                <a16:creationId xmlns:a16="http://schemas.microsoft.com/office/drawing/2014/main" id="{9BB3DB7A-6ED5-41BC-863F-634819940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6721" y="4004878"/>
            <a:ext cx="1239576" cy="1189042"/>
          </a:xfrm>
          <a:prstGeom prst="rect">
            <a:avLst/>
          </a:prstGeom>
        </p:spPr>
      </p:pic>
    </p:spTree>
    <p:extLst>
      <p:ext uri="{BB962C8B-B14F-4D97-AF65-F5344CB8AC3E}">
        <p14:creationId xmlns:p14="http://schemas.microsoft.com/office/powerpoint/2010/main" val="2293499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50AE33C-EB5F-4C52-96C1-7265625CD658}"/>
              </a:ext>
            </a:extLst>
          </p:cNvPr>
          <p:cNvSpPr>
            <a:spLocks noGrp="1"/>
          </p:cNvSpPr>
          <p:nvPr>
            <p:ph type="title"/>
          </p:nvPr>
        </p:nvSpPr>
        <p:spPr/>
        <p:txBody>
          <a:bodyPr>
            <a:normAutofit/>
          </a:bodyPr>
          <a:lstStyle/>
          <a:p>
            <a:r>
              <a:rPr lang="en-US" altLang="en-US" dirty="0"/>
              <a:t>Coming up</a:t>
            </a:r>
          </a:p>
        </p:txBody>
      </p:sp>
      <p:sp>
        <p:nvSpPr>
          <p:cNvPr id="14340" name="Rectangle 4">
            <a:extLst>
              <a:ext uri="{FF2B5EF4-FFF2-40B4-BE49-F238E27FC236}">
                <a16:creationId xmlns:a16="http://schemas.microsoft.com/office/drawing/2014/main" id="{184BA617-6B5C-4BC6-A406-E73368BC85A6}"/>
              </a:ext>
            </a:extLst>
          </p:cNvPr>
          <p:cNvSpPr>
            <a:spLocks noGrp="1" noChangeArrowheads="1"/>
          </p:cNvSpPr>
          <p:nvPr>
            <p:ph type="body" idx="1"/>
          </p:nvPr>
        </p:nvSpPr>
        <p:spPr>
          <a:xfrm>
            <a:off x="609600" y="1905000"/>
            <a:ext cx="8153400" cy="32766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nSpc>
                <a:spcPct val="90000"/>
              </a:lnSpc>
            </a:pPr>
            <a:r>
              <a:rPr lang="en-US" altLang="en-US" sz="3200" dirty="0"/>
              <a:t>Observations – hunting for leaks</a:t>
            </a:r>
          </a:p>
          <a:p>
            <a:pPr>
              <a:lnSpc>
                <a:spcPct val="90000"/>
              </a:lnSpc>
            </a:pPr>
            <a:r>
              <a:rPr lang="en-US" altLang="en-US" sz="3200" dirty="0"/>
              <a:t>Tools for finding leaks</a:t>
            </a:r>
          </a:p>
          <a:p>
            <a:pPr>
              <a:lnSpc>
                <a:spcPct val="90000"/>
              </a:lnSpc>
            </a:pPr>
            <a:r>
              <a:rPr lang="en-US" altLang="en-US" sz="3200" dirty="0"/>
              <a:t>Effect of vacuum leaks</a:t>
            </a:r>
          </a:p>
          <a:p>
            <a:pPr>
              <a:lnSpc>
                <a:spcPct val="90000"/>
              </a:lnSpc>
            </a:pPr>
            <a:r>
              <a:rPr lang="en-US" altLang="en-US" sz="3200" dirty="0"/>
              <a:t>Does fixing leaks save power?</a:t>
            </a:r>
          </a:p>
          <a:p>
            <a:pPr>
              <a:lnSpc>
                <a:spcPct val="90000"/>
              </a:lnSpc>
            </a:pPr>
            <a:r>
              <a:rPr lang="en-US" altLang="en-US" sz="3200" dirty="0"/>
              <a:t>Control comparisons</a:t>
            </a:r>
          </a:p>
          <a:p>
            <a:pPr>
              <a:lnSpc>
                <a:spcPct val="90000"/>
              </a:lnSpc>
            </a:pPr>
            <a:r>
              <a:rPr lang="en-US" altLang="en-US" sz="3200" dirty="0"/>
              <a:t>Vacuum leak savings solution</a:t>
            </a:r>
          </a:p>
          <a:p>
            <a:pPr>
              <a:lnSpc>
                <a:spcPct val="90000"/>
              </a:lnSpc>
            </a:pPr>
            <a:endParaRPr lang="en-US" altLang="en-US" sz="3200" dirty="0"/>
          </a:p>
          <a:p>
            <a:pPr>
              <a:lnSpc>
                <a:spcPct val="90000"/>
              </a:lnSpc>
            </a:pPr>
            <a:endParaRPr lang="en-US" altLang="en-US" sz="3200" dirty="0"/>
          </a:p>
        </p:txBody>
      </p:sp>
      <p:pic>
        <p:nvPicPr>
          <p:cNvPr id="14342" name="Picture 6">
            <a:extLst>
              <a:ext uri="{FF2B5EF4-FFF2-40B4-BE49-F238E27FC236}">
                <a16:creationId xmlns:a16="http://schemas.microsoft.com/office/drawing/2014/main" id="{14B724B5-B1EA-41AA-955C-39FF18A2A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956" y="2133600"/>
            <a:ext cx="2216044" cy="204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Clarification (Confession)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295400"/>
            <a:ext cx="8534400" cy="4191000"/>
          </a:xfrm>
        </p:spPr>
        <p:txBody>
          <a:bodyPr>
            <a:normAutofit/>
          </a:bodyPr>
          <a:lstStyle/>
          <a:p>
            <a:r>
              <a:rPr lang="en-US" dirty="0"/>
              <a:t>Most of my experience is in compressed air assessment</a:t>
            </a:r>
          </a:p>
          <a:p>
            <a:r>
              <a:rPr lang="en-US" dirty="0"/>
              <a:t>I still have a lot to learn about vacuum systems</a:t>
            </a:r>
          </a:p>
          <a:p>
            <a:pPr marL="0" indent="0">
              <a:buNone/>
            </a:pPr>
            <a:endParaRPr lang="en-US" dirty="0"/>
          </a:p>
          <a:p>
            <a:pPr marL="0" indent="0">
              <a:buNone/>
            </a:pPr>
            <a:r>
              <a:rPr lang="en-US" dirty="0"/>
              <a:t>That being said:</a:t>
            </a:r>
          </a:p>
          <a:p>
            <a:r>
              <a:rPr lang="en-US" dirty="0"/>
              <a:t>I find a lot of vacuum leaks when assessing compressed air</a:t>
            </a:r>
          </a:p>
          <a:p>
            <a:r>
              <a:rPr lang="en-US" dirty="0"/>
              <a:t>I am always curious how much these leaks cost</a:t>
            </a:r>
          </a:p>
          <a:p>
            <a:r>
              <a:rPr lang="en-US" dirty="0"/>
              <a:t>I have measured systems, mostly positive displacement</a:t>
            </a:r>
          </a:p>
          <a:p>
            <a:r>
              <a:rPr lang="en-US" dirty="0"/>
              <a:t>I have found system costs usually relate to the size of the vacuum pumps and how they are controlled</a:t>
            </a:r>
          </a:p>
        </p:txBody>
      </p:sp>
      <p:pic>
        <p:nvPicPr>
          <p:cNvPr id="4" name="Picture 3">
            <a:extLst>
              <a:ext uri="{FF2B5EF4-FFF2-40B4-BE49-F238E27FC236}">
                <a16:creationId xmlns:a16="http://schemas.microsoft.com/office/drawing/2014/main" id="{663C4D96-2061-4C46-B638-72FF0572CBCA}"/>
              </a:ext>
            </a:extLst>
          </p:cNvPr>
          <p:cNvPicPr>
            <a:picLocks noChangeAspect="1"/>
          </p:cNvPicPr>
          <p:nvPr/>
        </p:nvPicPr>
        <p:blipFill>
          <a:blip r:embed="rId2"/>
          <a:stretch>
            <a:fillRect/>
          </a:stretch>
        </p:blipFill>
        <p:spPr>
          <a:xfrm>
            <a:off x="9525000" y="2667000"/>
            <a:ext cx="1597062" cy="1991924"/>
          </a:xfrm>
          <a:prstGeom prst="rect">
            <a:avLst/>
          </a:prstGeom>
        </p:spPr>
      </p:pic>
      <p:cxnSp>
        <p:nvCxnSpPr>
          <p:cNvPr id="6" name="Straight Arrow Connector 5">
            <a:extLst>
              <a:ext uri="{FF2B5EF4-FFF2-40B4-BE49-F238E27FC236}">
                <a16:creationId xmlns:a16="http://schemas.microsoft.com/office/drawing/2014/main" id="{AA3E0789-324F-4B24-A37D-E0C8676C08BD}"/>
              </a:ext>
            </a:extLst>
          </p:cNvPr>
          <p:cNvCxnSpPr>
            <a:cxnSpLocks/>
          </p:cNvCxnSpPr>
          <p:nvPr/>
        </p:nvCxnSpPr>
        <p:spPr>
          <a:xfrm flipH="1">
            <a:off x="9829800" y="2133600"/>
            <a:ext cx="381000" cy="1371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4B811BF-6EA4-400A-8513-DDC57FAAF7AF}"/>
              </a:ext>
            </a:extLst>
          </p:cNvPr>
          <p:cNvCxnSpPr>
            <a:cxnSpLocks/>
          </p:cNvCxnSpPr>
          <p:nvPr/>
        </p:nvCxnSpPr>
        <p:spPr>
          <a:xfrm>
            <a:off x="10439400" y="2133600"/>
            <a:ext cx="381000" cy="1371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8BB319-E399-433E-80F4-5893D08CF126}"/>
              </a:ext>
            </a:extLst>
          </p:cNvPr>
          <p:cNvSpPr txBox="1"/>
          <p:nvPr/>
        </p:nvSpPr>
        <p:spPr>
          <a:xfrm>
            <a:off x="9372600" y="1524000"/>
            <a:ext cx="1749462" cy="646331"/>
          </a:xfrm>
          <a:prstGeom prst="rect">
            <a:avLst/>
          </a:prstGeom>
          <a:noFill/>
        </p:spPr>
        <p:txBody>
          <a:bodyPr wrap="square" rtlCol="0">
            <a:spAutoFit/>
          </a:bodyPr>
          <a:lstStyle/>
          <a:p>
            <a:pPr algn="ctr"/>
            <a:r>
              <a:rPr lang="en-US" dirty="0"/>
              <a:t>Vacuum exists between these</a:t>
            </a:r>
          </a:p>
        </p:txBody>
      </p:sp>
    </p:spTree>
    <p:extLst>
      <p:ext uri="{BB962C8B-B14F-4D97-AF65-F5344CB8AC3E}">
        <p14:creationId xmlns:p14="http://schemas.microsoft.com/office/powerpoint/2010/main" val="935868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Finding Vacuum (and compressed gas) Leaks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295400"/>
            <a:ext cx="8534400" cy="4191000"/>
          </a:xfrm>
        </p:spPr>
        <p:txBody>
          <a:bodyPr>
            <a:normAutofit/>
          </a:bodyPr>
          <a:lstStyle/>
          <a:p>
            <a:r>
              <a:rPr lang="en-US" dirty="0"/>
              <a:t>Most basic tool are the detectors on the side of your head</a:t>
            </a:r>
          </a:p>
          <a:p>
            <a:r>
              <a:rPr lang="en-US" dirty="0"/>
              <a:t>But these are almost useless in a noisy industrial environment</a:t>
            </a:r>
          </a:p>
          <a:p>
            <a:r>
              <a:rPr lang="en-US" dirty="0"/>
              <a:t>Use ultrasonic detector to block out industrial noise</a:t>
            </a:r>
          </a:p>
          <a:p>
            <a:pPr marL="0" indent="0">
              <a:buNone/>
            </a:pPr>
            <a:endParaRPr lang="en-US" dirty="0"/>
          </a:p>
        </p:txBody>
      </p:sp>
      <p:pic>
        <p:nvPicPr>
          <p:cNvPr id="4" name="Picture 3">
            <a:extLst>
              <a:ext uri="{FF2B5EF4-FFF2-40B4-BE49-F238E27FC236}">
                <a16:creationId xmlns:a16="http://schemas.microsoft.com/office/drawing/2014/main" id="{663C4D96-2061-4C46-B638-72FF0572CBCA}"/>
              </a:ext>
            </a:extLst>
          </p:cNvPr>
          <p:cNvPicPr>
            <a:picLocks noChangeAspect="1"/>
          </p:cNvPicPr>
          <p:nvPr/>
        </p:nvPicPr>
        <p:blipFill>
          <a:blip r:embed="rId2"/>
          <a:stretch>
            <a:fillRect/>
          </a:stretch>
        </p:blipFill>
        <p:spPr>
          <a:xfrm>
            <a:off x="9525000" y="2667000"/>
            <a:ext cx="1597062" cy="1991924"/>
          </a:xfrm>
          <a:prstGeom prst="rect">
            <a:avLst/>
          </a:prstGeom>
        </p:spPr>
      </p:pic>
      <p:cxnSp>
        <p:nvCxnSpPr>
          <p:cNvPr id="6" name="Straight Arrow Connector 5">
            <a:extLst>
              <a:ext uri="{FF2B5EF4-FFF2-40B4-BE49-F238E27FC236}">
                <a16:creationId xmlns:a16="http://schemas.microsoft.com/office/drawing/2014/main" id="{AA3E0789-324F-4B24-A37D-E0C8676C08BD}"/>
              </a:ext>
            </a:extLst>
          </p:cNvPr>
          <p:cNvCxnSpPr>
            <a:cxnSpLocks/>
          </p:cNvCxnSpPr>
          <p:nvPr/>
        </p:nvCxnSpPr>
        <p:spPr>
          <a:xfrm flipH="1">
            <a:off x="9829800" y="2133600"/>
            <a:ext cx="381000" cy="1371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4B811BF-6EA4-400A-8513-DDC57FAAF7AF}"/>
              </a:ext>
            </a:extLst>
          </p:cNvPr>
          <p:cNvCxnSpPr>
            <a:cxnSpLocks/>
          </p:cNvCxnSpPr>
          <p:nvPr/>
        </p:nvCxnSpPr>
        <p:spPr>
          <a:xfrm>
            <a:off x="10439400" y="2133600"/>
            <a:ext cx="381000" cy="1371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8BB319-E399-433E-80F4-5893D08CF126}"/>
              </a:ext>
            </a:extLst>
          </p:cNvPr>
          <p:cNvSpPr txBox="1"/>
          <p:nvPr/>
        </p:nvSpPr>
        <p:spPr>
          <a:xfrm>
            <a:off x="9372600" y="1524000"/>
            <a:ext cx="1749462" cy="369332"/>
          </a:xfrm>
          <a:prstGeom prst="rect">
            <a:avLst/>
          </a:prstGeom>
          <a:noFill/>
        </p:spPr>
        <p:txBody>
          <a:bodyPr wrap="square" rtlCol="0">
            <a:spAutoFit/>
          </a:bodyPr>
          <a:lstStyle/>
          <a:p>
            <a:pPr algn="ctr"/>
            <a:r>
              <a:rPr lang="en-US" dirty="0"/>
              <a:t>Basic detectors</a:t>
            </a:r>
          </a:p>
        </p:txBody>
      </p:sp>
      <p:pic>
        <p:nvPicPr>
          <p:cNvPr id="8" name="Picture 5">
            <a:extLst>
              <a:ext uri="{FF2B5EF4-FFF2-40B4-BE49-F238E27FC236}">
                <a16:creationId xmlns:a16="http://schemas.microsoft.com/office/drawing/2014/main" id="{649908D9-08A0-497F-86AC-6333BB5E9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05200"/>
            <a:ext cx="1999921" cy="149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3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How Ultrasonic Leak Detection Works</a:t>
            </a:r>
          </a:p>
        </p:txBody>
      </p:sp>
      <p:sp>
        <p:nvSpPr>
          <p:cNvPr id="5" name="Content Placeholder 4"/>
          <p:cNvSpPr>
            <a:spLocks noGrp="1"/>
          </p:cNvSpPr>
          <p:nvPr>
            <p:ph idx="1"/>
          </p:nvPr>
        </p:nvSpPr>
        <p:spPr>
          <a:xfrm>
            <a:off x="788750" y="1303867"/>
            <a:ext cx="9708859" cy="2626217"/>
          </a:xfrm>
        </p:spPr>
        <p:txBody>
          <a:bodyPr>
            <a:normAutofit lnSpcReduction="10000"/>
          </a:bodyPr>
          <a:lstStyle/>
          <a:p>
            <a:r>
              <a:rPr lang="en-US" dirty="0"/>
              <a:t>During a leak, a fluid (liquid or gas) moves from a high pressure to a low pressure</a:t>
            </a:r>
          </a:p>
          <a:p>
            <a:r>
              <a:rPr lang="en-US" dirty="0"/>
              <a:t>As it passes through the leak site, a turbulent flow is generated with strong ultrasonic components, which are heard through headphones and seen as intensity increments on the meter</a:t>
            </a:r>
          </a:p>
          <a:p>
            <a:r>
              <a:rPr lang="en-US" dirty="0"/>
              <a:t>It can be generally noted that the larger the leak, the greater the ultrasound level</a:t>
            </a:r>
          </a:p>
          <a:p>
            <a:endParaRPr lang="en-US" dirty="0"/>
          </a:p>
        </p:txBody>
      </p:sp>
      <p:pic>
        <p:nvPicPr>
          <p:cNvPr id="942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038600"/>
            <a:ext cx="6145212"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1" y="4378817"/>
            <a:ext cx="1999921" cy="149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5" name="Rectangle 6"/>
          <p:cNvSpPr>
            <a:spLocks noChangeArrowheads="1"/>
          </p:cNvSpPr>
          <p:nvPr/>
        </p:nvSpPr>
        <p:spPr bwMode="auto">
          <a:xfrm>
            <a:off x="1524001" y="131763"/>
            <a:ext cx="90074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000" b="0" i="0" u="none" strike="noStrike" kern="1200" cap="none" spc="0" normalizeH="0" baseline="0" noProof="0" dirty="0">
              <a:ln>
                <a:noFill/>
              </a:ln>
              <a:solidFill>
                <a:srgbClr val="0000FF"/>
              </a:solidFill>
              <a:effectLst/>
              <a:uLnTx/>
              <a:uFillTx/>
              <a:latin typeface="Arial"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Finding a Leak</a:t>
            </a:r>
          </a:p>
        </p:txBody>
      </p:sp>
      <p:sp>
        <p:nvSpPr>
          <p:cNvPr id="5" name="Content Placeholder 4"/>
          <p:cNvSpPr>
            <a:spLocks noGrp="1"/>
          </p:cNvSpPr>
          <p:nvPr>
            <p:ph idx="1"/>
          </p:nvPr>
        </p:nvSpPr>
        <p:spPr>
          <a:xfrm>
            <a:off x="788750" y="1303867"/>
            <a:ext cx="5764449" cy="3496733"/>
          </a:xfrm>
        </p:spPr>
        <p:txBody>
          <a:bodyPr>
            <a:normAutofit fontScale="92500"/>
          </a:bodyPr>
          <a:lstStyle/>
          <a:p>
            <a:r>
              <a:rPr lang="en-US" dirty="0"/>
              <a:t>Detectors are directional, so wave the unit side to side and follow the sound</a:t>
            </a:r>
          </a:p>
          <a:p>
            <a:r>
              <a:rPr lang="en-US" dirty="0"/>
              <a:t>As you get closer the general location is found</a:t>
            </a:r>
          </a:p>
          <a:p>
            <a:r>
              <a:rPr lang="en-US" dirty="0"/>
              <a:t>Isolate the pick-up microphone with special narrow tip to precisely locate</a:t>
            </a:r>
          </a:p>
          <a:p>
            <a:r>
              <a:rPr lang="en-US" dirty="0"/>
              <a:t>Feel around for the source</a:t>
            </a:r>
          </a:p>
          <a:p>
            <a:r>
              <a:rPr lang="en-US" dirty="0"/>
              <a:t>Basic ultrasonic detectors are very affordable and can be used for other uses</a:t>
            </a:r>
          </a:p>
          <a:p>
            <a:endParaRPr lang="en-US" dirty="0"/>
          </a:p>
        </p:txBody>
      </p:sp>
      <p:pic>
        <p:nvPicPr>
          <p:cNvPr id="942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124200"/>
            <a:ext cx="1999921" cy="149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5" name="Rectangle 6"/>
          <p:cNvSpPr>
            <a:spLocks noChangeArrowheads="1"/>
          </p:cNvSpPr>
          <p:nvPr/>
        </p:nvSpPr>
        <p:spPr bwMode="auto">
          <a:xfrm>
            <a:off x="1524001" y="131763"/>
            <a:ext cx="90074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000" b="0" i="0" u="none" strike="noStrike" kern="1200" cap="none" spc="0" normalizeH="0" baseline="0" noProof="0" dirty="0">
              <a:ln>
                <a:noFill/>
              </a:ln>
              <a:solidFill>
                <a:srgbClr val="0000FF"/>
              </a:solidFill>
              <a:effectLst/>
              <a:uLnTx/>
              <a:uFillTx/>
              <a:latin typeface="Arial" charset="0"/>
              <a:ea typeface="+mn-ea"/>
              <a:cs typeface="+mn-cs"/>
            </a:endParaRPr>
          </a:p>
        </p:txBody>
      </p:sp>
      <p:pic>
        <p:nvPicPr>
          <p:cNvPr id="8" name="Content Placeholder 7" descr="A picture containing green, old, miller&#10;&#10;Description automatically generated">
            <a:extLst>
              <a:ext uri="{FF2B5EF4-FFF2-40B4-BE49-F238E27FC236}">
                <a16:creationId xmlns:a16="http://schemas.microsoft.com/office/drawing/2014/main" id="{4A0BD98A-A59B-4C01-8717-2647A8E79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59138" y="1916766"/>
            <a:ext cx="3992496" cy="2994372"/>
          </a:xfrm>
          <a:prstGeom prst="rect">
            <a:avLst/>
          </a:prstGeom>
        </p:spPr>
      </p:pic>
    </p:spTree>
    <p:extLst>
      <p:ext uri="{BB962C8B-B14F-4D97-AF65-F5344CB8AC3E}">
        <p14:creationId xmlns:p14="http://schemas.microsoft.com/office/powerpoint/2010/main" val="1335418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Problems with Ultrasonic Detection</a:t>
            </a:r>
          </a:p>
        </p:txBody>
      </p:sp>
      <p:sp>
        <p:nvSpPr>
          <p:cNvPr id="5" name="Content Placeholder 4"/>
          <p:cNvSpPr>
            <a:spLocks noGrp="1"/>
          </p:cNvSpPr>
          <p:nvPr>
            <p:ph idx="1"/>
          </p:nvPr>
        </p:nvSpPr>
        <p:spPr>
          <a:xfrm>
            <a:off x="788750" y="1303867"/>
            <a:ext cx="5764449" cy="3801533"/>
          </a:xfrm>
        </p:spPr>
        <p:txBody>
          <a:bodyPr>
            <a:normAutofit fontScale="92500" lnSpcReduction="20000"/>
          </a:bodyPr>
          <a:lstStyle/>
          <a:p>
            <a:r>
              <a:rPr lang="en-US" dirty="0"/>
              <a:t>Sound can reflect and cause false signals</a:t>
            </a:r>
          </a:p>
          <a:p>
            <a:r>
              <a:rPr lang="en-US" dirty="0"/>
              <a:t>Large or multiple leaks can wash out signals of smaller leaks</a:t>
            </a:r>
          </a:p>
          <a:p>
            <a:r>
              <a:rPr lang="en-US" dirty="0"/>
              <a:t>Actual end uses give off the same signals</a:t>
            </a:r>
          </a:p>
          <a:p>
            <a:r>
              <a:rPr lang="en-US" dirty="0"/>
              <a:t>Other things give off signals too like compressed air, spinning saw blades, fan tips, pumps</a:t>
            </a:r>
          </a:p>
          <a:p>
            <a:r>
              <a:rPr lang="en-US" dirty="0"/>
              <a:t>It is sometimes dangerous to get close to the source, or impossible if barriers prevent</a:t>
            </a:r>
          </a:p>
          <a:p>
            <a:r>
              <a:rPr lang="en-US" dirty="0"/>
              <a:t>Leak sources can be complex jumble of hoses and tubing</a:t>
            </a:r>
          </a:p>
          <a:p>
            <a:endParaRPr lang="en-US" dirty="0"/>
          </a:p>
        </p:txBody>
      </p:sp>
      <p:pic>
        <p:nvPicPr>
          <p:cNvPr id="942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124200"/>
            <a:ext cx="1999921" cy="149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5" name="Rectangle 6"/>
          <p:cNvSpPr>
            <a:spLocks noChangeArrowheads="1"/>
          </p:cNvSpPr>
          <p:nvPr/>
        </p:nvSpPr>
        <p:spPr bwMode="auto">
          <a:xfrm>
            <a:off x="1524001" y="131763"/>
            <a:ext cx="90074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000" b="0" i="0" u="none" strike="noStrike" kern="1200" cap="none" spc="0" normalizeH="0" baseline="0" noProof="0" dirty="0">
              <a:ln>
                <a:noFill/>
              </a:ln>
              <a:solidFill>
                <a:srgbClr val="0000FF"/>
              </a:solidFill>
              <a:effectLst/>
              <a:uLnTx/>
              <a:uFillTx/>
              <a:latin typeface="Arial" charset="0"/>
              <a:ea typeface="+mn-ea"/>
              <a:cs typeface="+mn-cs"/>
            </a:endParaRPr>
          </a:p>
        </p:txBody>
      </p:sp>
      <p:pic>
        <p:nvPicPr>
          <p:cNvPr id="9" name="Picture 8">
            <a:extLst>
              <a:ext uri="{FF2B5EF4-FFF2-40B4-BE49-F238E27FC236}">
                <a16:creationId xmlns:a16="http://schemas.microsoft.com/office/drawing/2014/main" id="{8DF3AC67-732E-4DDD-B660-CCD8BC51C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721" y="2165105"/>
            <a:ext cx="3370385" cy="2527789"/>
          </a:xfrm>
          <a:prstGeom prst="rect">
            <a:avLst/>
          </a:prstGeom>
        </p:spPr>
      </p:pic>
    </p:spTree>
    <p:extLst>
      <p:ext uri="{BB962C8B-B14F-4D97-AF65-F5344CB8AC3E}">
        <p14:creationId xmlns:p14="http://schemas.microsoft.com/office/powerpoint/2010/main" val="1769699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High-end detectors can make job easier</a:t>
            </a:r>
          </a:p>
        </p:txBody>
      </p:sp>
      <p:sp>
        <p:nvSpPr>
          <p:cNvPr id="5" name="Content Placeholder 4"/>
          <p:cNvSpPr>
            <a:spLocks noGrp="1"/>
          </p:cNvSpPr>
          <p:nvPr>
            <p:ph idx="1"/>
          </p:nvPr>
        </p:nvSpPr>
        <p:spPr>
          <a:xfrm>
            <a:off x="848016" y="1066800"/>
            <a:ext cx="9803050" cy="3801533"/>
          </a:xfrm>
        </p:spPr>
        <p:txBody>
          <a:bodyPr>
            <a:normAutofit/>
          </a:bodyPr>
          <a:lstStyle/>
          <a:p>
            <a:r>
              <a:rPr lang="en-US" dirty="0"/>
              <a:t>Visual imagers show leaks from a distance</a:t>
            </a:r>
          </a:p>
          <a:p>
            <a:r>
              <a:rPr lang="en-US" dirty="0"/>
              <a:t>Can identify multiple locations</a:t>
            </a:r>
          </a:p>
          <a:p>
            <a:endParaRPr lang="en-US" dirty="0"/>
          </a:p>
        </p:txBody>
      </p:sp>
      <p:sp>
        <p:nvSpPr>
          <p:cNvPr id="94215" name="Rectangle 6"/>
          <p:cNvSpPr>
            <a:spLocks noChangeArrowheads="1"/>
          </p:cNvSpPr>
          <p:nvPr/>
        </p:nvSpPr>
        <p:spPr bwMode="auto">
          <a:xfrm>
            <a:off x="1524001" y="131763"/>
            <a:ext cx="90074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000" b="0" i="0" u="none" strike="noStrike" kern="1200" cap="none" spc="0" normalizeH="0" baseline="0" noProof="0" dirty="0">
              <a:ln>
                <a:noFill/>
              </a:ln>
              <a:solidFill>
                <a:srgbClr val="0000FF"/>
              </a:solidFill>
              <a:effectLst/>
              <a:uLnTx/>
              <a:uFillTx/>
              <a:latin typeface="Arial" charset="0"/>
              <a:ea typeface="+mn-ea"/>
              <a:cs typeface="+mn-cs"/>
            </a:endParaRPr>
          </a:p>
        </p:txBody>
      </p:sp>
      <p:pic>
        <p:nvPicPr>
          <p:cNvPr id="8" name="Content Placeholder 7" descr="A picture containing green, old, miller&#10;&#10;Description automatically generated">
            <a:extLst>
              <a:ext uri="{FF2B5EF4-FFF2-40B4-BE49-F238E27FC236}">
                <a16:creationId xmlns:a16="http://schemas.microsoft.com/office/drawing/2014/main" id="{280A96AD-7658-4648-B285-641B93A305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26495" y="2636045"/>
            <a:ext cx="3257548" cy="2443161"/>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A69CC566-B74E-4568-8FCB-8250C10C0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438400"/>
            <a:ext cx="4654339" cy="2908962"/>
          </a:xfrm>
          <a:prstGeom prst="rect">
            <a:avLst/>
          </a:prstGeom>
        </p:spPr>
      </p:pic>
    </p:spTree>
    <p:extLst>
      <p:ext uri="{BB962C8B-B14F-4D97-AF65-F5344CB8AC3E}">
        <p14:creationId xmlns:p14="http://schemas.microsoft.com/office/powerpoint/2010/main" val="4006942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Leak Audit Examples</a:t>
            </a:r>
          </a:p>
        </p:txBody>
      </p:sp>
      <p:pic>
        <p:nvPicPr>
          <p:cNvPr id="11" name="Picture 10" descr="A picture containing text&#10;&#10;Description automatically generated">
            <a:extLst>
              <a:ext uri="{FF2B5EF4-FFF2-40B4-BE49-F238E27FC236}">
                <a16:creationId xmlns:a16="http://schemas.microsoft.com/office/drawing/2014/main" id="{4DAC04C0-C41D-4351-9409-F0E831D460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066799"/>
            <a:ext cx="4648200" cy="2905125"/>
          </a:xfrm>
          <a:prstGeom prst="rect">
            <a:avLst/>
          </a:prstGeom>
        </p:spPr>
      </p:pic>
      <p:pic>
        <p:nvPicPr>
          <p:cNvPr id="13" name="Picture 12" descr="A screenshot of a computer&#10;&#10;Description automatically generated with low confidence">
            <a:extLst>
              <a:ext uri="{FF2B5EF4-FFF2-40B4-BE49-F238E27FC236}">
                <a16:creationId xmlns:a16="http://schemas.microsoft.com/office/drawing/2014/main" id="{D22E14C9-D4E2-4341-BD1F-3ED607C81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066800"/>
            <a:ext cx="4648200" cy="2905125"/>
          </a:xfrm>
          <a:prstGeom prst="rect">
            <a:avLst/>
          </a:prstGeom>
        </p:spPr>
      </p:pic>
      <p:pic>
        <p:nvPicPr>
          <p:cNvPr id="9" name="Picture 8" descr="Diagram&#10;&#10;Description automatically generated">
            <a:extLst>
              <a:ext uri="{FF2B5EF4-FFF2-40B4-BE49-F238E27FC236}">
                <a16:creationId xmlns:a16="http://schemas.microsoft.com/office/drawing/2014/main" id="{5EFE4C53-8467-4E59-8B7C-C46FC6C497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4038600"/>
            <a:ext cx="4389120" cy="2743200"/>
          </a:xfrm>
          <a:prstGeom prst="rect">
            <a:avLst/>
          </a:prstGeom>
        </p:spPr>
      </p:pic>
    </p:spTree>
    <p:extLst>
      <p:ext uri="{BB962C8B-B14F-4D97-AF65-F5344CB8AC3E}">
        <p14:creationId xmlns:p14="http://schemas.microsoft.com/office/powerpoint/2010/main" val="3870128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Leak Audit Experience</a:t>
            </a:r>
          </a:p>
        </p:txBody>
      </p:sp>
      <p:pic>
        <p:nvPicPr>
          <p:cNvPr id="9" name="Picture 8" descr="A close-up of a machine&#10;&#10;Description automatically generated with low confidence">
            <a:extLst>
              <a:ext uri="{FF2B5EF4-FFF2-40B4-BE49-F238E27FC236}">
                <a16:creationId xmlns:a16="http://schemas.microsoft.com/office/drawing/2014/main" id="{95946725-302E-48B6-A4BA-188D909B8E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990600"/>
            <a:ext cx="4791710" cy="299481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17672A21-262E-4DAD-BE1A-3F99EB572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480" y="990600"/>
            <a:ext cx="4791710" cy="2994819"/>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C4F2567-F836-4807-8347-B31714350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4038600"/>
            <a:ext cx="4389120" cy="2743200"/>
          </a:xfrm>
          <a:prstGeom prst="rect">
            <a:avLst/>
          </a:prstGeom>
        </p:spPr>
      </p:pic>
    </p:spTree>
    <p:extLst>
      <p:ext uri="{BB962C8B-B14F-4D97-AF65-F5344CB8AC3E}">
        <p14:creationId xmlns:p14="http://schemas.microsoft.com/office/powerpoint/2010/main" val="581040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Leak Audit Experience – Actual Demands</a:t>
            </a:r>
          </a:p>
        </p:txBody>
      </p:sp>
      <p:pic>
        <p:nvPicPr>
          <p:cNvPr id="15" name="Picture 14" descr="A screenshot of a computer&#10;&#10;Description automatically generated with low confidence">
            <a:extLst>
              <a:ext uri="{FF2B5EF4-FFF2-40B4-BE49-F238E27FC236}">
                <a16:creationId xmlns:a16="http://schemas.microsoft.com/office/drawing/2014/main" id="{4FD024FC-0908-4D4B-B66C-00D4FB2A1B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200" y="1676400"/>
            <a:ext cx="5222240" cy="3263900"/>
          </a:xfrm>
          <a:prstGeom prst="rect">
            <a:avLst/>
          </a:prstGeom>
        </p:spPr>
      </p:pic>
      <p:pic>
        <p:nvPicPr>
          <p:cNvPr id="21" name="Picture 20" descr="A screenshot of a car engine&#10;&#10;Description automatically generated with low confidence">
            <a:extLst>
              <a:ext uri="{FF2B5EF4-FFF2-40B4-BE49-F238E27FC236}">
                <a16:creationId xmlns:a16="http://schemas.microsoft.com/office/drawing/2014/main" id="{B73225EC-9E1D-4352-9595-B0B477CC9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676400"/>
            <a:ext cx="5222240" cy="3263900"/>
          </a:xfrm>
          <a:prstGeom prst="rect">
            <a:avLst/>
          </a:prstGeom>
        </p:spPr>
      </p:pic>
    </p:spTree>
    <p:extLst>
      <p:ext uri="{BB962C8B-B14F-4D97-AF65-F5344CB8AC3E}">
        <p14:creationId xmlns:p14="http://schemas.microsoft.com/office/powerpoint/2010/main" val="245926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Box 11"/>
          <p:cNvSpPr txBox="1">
            <a:spLocks noChangeArrowheads="1"/>
          </p:cNvSpPr>
          <p:nvPr/>
        </p:nvSpPr>
        <p:spPr bwMode="auto">
          <a:xfrm>
            <a:off x="4648200" y="1582340"/>
            <a:ext cx="4236559"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Blower &amp; Vacuum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3" name="TextBox 2">
            <a:extLst>
              <a:ext uri="{FF2B5EF4-FFF2-40B4-BE49-F238E27FC236}">
                <a16:creationId xmlns:a16="http://schemas.microsoft.com/office/drawing/2014/main" id="{94883D91-C66F-428F-8C5D-06BF233B3D46}"/>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a:extLst>
              <a:ext uri="{FF2B5EF4-FFF2-40B4-BE49-F238E27FC236}">
                <a16:creationId xmlns:a16="http://schemas.microsoft.com/office/drawing/2014/main" id="{AC5DF3A7-CD2E-46BB-AEA3-A7A5CFFE7EB8}"/>
              </a:ext>
            </a:extLst>
          </p:cNvPr>
          <p:cNvPicPr>
            <a:picLocks noChangeAspect="1"/>
          </p:cNvPicPr>
          <p:nvPr/>
        </p:nvPicPr>
        <p:blipFill>
          <a:blip r:embed="rId2"/>
          <a:stretch>
            <a:fillRect/>
          </a:stretch>
        </p:blipFill>
        <p:spPr>
          <a:xfrm>
            <a:off x="1177134" y="912911"/>
            <a:ext cx="2358986" cy="4724400"/>
          </a:xfrm>
          <a:prstGeom prst="rect">
            <a:avLst/>
          </a:prstGeom>
        </p:spPr>
      </p:pic>
      <p:pic>
        <p:nvPicPr>
          <p:cNvPr id="9" name="Picture 8" descr="A picture containing text, bottle&#10;&#10;Description automatically generated">
            <a:extLst>
              <a:ext uri="{FF2B5EF4-FFF2-40B4-BE49-F238E27FC236}">
                <a16:creationId xmlns:a16="http://schemas.microsoft.com/office/drawing/2014/main" id="{23EE53D4-84BE-40A0-91DC-10D26B427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8797" y="3955618"/>
            <a:ext cx="1239576" cy="1189042"/>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B0E1-4738-4ACC-A35B-7B2948570609}"/>
              </a:ext>
            </a:extLst>
          </p:cNvPr>
          <p:cNvSpPr>
            <a:spLocks noGrp="1"/>
          </p:cNvSpPr>
          <p:nvPr>
            <p:ph type="title"/>
          </p:nvPr>
        </p:nvSpPr>
        <p:spPr/>
        <p:txBody>
          <a:bodyPr/>
          <a:lstStyle/>
          <a:p>
            <a:r>
              <a:rPr lang="en-US" dirty="0"/>
              <a:t>Does fixing leaks save power?</a:t>
            </a:r>
          </a:p>
        </p:txBody>
      </p:sp>
      <p:pic>
        <p:nvPicPr>
          <p:cNvPr id="5" name="Content Placeholder 4" descr="Engineering drawing&#10;&#10;Description automatically generated with medium confidence">
            <a:extLst>
              <a:ext uri="{FF2B5EF4-FFF2-40B4-BE49-F238E27FC236}">
                <a16:creationId xmlns:a16="http://schemas.microsoft.com/office/drawing/2014/main" id="{7978E80D-81FD-4B60-89F3-62C7E52A2EB3}"/>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5400000">
            <a:off x="676275" y="1914525"/>
            <a:ext cx="3733800" cy="2800350"/>
          </a:xfrm>
        </p:spPr>
      </p:pic>
      <p:pic>
        <p:nvPicPr>
          <p:cNvPr id="10" name="Picture 9" descr="A picture containing floor, indoor, tool, miller&#10;&#10;Description automatically generated">
            <a:extLst>
              <a:ext uri="{FF2B5EF4-FFF2-40B4-BE49-F238E27FC236}">
                <a16:creationId xmlns:a16="http://schemas.microsoft.com/office/drawing/2014/main" id="{B7D3C5F7-54ED-4874-B122-5F3A58AF6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0" y="2011362"/>
            <a:ext cx="3454400" cy="2590800"/>
          </a:xfrm>
          <a:prstGeom prst="rect">
            <a:avLst/>
          </a:prstGeom>
        </p:spPr>
      </p:pic>
      <p:pic>
        <p:nvPicPr>
          <p:cNvPr id="4" name="Picture 3" descr="A picture containing device, miller&#10;&#10;Description automatically generated">
            <a:extLst>
              <a:ext uri="{FF2B5EF4-FFF2-40B4-BE49-F238E27FC236}">
                <a16:creationId xmlns:a16="http://schemas.microsoft.com/office/drawing/2014/main" id="{006AEBA3-2EE5-4F11-BEF4-2B67C0484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29100" y="1914525"/>
            <a:ext cx="3733800" cy="2800350"/>
          </a:xfrm>
          <a:prstGeom prst="rect">
            <a:avLst/>
          </a:prstGeom>
        </p:spPr>
      </p:pic>
    </p:spTree>
    <p:extLst>
      <p:ext uri="{BB962C8B-B14F-4D97-AF65-F5344CB8AC3E}">
        <p14:creationId xmlns:p14="http://schemas.microsoft.com/office/powerpoint/2010/main" val="3516762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Vacuum Leak Consequences</a:t>
            </a:r>
          </a:p>
        </p:txBody>
      </p:sp>
      <p:sp>
        <p:nvSpPr>
          <p:cNvPr id="6" name="Content Placeholder 4">
            <a:extLst>
              <a:ext uri="{FF2B5EF4-FFF2-40B4-BE49-F238E27FC236}">
                <a16:creationId xmlns:a16="http://schemas.microsoft.com/office/drawing/2014/main" id="{8CA73706-FF03-457E-BDD0-DEDBE5F01AEA}"/>
              </a:ext>
            </a:extLst>
          </p:cNvPr>
          <p:cNvSpPr>
            <a:spLocks noGrp="1"/>
          </p:cNvSpPr>
          <p:nvPr>
            <p:ph idx="1"/>
          </p:nvPr>
        </p:nvSpPr>
        <p:spPr>
          <a:xfrm>
            <a:off x="762000" y="1219200"/>
            <a:ext cx="6477000" cy="4419600"/>
          </a:xfrm>
        </p:spPr>
        <p:txBody>
          <a:bodyPr>
            <a:normAutofit/>
          </a:bodyPr>
          <a:lstStyle/>
          <a:p>
            <a:r>
              <a:rPr lang="en-US" dirty="0"/>
              <a:t>Lower vacuum level due to higher loading</a:t>
            </a:r>
          </a:p>
          <a:p>
            <a:r>
              <a:rPr lang="en-US" dirty="0"/>
              <a:t>Poor performing processes</a:t>
            </a:r>
          </a:p>
          <a:p>
            <a:r>
              <a:rPr lang="en-US" dirty="0"/>
              <a:t>Need for additional capacity</a:t>
            </a:r>
          </a:p>
          <a:p>
            <a:r>
              <a:rPr lang="en-US" dirty="0"/>
              <a:t>Higher heat loading</a:t>
            </a:r>
          </a:p>
          <a:p>
            <a:r>
              <a:rPr lang="en-US" dirty="0"/>
              <a:t>Higher electrical costs</a:t>
            </a:r>
          </a:p>
          <a:p>
            <a:r>
              <a:rPr lang="en-US" altLang="en-US" dirty="0"/>
              <a:t>Higher maintenance costs</a:t>
            </a:r>
          </a:p>
          <a:p>
            <a:endParaRPr lang="en-US" dirty="0"/>
          </a:p>
          <a:p>
            <a:endParaRPr lang="en-US" dirty="0"/>
          </a:p>
        </p:txBody>
      </p:sp>
      <p:pic>
        <p:nvPicPr>
          <p:cNvPr id="4" name="Picture 3" descr="A picture containing device, factory, miller, dirty&#10;&#10;Description automatically generated">
            <a:extLst>
              <a:ext uri="{FF2B5EF4-FFF2-40B4-BE49-F238E27FC236}">
                <a16:creationId xmlns:a16="http://schemas.microsoft.com/office/drawing/2014/main" id="{7F76F280-2ACD-4FA4-9214-6F33EB072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295400"/>
            <a:ext cx="4318000" cy="3238500"/>
          </a:xfrm>
          <a:prstGeom prst="rect">
            <a:avLst/>
          </a:prstGeom>
        </p:spPr>
      </p:pic>
    </p:spTree>
    <p:extLst>
      <p:ext uri="{BB962C8B-B14F-4D97-AF65-F5344CB8AC3E}">
        <p14:creationId xmlns:p14="http://schemas.microsoft.com/office/powerpoint/2010/main" val="4115995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You be the judge – Cabinetry Hold Down</a:t>
            </a:r>
          </a:p>
        </p:txBody>
      </p:sp>
      <p:pic>
        <p:nvPicPr>
          <p:cNvPr id="8" name="Picture 7">
            <a:extLst>
              <a:ext uri="{FF2B5EF4-FFF2-40B4-BE49-F238E27FC236}">
                <a16:creationId xmlns:a16="http://schemas.microsoft.com/office/drawing/2014/main" id="{D88653DC-C545-449E-8675-DFA28F6BD7D2}"/>
              </a:ext>
            </a:extLst>
          </p:cNvPr>
          <p:cNvPicPr>
            <a:picLocks noChangeAspect="1"/>
          </p:cNvPicPr>
          <p:nvPr/>
        </p:nvPicPr>
        <p:blipFill>
          <a:blip r:embed="rId2"/>
          <a:stretch>
            <a:fillRect/>
          </a:stretch>
        </p:blipFill>
        <p:spPr>
          <a:xfrm>
            <a:off x="2514600" y="1046180"/>
            <a:ext cx="7300442" cy="4684377"/>
          </a:xfrm>
          <a:prstGeom prst="rect">
            <a:avLst/>
          </a:prstGeom>
        </p:spPr>
      </p:pic>
    </p:spTree>
    <p:extLst>
      <p:ext uri="{BB962C8B-B14F-4D97-AF65-F5344CB8AC3E}">
        <p14:creationId xmlns:p14="http://schemas.microsoft.com/office/powerpoint/2010/main" val="399473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You be the judge – Fiberglass Curing</a:t>
            </a:r>
          </a:p>
        </p:txBody>
      </p:sp>
      <p:pic>
        <p:nvPicPr>
          <p:cNvPr id="4" name="Picture 3">
            <a:extLst>
              <a:ext uri="{FF2B5EF4-FFF2-40B4-BE49-F238E27FC236}">
                <a16:creationId xmlns:a16="http://schemas.microsoft.com/office/drawing/2014/main" id="{398880A1-C422-46B3-A725-6BEFE432526F}"/>
              </a:ext>
            </a:extLst>
          </p:cNvPr>
          <p:cNvPicPr>
            <a:picLocks noChangeAspect="1"/>
          </p:cNvPicPr>
          <p:nvPr/>
        </p:nvPicPr>
        <p:blipFill>
          <a:blip r:embed="rId2"/>
          <a:stretch>
            <a:fillRect/>
          </a:stretch>
        </p:blipFill>
        <p:spPr>
          <a:xfrm>
            <a:off x="2895600" y="1066800"/>
            <a:ext cx="6988735" cy="4800109"/>
          </a:xfrm>
          <a:prstGeom prst="rect">
            <a:avLst/>
          </a:prstGeom>
        </p:spPr>
      </p:pic>
    </p:spTree>
    <p:extLst>
      <p:ext uri="{BB962C8B-B14F-4D97-AF65-F5344CB8AC3E}">
        <p14:creationId xmlns:p14="http://schemas.microsoft.com/office/powerpoint/2010/main" val="3304756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You be the judge - Printing</a:t>
            </a:r>
          </a:p>
        </p:txBody>
      </p:sp>
      <p:pic>
        <p:nvPicPr>
          <p:cNvPr id="5" name="Picture 4">
            <a:extLst>
              <a:ext uri="{FF2B5EF4-FFF2-40B4-BE49-F238E27FC236}">
                <a16:creationId xmlns:a16="http://schemas.microsoft.com/office/drawing/2014/main" id="{B8B635BA-A364-4636-9BA4-2CDBCE2294B0}"/>
              </a:ext>
            </a:extLst>
          </p:cNvPr>
          <p:cNvPicPr>
            <a:picLocks noChangeAspect="1"/>
          </p:cNvPicPr>
          <p:nvPr/>
        </p:nvPicPr>
        <p:blipFill>
          <a:blip r:embed="rId2"/>
          <a:stretch>
            <a:fillRect/>
          </a:stretch>
        </p:blipFill>
        <p:spPr>
          <a:xfrm>
            <a:off x="2590800" y="1213276"/>
            <a:ext cx="6792793" cy="4431447"/>
          </a:xfrm>
          <a:prstGeom prst="rect">
            <a:avLst/>
          </a:prstGeom>
        </p:spPr>
      </p:pic>
    </p:spTree>
    <p:extLst>
      <p:ext uri="{BB962C8B-B14F-4D97-AF65-F5344CB8AC3E}">
        <p14:creationId xmlns:p14="http://schemas.microsoft.com/office/powerpoint/2010/main" val="1083657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Poor Power Turn-down</a:t>
            </a:r>
          </a:p>
        </p:txBody>
      </p:sp>
      <p:pic>
        <p:nvPicPr>
          <p:cNvPr id="5" name="Picture 4">
            <a:extLst>
              <a:ext uri="{FF2B5EF4-FFF2-40B4-BE49-F238E27FC236}">
                <a16:creationId xmlns:a16="http://schemas.microsoft.com/office/drawing/2014/main" id="{B8B635BA-A364-4636-9BA4-2CDBCE2294B0}"/>
              </a:ext>
            </a:extLst>
          </p:cNvPr>
          <p:cNvPicPr>
            <a:picLocks noChangeAspect="1"/>
          </p:cNvPicPr>
          <p:nvPr/>
        </p:nvPicPr>
        <p:blipFill>
          <a:blip r:embed="rId2"/>
          <a:stretch>
            <a:fillRect/>
          </a:stretch>
        </p:blipFill>
        <p:spPr>
          <a:xfrm>
            <a:off x="7315200" y="1723541"/>
            <a:ext cx="4582993" cy="2989829"/>
          </a:xfrm>
          <a:prstGeom prst="rect">
            <a:avLst/>
          </a:prstGeom>
        </p:spPr>
      </p:pic>
      <p:sp>
        <p:nvSpPr>
          <p:cNvPr id="6" name="Content Placeholder 4">
            <a:extLst>
              <a:ext uri="{FF2B5EF4-FFF2-40B4-BE49-F238E27FC236}">
                <a16:creationId xmlns:a16="http://schemas.microsoft.com/office/drawing/2014/main" id="{8CA73706-FF03-457E-BDD0-DEDBE5F01AEA}"/>
              </a:ext>
            </a:extLst>
          </p:cNvPr>
          <p:cNvSpPr>
            <a:spLocks noGrp="1"/>
          </p:cNvSpPr>
          <p:nvPr>
            <p:ph idx="1"/>
          </p:nvPr>
        </p:nvSpPr>
        <p:spPr>
          <a:xfrm>
            <a:off x="762000" y="1219200"/>
            <a:ext cx="6477000" cy="4419600"/>
          </a:xfrm>
        </p:spPr>
        <p:txBody>
          <a:bodyPr>
            <a:normAutofit fontScale="92500" lnSpcReduction="10000"/>
          </a:bodyPr>
          <a:lstStyle/>
          <a:p>
            <a:r>
              <a:rPr lang="en-US" dirty="0"/>
              <a:t>Most PD fixed speed pumps have poor power turn-down – limited return on leak repair effort</a:t>
            </a:r>
          </a:p>
          <a:p>
            <a:r>
              <a:rPr lang="en-US" dirty="0"/>
              <a:t>Poorly controlled systems consume about the same energy all the time</a:t>
            </a:r>
          </a:p>
          <a:p>
            <a:r>
              <a:rPr lang="en-US" dirty="0"/>
              <a:t>Example system only needs 20 inches but floats to 26 inches and as low as 17 inches</a:t>
            </a:r>
          </a:p>
          <a:p>
            <a:r>
              <a:rPr lang="en-US" dirty="0"/>
              <a:t>When flow goes down the vacuum level rises, making the existing pumps equivalently smaller</a:t>
            </a:r>
          </a:p>
          <a:p>
            <a:pPr lvl="1"/>
            <a:r>
              <a:rPr lang="en-US" altLang="en-US" dirty="0" err="1"/>
              <a:t>Scfm</a:t>
            </a:r>
            <a:r>
              <a:rPr lang="en-US" altLang="en-US" dirty="0"/>
              <a:t> = </a:t>
            </a:r>
            <a:r>
              <a:rPr lang="en-US" altLang="en-US" dirty="0" err="1"/>
              <a:t>Pabs</a:t>
            </a:r>
            <a:r>
              <a:rPr lang="en-US" altLang="en-US" dirty="0"/>
              <a:t> / </a:t>
            </a:r>
            <a:r>
              <a:rPr lang="en-US" altLang="en-US" dirty="0" err="1"/>
              <a:t>Patm</a:t>
            </a:r>
            <a:r>
              <a:rPr lang="en-US" altLang="en-US" dirty="0"/>
              <a:t> x </a:t>
            </a:r>
            <a:r>
              <a:rPr lang="en-US" altLang="en-US" dirty="0" err="1"/>
              <a:t>icfm</a:t>
            </a:r>
            <a:r>
              <a:rPr lang="en-US" altLang="en-US" dirty="0"/>
              <a:t> </a:t>
            </a:r>
          </a:p>
          <a:p>
            <a:pPr lvl="1"/>
            <a:r>
              <a:rPr lang="en-US" altLang="en-US" dirty="0"/>
              <a:t>At 20”Hg vacuum= (30-20)/30 x 1000 = 333 </a:t>
            </a:r>
            <a:r>
              <a:rPr lang="en-US" altLang="en-US" dirty="0" err="1"/>
              <a:t>scfm</a:t>
            </a:r>
            <a:endParaRPr lang="en-US" altLang="en-US" dirty="0"/>
          </a:p>
          <a:p>
            <a:pPr lvl="1"/>
            <a:r>
              <a:rPr lang="en-US" altLang="en-US" dirty="0"/>
              <a:t>At 25”Hg vacuum= (30-25)/30 x 300 = 166 </a:t>
            </a:r>
            <a:r>
              <a:rPr lang="en-US" altLang="en-US" dirty="0" err="1"/>
              <a:t>scfm</a:t>
            </a:r>
            <a:r>
              <a:rPr lang="en-US" dirty="0"/>
              <a:t> </a:t>
            </a:r>
          </a:p>
          <a:p>
            <a:r>
              <a:rPr lang="en-US" dirty="0"/>
              <a:t>Vacuum level actually controlling pump capacity</a:t>
            </a:r>
          </a:p>
          <a:p>
            <a:endParaRPr lang="en-US" altLang="en-US" dirty="0"/>
          </a:p>
          <a:p>
            <a:endParaRPr lang="en-US" dirty="0"/>
          </a:p>
          <a:p>
            <a:endParaRPr lang="en-US" dirty="0"/>
          </a:p>
        </p:txBody>
      </p:sp>
    </p:spTree>
    <p:extLst>
      <p:ext uri="{BB962C8B-B14F-4D97-AF65-F5344CB8AC3E}">
        <p14:creationId xmlns:p14="http://schemas.microsoft.com/office/powerpoint/2010/main" val="222103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Solution: Variable Speed Technology Example</a:t>
            </a:r>
          </a:p>
        </p:txBody>
      </p:sp>
      <p:sp>
        <p:nvSpPr>
          <p:cNvPr id="6" name="Content Placeholder 4">
            <a:extLst>
              <a:ext uri="{FF2B5EF4-FFF2-40B4-BE49-F238E27FC236}">
                <a16:creationId xmlns:a16="http://schemas.microsoft.com/office/drawing/2014/main" id="{8CA73706-FF03-457E-BDD0-DEDBE5F01AEA}"/>
              </a:ext>
            </a:extLst>
          </p:cNvPr>
          <p:cNvSpPr>
            <a:spLocks noGrp="1"/>
          </p:cNvSpPr>
          <p:nvPr>
            <p:ph idx="1"/>
          </p:nvPr>
        </p:nvSpPr>
        <p:spPr>
          <a:xfrm>
            <a:off x="762000" y="1219200"/>
            <a:ext cx="9144000" cy="4419600"/>
          </a:xfrm>
        </p:spPr>
        <p:txBody>
          <a:bodyPr>
            <a:normAutofit/>
          </a:bodyPr>
          <a:lstStyle/>
          <a:p>
            <a:r>
              <a:rPr lang="en-US" dirty="0"/>
              <a:t>VSD pumps have very good turn down</a:t>
            </a:r>
          </a:p>
          <a:p>
            <a:r>
              <a:rPr lang="en-US" dirty="0"/>
              <a:t>VSD controls vacuum level – 20 inches – much improved</a:t>
            </a:r>
          </a:p>
          <a:p>
            <a:endParaRPr lang="en-US" altLang="en-US" dirty="0"/>
          </a:p>
          <a:p>
            <a:endParaRPr lang="en-US" dirty="0"/>
          </a:p>
          <a:p>
            <a:endParaRPr lang="en-US" dirty="0"/>
          </a:p>
        </p:txBody>
      </p:sp>
      <p:pic>
        <p:nvPicPr>
          <p:cNvPr id="8" name="Picture 7">
            <a:extLst>
              <a:ext uri="{FF2B5EF4-FFF2-40B4-BE49-F238E27FC236}">
                <a16:creationId xmlns:a16="http://schemas.microsoft.com/office/drawing/2014/main" id="{6F766C5B-905B-4C02-BAE0-D53ADA5D822C}"/>
              </a:ext>
            </a:extLst>
          </p:cNvPr>
          <p:cNvPicPr>
            <a:picLocks noChangeAspect="1"/>
          </p:cNvPicPr>
          <p:nvPr/>
        </p:nvPicPr>
        <p:blipFill>
          <a:blip r:embed="rId2"/>
          <a:stretch>
            <a:fillRect/>
          </a:stretch>
        </p:blipFill>
        <p:spPr>
          <a:xfrm>
            <a:off x="-76200" y="2133600"/>
            <a:ext cx="12192000" cy="3581081"/>
          </a:xfrm>
          <a:prstGeom prst="rect">
            <a:avLst/>
          </a:prstGeom>
        </p:spPr>
      </p:pic>
    </p:spTree>
    <p:extLst>
      <p:ext uri="{BB962C8B-B14F-4D97-AF65-F5344CB8AC3E}">
        <p14:creationId xmlns:p14="http://schemas.microsoft.com/office/powerpoint/2010/main" val="1913969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Solution: Variable Speed Technology Example</a:t>
            </a:r>
          </a:p>
        </p:txBody>
      </p:sp>
      <p:sp>
        <p:nvSpPr>
          <p:cNvPr id="6" name="Content Placeholder 4">
            <a:extLst>
              <a:ext uri="{FF2B5EF4-FFF2-40B4-BE49-F238E27FC236}">
                <a16:creationId xmlns:a16="http://schemas.microsoft.com/office/drawing/2014/main" id="{8CA73706-FF03-457E-BDD0-DEDBE5F01AEA}"/>
              </a:ext>
            </a:extLst>
          </p:cNvPr>
          <p:cNvSpPr>
            <a:spLocks noGrp="1"/>
          </p:cNvSpPr>
          <p:nvPr>
            <p:ph idx="1"/>
          </p:nvPr>
        </p:nvSpPr>
        <p:spPr>
          <a:xfrm>
            <a:off x="762000" y="1219200"/>
            <a:ext cx="8229600" cy="4419600"/>
          </a:xfrm>
        </p:spPr>
        <p:txBody>
          <a:bodyPr>
            <a:normAutofit/>
          </a:bodyPr>
          <a:lstStyle/>
          <a:p>
            <a:r>
              <a:rPr lang="en-US" dirty="0"/>
              <a:t>VSD pump in this case almost equal to 3 x 75 hp</a:t>
            </a:r>
          </a:p>
          <a:p>
            <a:r>
              <a:rPr lang="en-US" dirty="0"/>
              <a:t>VSD can be used for leakage testing</a:t>
            </a:r>
          </a:p>
          <a:p>
            <a:endParaRPr lang="en-US" altLang="en-US" dirty="0"/>
          </a:p>
          <a:p>
            <a:endParaRPr lang="en-US" dirty="0"/>
          </a:p>
          <a:p>
            <a:endParaRPr lang="en-US" dirty="0"/>
          </a:p>
        </p:txBody>
      </p:sp>
      <p:pic>
        <p:nvPicPr>
          <p:cNvPr id="5" name="Picture 4">
            <a:extLst>
              <a:ext uri="{FF2B5EF4-FFF2-40B4-BE49-F238E27FC236}">
                <a16:creationId xmlns:a16="http://schemas.microsoft.com/office/drawing/2014/main" id="{1CBA5130-A332-4197-BA8C-A3B0693B3351}"/>
              </a:ext>
            </a:extLst>
          </p:cNvPr>
          <p:cNvPicPr>
            <a:picLocks noChangeAspect="1"/>
          </p:cNvPicPr>
          <p:nvPr/>
        </p:nvPicPr>
        <p:blipFill>
          <a:blip r:embed="rId2"/>
          <a:stretch>
            <a:fillRect/>
          </a:stretch>
        </p:blipFill>
        <p:spPr>
          <a:xfrm>
            <a:off x="887649" y="2286000"/>
            <a:ext cx="11277600" cy="3428317"/>
          </a:xfrm>
          <a:prstGeom prst="rect">
            <a:avLst/>
          </a:prstGeom>
        </p:spPr>
      </p:pic>
    </p:spTree>
    <p:extLst>
      <p:ext uri="{BB962C8B-B14F-4D97-AF65-F5344CB8AC3E}">
        <p14:creationId xmlns:p14="http://schemas.microsoft.com/office/powerpoint/2010/main" val="3033812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Solution: Variable Speed Technology Example</a:t>
            </a:r>
          </a:p>
        </p:txBody>
      </p:sp>
      <p:sp>
        <p:nvSpPr>
          <p:cNvPr id="6" name="Content Placeholder 4">
            <a:extLst>
              <a:ext uri="{FF2B5EF4-FFF2-40B4-BE49-F238E27FC236}">
                <a16:creationId xmlns:a16="http://schemas.microsoft.com/office/drawing/2014/main" id="{8CA73706-FF03-457E-BDD0-DEDBE5F01AEA}"/>
              </a:ext>
            </a:extLst>
          </p:cNvPr>
          <p:cNvSpPr>
            <a:spLocks noGrp="1"/>
          </p:cNvSpPr>
          <p:nvPr>
            <p:ph idx="1"/>
          </p:nvPr>
        </p:nvSpPr>
        <p:spPr>
          <a:xfrm>
            <a:off x="762000" y="1219200"/>
            <a:ext cx="6705600" cy="4419600"/>
          </a:xfrm>
        </p:spPr>
        <p:txBody>
          <a:bodyPr>
            <a:normAutofit/>
          </a:bodyPr>
          <a:lstStyle/>
          <a:p>
            <a:r>
              <a:rPr lang="en-US" dirty="0"/>
              <a:t>100 kW VSD in this case almost equal to 3 x 75 hp</a:t>
            </a:r>
          </a:p>
          <a:p>
            <a:r>
              <a:rPr lang="en-US" dirty="0"/>
              <a:t>More accurate vacuum level</a:t>
            </a:r>
          </a:p>
          <a:p>
            <a:r>
              <a:rPr lang="en-US" dirty="0"/>
              <a:t>Lower noise level</a:t>
            </a:r>
          </a:p>
          <a:p>
            <a:r>
              <a:rPr lang="en-US" dirty="0"/>
              <a:t>35% electrical savings worth $26,000 per year</a:t>
            </a:r>
          </a:p>
          <a:p>
            <a:r>
              <a:rPr lang="en-US" dirty="0"/>
              <a:t>Significant utility incentive</a:t>
            </a:r>
          </a:p>
          <a:p>
            <a:endParaRPr lang="en-US" altLang="en-US" dirty="0"/>
          </a:p>
          <a:p>
            <a:endParaRPr lang="en-US" dirty="0"/>
          </a:p>
          <a:p>
            <a:endParaRPr lang="en-US" dirty="0"/>
          </a:p>
        </p:txBody>
      </p:sp>
      <p:pic>
        <p:nvPicPr>
          <p:cNvPr id="4" name="Picture 3" descr="A picture containing text, store, sale, several&#10;&#10;Description automatically generated">
            <a:extLst>
              <a:ext uri="{FF2B5EF4-FFF2-40B4-BE49-F238E27FC236}">
                <a16:creationId xmlns:a16="http://schemas.microsoft.com/office/drawing/2014/main" id="{6EEE4A36-649D-4A70-996C-5161DEBC7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600" y="1295400"/>
            <a:ext cx="3276600" cy="2457450"/>
          </a:xfrm>
          <a:prstGeom prst="rect">
            <a:avLst/>
          </a:prstGeom>
        </p:spPr>
      </p:pic>
    </p:spTree>
    <p:extLst>
      <p:ext uri="{BB962C8B-B14F-4D97-AF65-F5344CB8AC3E}">
        <p14:creationId xmlns:p14="http://schemas.microsoft.com/office/powerpoint/2010/main" val="4073029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8481-63F6-40C8-A77A-87B7F86DF62F}"/>
              </a:ext>
            </a:extLst>
          </p:cNvPr>
          <p:cNvSpPr>
            <a:spLocks noGrp="1"/>
          </p:cNvSpPr>
          <p:nvPr>
            <p:ph type="title"/>
          </p:nvPr>
        </p:nvSpPr>
        <p:spPr/>
        <p:txBody>
          <a:bodyPr/>
          <a:lstStyle/>
          <a:p>
            <a:r>
              <a:rPr lang="en-US" dirty="0"/>
              <a:t>Summary</a:t>
            </a:r>
          </a:p>
        </p:txBody>
      </p:sp>
      <p:sp>
        <p:nvSpPr>
          <p:cNvPr id="6" name="Content Placeholder 4">
            <a:extLst>
              <a:ext uri="{FF2B5EF4-FFF2-40B4-BE49-F238E27FC236}">
                <a16:creationId xmlns:a16="http://schemas.microsoft.com/office/drawing/2014/main" id="{8CA73706-FF03-457E-BDD0-DEDBE5F01AEA}"/>
              </a:ext>
            </a:extLst>
          </p:cNvPr>
          <p:cNvSpPr>
            <a:spLocks noGrp="1"/>
          </p:cNvSpPr>
          <p:nvPr>
            <p:ph idx="1"/>
          </p:nvPr>
        </p:nvSpPr>
        <p:spPr>
          <a:xfrm>
            <a:off x="762000" y="1219200"/>
            <a:ext cx="6705600" cy="4419600"/>
          </a:xfrm>
        </p:spPr>
        <p:txBody>
          <a:bodyPr>
            <a:normAutofit/>
          </a:bodyPr>
          <a:lstStyle/>
          <a:p>
            <a:r>
              <a:rPr lang="en-US" dirty="0"/>
              <a:t>Use ultrasonic detection to find leaks</a:t>
            </a:r>
          </a:p>
          <a:p>
            <a:r>
              <a:rPr lang="en-US" dirty="0"/>
              <a:t>Visual imagers make leak hunting easier</a:t>
            </a:r>
          </a:p>
          <a:p>
            <a:r>
              <a:rPr lang="en-US" dirty="0"/>
              <a:t>PD pumps have flat power profiles</a:t>
            </a:r>
          </a:p>
          <a:p>
            <a:r>
              <a:rPr lang="en-US" dirty="0"/>
              <a:t>If you have poor control very little power savings from leakage repair</a:t>
            </a:r>
          </a:p>
          <a:p>
            <a:r>
              <a:rPr lang="en-US" dirty="0"/>
              <a:t>Lower the vacuum level the more effective any pump performs</a:t>
            </a:r>
          </a:p>
          <a:p>
            <a:r>
              <a:rPr lang="en-US" dirty="0"/>
              <a:t>New VSD pump technology can save $ and provide good return on leak efforts</a:t>
            </a:r>
          </a:p>
          <a:p>
            <a:r>
              <a:rPr lang="en-US" dirty="0"/>
              <a:t>VSD pump can be used to estimate leaks</a:t>
            </a:r>
          </a:p>
          <a:p>
            <a:endParaRPr lang="en-US" altLang="en-US" dirty="0"/>
          </a:p>
          <a:p>
            <a:endParaRPr lang="en-US" dirty="0"/>
          </a:p>
          <a:p>
            <a:endParaRPr lang="en-US" dirty="0"/>
          </a:p>
        </p:txBody>
      </p:sp>
      <p:pic>
        <p:nvPicPr>
          <p:cNvPr id="4" name="Picture 3" descr="A picture containing text, store, sale, several&#10;&#10;Description automatically generated">
            <a:extLst>
              <a:ext uri="{FF2B5EF4-FFF2-40B4-BE49-F238E27FC236}">
                <a16:creationId xmlns:a16="http://schemas.microsoft.com/office/drawing/2014/main" id="{6EEE4A36-649D-4A70-996C-5161DEBC7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600" y="1295400"/>
            <a:ext cx="3276600" cy="2457450"/>
          </a:xfrm>
          <a:prstGeom prst="rect">
            <a:avLst/>
          </a:prstGeom>
        </p:spPr>
      </p:pic>
    </p:spTree>
    <p:extLst>
      <p:ext uri="{BB962C8B-B14F-4D97-AF65-F5344CB8AC3E}">
        <p14:creationId xmlns:p14="http://schemas.microsoft.com/office/powerpoint/2010/main" val="184853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76200" y="13906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2" name="Picture 1">
            <a:extLst>
              <a:ext uri="{FF2B5EF4-FFF2-40B4-BE49-F238E27FC236}">
                <a16:creationId xmlns:a16="http://schemas.microsoft.com/office/drawing/2014/main" id="{720B8B28-1460-4F0B-B3D1-9DCC2449E0FD}"/>
              </a:ext>
            </a:extLst>
          </p:cNvPr>
          <p:cNvPicPr>
            <a:picLocks noChangeAspect="1"/>
          </p:cNvPicPr>
          <p:nvPr/>
        </p:nvPicPr>
        <p:blipFill>
          <a:blip r:embed="rId3"/>
          <a:stretch>
            <a:fillRect/>
          </a:stretch>
        </p:blipFill>
        <p:spPr>
          <a:xfrm>
            <a:off x="4824412" y="1414510"/>
            <a:ext cx="2619375" cy="3328988"/>
          </a:xfrm>
          <a:prstGeom prst="rect">
            <a:avLst/>
          </a:prstGeom>
        </p:spPr>
      </p:pic>
      <p:pic>
        <p:nvPicPr>
          <p:cNvPr id="5" name="Picture 4">
            <a:extLst>
              <a:ext uri="{FF2B5EF4-FFF2-40B4-BE49-F238E27FC236}">
                <a16:creationId xmlns:a16="http://schemas.microsoft.com/office/drawing/2014/main" id="{48B7609D-EC5A-40F1-9914-5975C82B98C4}"/>
              </a:ext>
            </a:extLst>
          </p:cNvPr>
          <p:cNvPicPr>
            <a:picLocks noChangeAspect="1"/>
          </p:cNvPicPr>
          <p:nvPr/>
        </p:nvPicPr>
        <p:blipFill>
          <a:blip r:embed="rId4"/>
          <a:stretch>
            <a:fillRect/>
          </a:stretch>
        </p:blipFill>
        <p:spPr>
          <a:xfrm>
            <a:off x="2062950" y="1547851"/>
            <a:ext cx="2362630" cy="3038493"/>
          </a:xfrm>
          <a:prstGeom prst="rect">
            <a:avLst/>
          </a:prstGeom>
        </p:spPr>
      </p:pic>
      <p:pic>
        <p:nvPicPr>
          <p:cNvPr id="4" name="Picture 3">
            <a:extLst>
              <a:ext uri="{FF2B5EF4-FFF2-40B4-BE49-F238E27FC236}">
                <a16:creationId xmlns:a16="http://schemas.microsoft.com/office/drawing/2014/main" id="{AF53EE30-62B0-42C6-A517-A3737B5851A7}"/>
              </a:ext>
            </a:extLst>
          </p:cNvPr>
          <p:cNvPicPr>
            <a:picLocks noChangeAspect="1"/>
          </p:cNvPicPr>
          <p:nvPr/>
        </p:nvPicPr>
        <p:blipFill>
          <a:blip r:embed="rId5"/>
          <a:stretch>
            <a:fillRect/>
          </a:stretch>
        </p:blipFill>
        <p:spPr>
          <a:xfrm>
            <a:off x="7842619" y="1514192"/>
            <a:ext cx="2350683" cy="3052518"/>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524000"/>
            <a:ext cx="430024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2006- Present: Publisher, Compressed Air Best Practices® Magazine</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1992-2006: Former VP Sales &amp; Marketing, Quincy Compressor and SPX </a:t>
            </a:r>
            <a:r>
              <a:rPr lang="en-US" altLang="en-US" sz="2400" dirty="0" err="1">
                <a:solidFill>
                  <a:prstClr val="black"/>
                </a:solidFill>
                <a:latin typeface="Arial" panose="020B0604020202020204" pitchFamily="34" charset="0"/>
                <a:cs typeface="Arial" panose="020B0604020202020204" pitchFamily="34" charset="0"/>
              </a:rPr>
              <a:t>Hankison</a:t>
            </a: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8" y="1295400"/>
            <a:ext cx="3446871" cy="3072449"/>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2" name="Picture 11" descr="A picture containing text, bottle&#10;&#10;Description automatically generated">
            <a:extLst>
              <a:ext uri="{FF2B5EF4-FFF2-40B4-BE49-F238E27FC236}">
                <a16:creationId xmlns:a16="http://schemas.microsoft.com/office/drawing/2014/main" id="{C611465B-4FFD-4B29-8F60-D9F25D780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4696" y="4038600"/>
            <a:ext cx="1239576" cy="1189042"/>
          </a:xfrm>
          <a:prstGeom prst="rect">
            <a:avLst/>
          </a:prstGeom>
        </p:spPr>
      </p:pic>
      <p:pic>
        <p:nvPicPr>
          <p:cNvPr id="2" name="Picture 1">
            <a:extLst>
              <a:ext uri="{FF2B5EF4-FFF2-40B4-BE49-F238E27FC236}">
                <a16:creationId xmlns:a16="http://schemas.microsoft.com/office/drawing/2014/main" id="{FF470245-5892-4524-BA89-85761F4CD845}"/>
              </a:ext>
            </a:extLst>
          </p:cNvPr>
          <p:cNvPicPr>
            <a:picLocks noChangeAspect="1"/>
          </p:cNvPicPr>
          <p:nvPr/>
        </p:nvPicPr>
        <p:blipFill>
          <a:blip r:embed="rId3"/>
          <a:stretch>
            <a:fillRect/>
          </a:stretch>
        </p:blipFill>
        <p:spPr>
          <a:xfrm>
            <a:off x="1390370" y="1524000"/>
            <a:ext cx="1753836" cy="2168086"/>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62329" y="3276600"/>
            <a:ext cx="3904871" cy="1157109"/>
            <a:chOff x="1053171" y="1685626"/>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53171" y="1685626"/>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Rod Smith</a:t>
              </a:r>
            </a:p>
            <a:p>
              <a:pPr algn="ctr" defTabSz="800100">
                <a:spcBef>
                  <a:spcPct val="0"/>
                </a:spcBef>
              </a:pPr>
              <a:r>
                <a:rPr lang="en-US" sz="1400" dirty="0"/>
                <a:t>Best Practices EXPO &amp; Magazines</a:t>
              </a:r>
            </a:p>
          </p:txBody>
        </p:sp>
      </p:grpSp>
    </p:spTree>
    <p:extLst>
      <p:ext uri="{BB962C8B-B14F-4D97-AF65-F5344CB8AC3E}">
        <p14:creationId xmlns:p14="http://schemas.microsoft.com/office/powerpoint/2010/main" val="256858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fontScale="90000"/>
          </a:bodyPr>
          <a:lstStyle/>
          <a:p>
            <a:r>
              <a:rPr lang="en-US" dirty="0"/>
              <a:t>Recognizing Compressed Air as a Food Ingredient - Establishing a Safety/Quality Process</a:t>
            </a:r>
            <a:br>
              <a:rPr lang="en-US" dirty="0"/>
            </a:br>
            <a:endParaRPr lang="en-US" dirty="0"/>
          </a:p>
        </p:txBody>
      </p:sp>
      <p:sp>
        <p:nvSpPr>
          <p:cNvPr id="3" name="Title 1">
            <a:extLst>
              <a:ext uri="{FF2B5EF4-FFF2-40B4-BE49-F238E27FC236}">
                <a16:creationId xmlns:a16="http://schemas.microsoft.com/office/drawing/2014/main" id="{6F06D685-F426-4AC9-AC6B-6C919A701873}"/>
              </a:ext>
            </a:extLst>
          </p:cNvPr>
          <p:cNvSpPr txBox="1">
            <a:spLocks/>
          </p:cNvSpPr>
          <p:nvPr/>
        </p:nvSpPr>
        <p:spPr>
          <a:xfrm>
            <a:off x="3048000" y="3134838"/>
            <a:ext cx="6172200" cy="1208562"/>
          </a:xfrm>
          <a:prstGeom prst="rect">
            <a:avLst/>
          </a:prstGeom>
        </p:spPr>
        <p:txBody>
          <a:bodyPr vert="horz" anchor="b">
            <a:normAutofit fontScale="525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8FD0"/>
                </a:solidFill>
                <a:effectLst/>
                <a:uLnTx/>
                <a:uFillTx/>
                <a:latin typeface="Arial"/>
                <a:ea typeface="+mj-ea"/>
                <a:cs typeface="+mj-cs"/>
              </a:rPr>
              <a:t>Preview of Track 2 on Quality/Safety at the Best Practices 2022 EXPO &amp; Conference</a:t>
            </a:r>
            <a:br>
              <a:rPr kumimoji="0" lang="en-US" sz="2400" b="1" i="0" u="none" strike="noStrike" kern="1200" cap="none" spc="0" normalizeH="0" baseline="0" noProof="0" dirty="0">
                <a:ln>
                  <a:noFill/>
                </a:ln>
                <a:solidFill>
                  <a:srgbClr val="008FD0"/>
                </a:solidFill>
                <a:effectLst/>
                <a:uLnTx/>
                <a:uFillTx/>
                <a:latin typeface="Arial"/>
                <a:ea typeface="+mj-ea"/>
                <a:cs typeface="+mj-cs"/>
              </a:rPr>
            </a:br>
            <a:br>
              <a:rPr kumimoji="0" lang="en-US" sz="2400" b="1" i="0" u="none" strike="noStrike" kern="1200" cap="none" spc="0" normalizeH="0" baseline="0" noProof="0" dirty="0">
                <a:ln>
                  <a:noFill/>
                </a:ln>
                <a:solidFill>
                  <a:srgbClr val="008FD0"/>
                </a:solidFill>
                <a:effectLst/>
                <a:uLnTx/>
                <a:uFillTx/>
                <a:latin typeface="Arial"/>
                <a:ea typeface="+mj-ea"/>
                <a:cs typeface="+mj-cs"/>
              </a:rPr>
            </a:br>
            <a:r>
              <a:rPr kumimoji="0" lang="en-US" sz="3000" b="0" i="0" u="none" strike="noStrike" kern="1200" cap="none" spc="0" normalizeH="0" baseline="0" noProof="0" dirty="0">
                <a:ln>
                  <a:noFill/>
                </a:ln>
                <a:solidFill>
                  <a:srgbClr val="008FD0"/>
                </a:solidFill>
                <a:effectLst/>
                <a:uLnTx/>
                <a:uFillTx/>
                <a:latin typeface="Arial"/>
                <a:ea typeface="+mj-ea"/>
                <a:cs typeface="+mj-cs"/>
              </a:rPr>
              <a:t>by Roderick Smith, Publisher, Best Practices EXPO &amp; Magazines</a:t>
            </a: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p:txBody>
      </p:sp>
    </p:spTree>
    <p:extLst>
      <p:ext uri="{BB962C8B-B14F-4D97-AF65-F5344CB8AC3E}">
        <p14:creationId xmlns:p14="http://schemas.microsoft.com/office/powerpoint/2010/main" val="172519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09600" y="152400"/>
            <a:ext cx="11074400" cy="563562"/>
          </a:xfrm>
        </p:spPr>
        <p:txBody>
          <a:bodyPr anchor="b">
            <a:normAutofit/>
          </a:bodyPr>
          <a:lstStyle/>
          <a:p>
            <a:pPr>
              <a:lnSpc>
                <a:spcPct val="90000"/>
              </a:lnSpc>
            </a:pPr>
            <a:r>
              <a:rPr lang="en-US" sz="1700"/>
              <a:t>Recognizing Compressed Air as a Food Ingredient - Establishing a Safety/Quality Process – Track 2 Quality/Safety Preview</a:t>
            </a:r>
          </a:p>
        </p:txBody>
      </p:sp>
      <p:sp>
        <p:nvSpPr>
          <p:cNvPr id="9" name="Content Placeholder 2">
            <a:extLst>
              <a:ext uri="{FF2B5EF4-FFF2-40B4-BE49-F238E27FC236}">
                <a16:creationId xmlns:a16="http://schemas.microsoft.com/office/drawing/2014/main" id="{07FA33F5-BAF3-EC5F-17C4-76A0741AA9C5}"/>
              </a:ext>
            </a:extLst>
          </p:cNvPr>
          <p:cNvSpPr>
            <a:spLocks noGrp="1"/>
          </p:cNvSpPr>
          <p:nvPr>
            <p:ph sz="quarter" idx="1"/>
          </p:nvPr>
        </p:nvSpPr>
        <p:spPr>
          <a:xfrm>
            <a:off x="609600" y="1600200"/>
            <a:ext cx="4876800" cy="3810000"/>
          </a:xfrm>
        </p:spPr>
        <p:txBody>
          <a:bodyPr/>
          <a:lstStyle/>
          <a:p>
            <a:r>
              <a:rPr lang="en-US" dirty="0"/>
              <a:t>Speak with any Compressed Air System Professional and they will say, “We are Aware that Many Food Product Labels Should Include this Line….”</a:t>
            </a:r>
          </a:p>
          <a:p>
            <a:endParaRPr lang="en-US" dirty="0"/>
          </a:p>
          <a:p>
            <a:r>
              <a:rPr lang="en-US" b="1" dirty="0"/>
              <a:t>CONTAINS CONTAMINANTS SUPPLIED BY COMPRESSED AIR</a:t>
            </a:r>
          </a:p>
          <a:p>
            <a:endParaRPr lang="en-US" dirty="0"/>
          </a:p>
        </p:txBody>
      </p:sp>
      <p:pic>
        <p:nvPicPr>
          <p:cNvPr id="4" name="Content Placeholder 3">
            <a:extLst>
              <a:ext uri="{FF2B5EF4-FFF2-40B4-BE49-F238E27FC236}">
                <a16:creationId xmlns:a16="http://schemas.microsoft.com/office/drawing/2014/main" id="{CD486B7E-F2F4-9C45-AA8E-564A676573EA}"/>
              </a:ext>
            </a:extLst>
          </p:cNvPr>
          <p:cNvPicPr>
            <a:picLocks noGrp="1" noChangeAspect="1"/>
          </p:cNvPicPr>
          <p:nvPr>
            <p:ph sz="quarter" idx="2"/>
          </p:nvPr>
        </p:nvPicPr>
        <p:blipFill>
          <a:blip r:embed="rId2"/>
          <a:stretch>
            <a:fillRect/>
          </a:stretch>
        </p:blipFill>
        <p:spPr>
          <a:xfrm>
            <a:off x="5693664" y="1994962"/>
            <a:ext cx="4876800" cy="3096675"/>
          </a:xfrm>
          <a:noFill/>
        </p:spPr>
      </p:pic>
    </p:spTree>
    <p:extLst>
      <p:ext uri="{BB962C8B-B14F-4D97-AF65-F5344CB8AC3E}">
        <p14:creationId xmlns:p14="http://schemas.microsoft.com/office/powerpoint/2010/main" val="2911661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09600" y="152400"/>
            <a:ext cx="11074400" cy="563562"/>
          </a:xfrm>
        </p:spPr>
        <p:txBody>
          <a:bodyPr anchor="b">
            <a:normAutofit/>
          </a:bodyPr>
          <a:lstStyle/>
          <a:p>
            <a:pPr>
              <a:lnSpc>
                <a:spcPct val="90000"/>
              </a:lnSpc>
            </a:pPr>
            <a:r>
              <a:rPr lang="en-US" sz="1700"/>
              <a:t>Recognizing Compressed Air as a Food Ingredient - Establishing a Safety/Quality Process – Track 2 Quality/Safety Preview</a:t>
            </a:r>
          </a:p>
        </p:txBody>
      </p:sp>
      <p:sp>
        <p:nvSpPr>
          <p:cNvPr id="9" name="Content Placeholder 2">
            <a:extLst>
              <a:ext uri="{FF2B5EF4-FFF2-40B4-BE49-F238E27FC236}">
                <a16:creationId xmlns:a16="http://schemas.microsoft.com/office/drawing/2014/main" id="{07FA33F5-BAF3-EC5F-17C4-76A0741AA9C5}"/>
              </a:ext>
            </a:extLst>
          </p:cNvPr>
          <p:cNvSpPr>
            <a:spLocks noGrp="1"/>
          </p:cNvSpPr>
          <p:nvPr>
            <p:ph sz="quarter" idx="1"/>
          </p:nvPr>
        </p:nvSpPr>
        <p:spPr>
          <a:xfrm>
            <a:off x="609600" y="1600200"/>
            <a:ext cx="4876800" cy="4114800"/>
          </a:xfrm>
        </p:spPr>
        <p:txBody>
          <a:bodyPr>
            <a:normAutofit fontScale="92500" lnSpcReduction="10000"/>
          </a:bodyPr>
          <a:lstStyle/>
          <a:p>
            <a:r>
              <a:rPr lang="en-US" dirty="0"/>
              <a:t>What are the Contaminants Potentially Supplied by Compressed Air and are they a Safety &amp; Hygiene Concern?</a:t>
            </a:r>
          </a:p>
          <a:p>
            <a:endParaRPr lang="en-US" dirty="0"/>
          </a:p>
          <a:p>
            <a:r>
              <a:rPr lang="en-US" b="1" dirty="0"/>
              <a:t>YES, they are a Safety &amp; Hygiene Concern</a:t>
            </a:r>
          </a:p>
          <a:p>
            <a:pPr lvl="1"/>
            <a:r>
              <a:rPr lang="en-US" b="1" dirty="0"/>
              <a:t>Oil and Oil Vapor</a:t>
            </a:r>
          </a:p>
          <a:p>
            <a:pPr lvl="1"/>
            <a:r>
              <a:rPr lang="en-US" b="1" dirty="0"/>
              <a:t>Moisture</a:t>
            </a:r>
          </a:p>
          <a:p>
            <a:pPr lvl="1"/>
            <a:r>
              <a:rPr lang="en-US" b="1" dirty="0"/>
              <a:t>Particulates of dust/rust/plastic tubing</a:t>
            </a:r>
          </a:p>
          <a:p>
            <a:pPr lvl="1"/>
            <a:r>
              <a:rPr lang="en-US" b="1" dirty="0"/>
              <a:t>Microorganisms</a:t>
            </a:r>
          </a:p>
          <a:p>
            <a:endParaRPr lang="en-US" dirty="0"/>
          </a:p>
        </p:txBody>
      </p:sp>
      <p:pic>
        <p:nvPicPr>
          <p:cNvPr id="6" name="Content Placeholder 5">
            <a:extLst>
              <a:ext uri="{FF2B5EF4-FFF2-40B4-BE49-F238E27FC236}">
                <a16:creationId xmlns:a16="http://schemas.microsoft.com/office/drawing/2014/main" id="{FC765E65-F5ED-F04A-BEAD-4BF83CB8B068}"/>
              </a:ext>
            </a:extLst>
          </p:cNvPr>
          <p:cNvPicPr>
            <a:picLocks noGrp="1" noChangeAspect="1"/>
          </p:cNvPicPr>
          <p:nvPr>
            <p:ph sz="quarter" idx="2"/>
          </p:nvPr>
        </p:nvPicPr>
        <p:blipFill>
          <a:blip r:embed="rId2"/>
          <a:stretch>
            <a:fillRect/>
          </a:stretch>
        </p:blipFill>
        <p:spPr>
          <a:xfrm>
            <a:off x="5694363" y="1918785"/>
            <a:ext cx="4876800" cy="3249029"/>
          </a:xfrm>
        </p:spPr>
      </p:pic>
    </p:spTree>
    <p:extLst>
      <p:ext uri="{BB962C8B-B14F-4D97-AF65-F5344CB8AC3E}">
        <p14:creationId xmlns:p14="http://schemas.microsoft.com/office/powerpoint/2010/main" val="2832988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09600" y="152400"/>
            <a:ext cx="11074400" cy="563562"/>
          </a:xfrm>
        </p:spPr>
        <p:txBody>
          <a:bodyPr anchor="b">
            <a:normAutofit/>
          </a:bodyPr>
          <a:lstStyle/>
          <a:p>
            <a:pPr>
              <a:lnSpc>
                <a:spcPct val="90000"/>
              </a:lnSpc>
            </a:pPr>
            <a:r>
              <a:rPr lang="en-US" sz="1700"/>
              <a:t>Recognizing Compressed Air as a Food Ingredient - Establishing a Safety/Quality Process – Track 2 Quality/Safety Preview</a:t>
            </a:r>
          </a:p>
        </p:txBody>
      </p:sp>
      <p:sp>
        <p:nvSpPr>
          <p:cNvPr id="9" name="Content Placeholder 2">
            <a:extLst>
              <a:ext uri="{FF2B5EF4-FFF2-40B4-BE49-F238E27FC236}">
                <a16:creationId xmlns:a16="http://schemas.microsoft.com/office/drawing/2014/main" id="{07FA33F5-BAF3-EC5F-17C4-76A0741AA9C5}"/>
              </a:ext>
            </a:extLst>
          </p:cNvPr>
          <p:cNvSpPr>
            <a:spLocks noGrp="1"/>
          </p:cNvSpPr>
          <p:nvPr>
            <p:ph sz="quarter" idx="1"/>
          </p:nvPr>
        </p:nvSpPr>
        <p:spPr>
          <a:xfrm>
            <a:off x="609600" y="1600200"/>
            <a:ext cx="4876800" cy="3810000"/>
          </a:xfrm>
        </p:spPr>
        <p:txBody>
          <a:bodyPr>
            <a:normAutofit/>
          </a:bodyPr>
          <a:lstStyle/>
          <a:p>
            <a:pPr marL="0" indent="0">
              <a:buNone/>
            </a:pPr>
            <a:r>
              <a:rPr lang="en-US" dirty="0"/>
              <a:t>Two Ways Compressed Air Enters Into Contact with Food Products</a:t>
            </a:r>
          </a:p>
          <a:p>
            <a:endParaRPr lang="en-US" dirty="0"/>
          </a:p>
          <a:p>
            <a:pPr marL="457200" indent="-457200">
              <a:buFont typeface="+mj-lt"/>
              <a:buAutoNum type="arabicPeriod"/>
            </a:pPr>
            <a:r>
              <a:rPr lang="en-US" b="1" dirty="0"/>
              <a:t>Indirect Contact with Food </a:t>
            </a:r>
            <a:r>
              <a:rPr lang="en-US" sz="1200" b="1" dirty="0"/>
              <a:t>(examples)</a:t>
            </a:r>
          </a:p>
          <a:p>
            <a:pPr lvl="1"/>
            <a:r>
              <a:rPr lang="en-US" b="1" dirty="0"/>
              <a:t>Beverage bottle blowing</a:t>
            </a:r>
          </a:p>
          <a:p>
            <a:pPr lvl="1"/>
            <a:r>
              <a:rPr lang="en-US" b="1" dirty="0"/>
              <a:t>Food Container (plastic, aluminum, glass) manufacturing</a:t>
            </a:r>
          </a:p>
          <a:p>
            <a:pPr lvl="1"/>
            <a:r>
              <a:rPr lang="en-US" b="1" dirty="0"/>
              <a:t>Food packaging process</a:t>
            </a:r>
            <a:endParaRPr lang="en-US" dirty="0"/>
          </a:p>
        </p:txBody>
      </p:sp>
      <p:pic>
        <p:nvPicPr>
          <p:cNvPr id="8" name="Picture 7">
            <a:extLst>
              <a:ext uri="{FF2B5EF4-FFF2-40B4-BE49-F238E27FC236}">
                <a16:creationId xmlns:a16="http://schemas.microsoft.com/office/drawing/2014/main" id="{F96E46E0-0D6E-E54A-92E1-FE7ACC9B9E50}"/>
              </a:ext>
            </a:extLst>
          </p:cNvPr>
          <p:cNvPicPr>
            <a:picLocks noChangeAspect="1"/>
          </p:cNvPicPr>
          <p:nvPr/>
        </p:nvPicPr>
        <p:blipFill>
          <a:blip r:embed="rId2"/>
          <a:stretch>
            <a:fillRect/>
          </a:stretch>
        </p:blipFill>
        <p:spPr>
          <a:xfrm>
            <a:off x="6781800" y="1477962"/>
            <a:ext cx="3962400" cy="3962400"/>
          </a:xfrm>
          <a:prstGeom prst="rect">
            <a:avLst/>
          </a:prstGeom>
        </p:spPr>
      </p:pic>
    </p:spTree>
    <p:extLst>
      <p:ext uri="{BB962C8B-B14F-4D97-AF65-F5344CB8AC3E}">
        <p14:creationId xmlns:p14="http://schemas.microsoft.com/office/powerpoint/2010/main" val="531188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09600" y="152400"/>
            <a:ext cx="11074400" cy="563562"/>
          </a:xfrm>
        </p:spPr>
        <p:txBody>
          <a:bodyPr anchor="b">
            <a:normAutofit/>
          </a:bodyPr>
          <a:lstStyle/>
          <a:p>
            <a:pPr>
              <a:lnSpc>
                <a:spcPct val="90000"/>
              </a:lnSpc>
            </a:pPr>
            <a:r>
              <a:rPr lang="en-US" sz="1700"/>
              <a:t>Recognizing Compressed Air as a Food Ingredient - Establishing a Safety/Quality Process – Track 2 Quality/Safety Preview</a:t>
            </a:r>
          </a:p>
        </p:txBody>
      </p:sp>
      <p:sp>
        <p:nvSpPr>
          <p:cNvPr id="9" name="Content Placeholder 2">
            <a:extLst>
              <a:ext uri="{FF2B5EF4-FFF2-40B4-BE49-F238E27FC236}">
                <a16:creationId xmlns:a16="http://schemas.microsoft.com/office/drawing/2014/main" id="{07FA33F5-BAF3-EC5F-17C4-76A0741AA9C5}"/>
              </a:ext>
            </a:extLst>
          </p:cNvPr>
          <p:cNvSpPr>
            <a:spLocks noGrp="1"/>
          </p:cNvSpPr>
          <p:nvPr>
            <p:ph sz="quarter" idx="1"/>
          </p:nvPr>
        </p:nvSpPr>
        <p:spPr>
          <a:xfrm>
            <a:off x="609600" y="1600200"/>
            <a:ext cx="4876800" cy="4114800"/>
          </a:xfrm>
        </p:spPr>
        <p:txBody>
          <a:bodyPr>
            <a:normAutofit/>
          </a:bodyPr>
          <a:lstStyle/>
          <a:p>
            <a:pPr marL="0" indent="0">
              <a:buNone/>
            </a:pPr>
            <a:r>
              <a:rPr lang="en-US" dirty="0"/>
              <a:t>Two Ways Compressed Air Enters Into Contact with Food Products</a:t>
            </a:r>
          </a:p>
          <a:p>
            <a:endParaRPr lang="en-US" dirty="0"/>
          </a:p>
          <a:p>
            <a:pPr marL="457200" indent="-457200">
              <a:buFont typeface="+mj-lt"/>
              <a:buAutoNum type="arabicPeriod"/>
            </a:pPr>
            <a:r>
              <a:rPr lang="en-US" b="1" dirty="0"/>
              <a:t>Indirect Contact with Food</a:t>
            </a:r>
          </a:p>
          <a:p>
            <a:pPr marL="457200" indent="-457200">
              <a:buFont typeface="+mj-lt"/>
              <a:buAutoNum type="arabicPeriod"/>
            </a:pPr>
            <a:r>
              <a:rPr lang="en-US" b="1" dirty="0"/>
              <a:t>Direct Contact with Food </a:t>
            </a:r>
            <a:r>
              <a:rPr lang="en-US" sz="1200" b="1" dirty="0"/>
              <a:t>(examples)</a:t>
            </a:r>
          </a:p>
          <a:p>
            <a:pPr lvl="1"/>
            <a:r>
              <a:rPr lang="en-US" b="1" dirty="0"/>
              <a:t>Blowing crumbs off bread in commercial bakeries</a:t>
            </a:r>
          </a:p>
          <a:p>
            <a:pPr lvl="1"/>
            <a:r>
              <a:rPr lang="en-US" b="1" dirty="0"/>
              <a:t>Food processing: sorting, cutting, shaping, packaging</a:t>
            </a:r>
            <a:endParaRPr lang="en-US" dirty="0"/>
          </a:p>
        </p:txBody>
      </p:sp>
      <p:pic>
        <p:nvPicPr>
          <p:cNvPr id="6" name="Picture 5" descr="finished product.jpg">
            <a:extLst>
              <a:ext uri="{FF2B5EF4-FFF2-40B4-BE49-F238E27FC236}">
                <a16:creationId xmlns:a16="http://schemas.microsoft.com/office/drawing/2014/main" id="{E756C9C6-FF58-184E-BF61-B409B5E828BC}"/>
              </a:ext>
            </a:extLst>
          </p:cNvPr>
          <p:cNvPicPr>
            <a:picLocks noChangeAspect="1"/>
          </p:cNvPicPr>
          <p:nvPr/>
        </p:nvPicPr>
        <p:blipFill>
          <a:blip r:embed="rId2"/>
          <a:stretch>
            <a:fillRect/>
          </a:stretch>
        </p:blipFill>
        <p:spPr>
          <a:xfrm>
            <a:off x="6230231" y="1173162"/>
            <a:ext cx="5352169" cy="4014127"/>
          </a:xfrm>
          <a:prstGeom prst="rect">
            <a:avLst/>
          </a:prstGeom>
        </p:spPr>
      </p:pic>
    </p:spTree>
    <p:extLst>
      <p:ext uri="{BB962C8B-B14F-4D97-AF65-F5344CB8AC3E}">
        <p14:creationId xmlns:p14="http://schemas.microsoft.com/office/powerpoint/2010/main" val="3823519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09600" y="152400"/>
            <a:ext cx="11074400" cy="563562"/>
          </a:xfrm>
        </p:spPr>
        <p:txBody>
          <a:bodyPr anchor="b">
            <a:normAutofit/>
          </a:bodyPr>
          <a:lstStyle/>
          <a:p>
            <a:pPr>
              <a:lnSpc>
                <a:spcPct val="90000"/>
              </a:lnSpc>
            </a:pPr>
            <a:r>
              <a:rPr lang="en-US" sz="1700"/>
              <a:t>Recognizing Compressed Air as a Food Ingredient - Establishing a Safety/Quality Process – Track 2 Quality/Safety Preview</a:t>
            </a:r>
          </a:p>
        </p:txBody>
      </p:sp>
      <p:sp>
        <p:nvSpPr>
          <p:cNvPr id="9" name="Content Placeholder 2">
            <a:extLst>
              <a:ext uri="{FF2B5EF4-FFF2-40B4-BE49-F238E27FC236}">
                <a16:creationId xmlns:a16="http://schemas.microsoft.com/office/drawing/2014/main" id="{07FA33F5-BAF3-EC5F-17C4-76A0741AA9C5}"/>
              </a:ext>
            </a:extLst>
          </p:cNvPr>
          <p:cNvSpPr>
            <a:spLocks noGrp="1"/>
          </p:cNvSpPr>
          <p:nvPr>
            <p:ph sz="quarter" idx="1"/>
          </p:nvPr>
        </p:nvSpPr>
        <p:spPr>
          <a:xfrm>
            <a:off x="382921" y="1133094"/>
            <a:ext cx="4876800" cy="4114800"/>
          </a:xfrm>
        </p:spPr>
        <p:txBody>
          <a:bodyPr>
            <a:normAutofit fontScale="85000" lnSpcReduction="10000"/>
          </a:bodyPr>
          <a:lstStyle/>
          <a:p>
            <a:r>
              <a:rPr lang="en-US" dirty="0"/>
              <a:t>We invested in a modern compressed air system – how could there be contaminants?</a:t>
            </a:r>
          </a:p>
          <a:p>
            <a:endParaRPr lang="en-US" dirty="0"/>
          </a:p>
          <a:p>
            <a:r>
              <a:rPr lang="en-US" dirty="0"/>
              <a:t>Yes, modern compressed air systems supply contaminant-free air…</a:t>
            </a:r>
            <a:r>
              <a:rPr lang="en-US" b="1" dirty="0"/>
              <a:t>but:</a:t>
            </a:r>
          </a:p>
          <a:p>
            <a:endParaRPr lang="en-US" b="1" dirty="0"/>
          </a:p>
          <a:p>
            <a:pPr lvl="1"/>
            <a:r>
              <a:rPr lang="en-US" b="1" dirty="0"/>
              <a:t>Maintenance of the Systems is Critical – Poor Maintenance will cause contaminants to break through – and often does</a:t>
            </a:r>
          </a:p>
          <a:p>
            <a:pPr lvl="1"/>
            <a:r>
              <a:rPr lang="en-US" dirty="0"/>
              <a:t>How high a profile does maintenance of these components have in your Quality System?</a:t>
            </a:r>
          </a:p>
          <a:p>
            <a:pPr lvl="1"/>
            <a:endParaRPr lang="en-US" dirty="0"/>
          </a:p>
        </p:txBody>
      </p:sp>
      <p:pic>
        <p:nvPicPr>
          <p:cNvPr id="10" name="Content Placeholder 9">
            <a:extLst>
              <a:ext uri="{FF2B5EF4-FFF2-40B4-BE49-F238E27FC236}">
                <a16:creationId xmlns:a16="http://schemas.microsoft.com/office/drawing/2014/main" id="{A6DFFD7F-5690-E446-9645-7113F9D9E28A}"/>
              </a:ext>
            </a:extLst>
          </p:cNvPr>
          <p:cNvPicPr>
            <a:picLocks noGrp="1" noChangeAspect="1"/>
          </p:cNvPicPr>
          <p:nvPr>
            <p:ph sz="quarter" idx="2"/>
          </p:nvPr>
        </p:nvPicPr>
        <p:blipFill>
          <a:blip r:embed="rId2"/>
          <a:stretch>
            <a:fillRect/>
          </a:stretch>
        </p:blipFill>
        <p:spPr>
          <a:xfrm>
            <a:off x="5694363" y="1447800"/>
            <a:ext cx="6114716" cy="3485388"/>
          </a:xfrm>
        </p:spPr>
      </p:pic>
      <p:sp>
        <p:nvSpPr>
          <p:cNvPr id="11" name="TextBox 10">
            <a:extLst>
              <a:ext uri="{FF2B5EF4-FFF2-40B4-BE49-F238E27FC236}">
                <a16:creationId xmlns:a16="http://schemas.microsoft.com/office/drawing/2014/main" id="{2240B4E5-B705-CB4A-9243-30622B563F36}"/>
              </a:ext>
            </a:extLst>
          </p:cNvPr>
          <p:cNvSpPr txBox="1"/>
          <p:nvPr/>
        </p:nvSpPr>
        <p:spPr>
          <a:xfrm>
            <a:off x="4138863" y="6063916"/>
            <a:ext cx="540853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Image credit: “Compressed Air System Drawings: A Picture can Save Tens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Thousands of Dollars”, Paul Edwards, Compressed Air Consultants,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Source: </a:t>
            </a:r>
            <a:r>
              <a:rPr kumimoji="0" lang="en-US" sz="1200" b="0" i="0" u="none" strike="noStrike" kern="1200" cap="none" spc="0" normalizeH="0" baseline="0" noProof="0" dirty="0" err="1">
                <a:ln>
                  <a:noFill/>
                </a:ln>
                <a:solidFill>
                  <a:srgbClr val="000000"/>
                </a:solidFill>
                <a:effectLst/>
                <a:uLnTx/>
                <a:uFillTx/>
                <a:latin typeface="Arial"/>
                <a:ea typeface="+mn-ea"/>
                <a:cs typeface="+mn-cs"/>
              </a:rPr>
              <a:t>www.airbestpractices.com</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2382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09600" y="152400"/>
            <a:ext cx="11074400" cy="563562"/>
          </a:xfrm>
        </p:spPr>
        <p:txBody>
          <a:bodyPr anchor="b">
            <a:normAutofit/>
          </a:bodyPr>
          <a:lstStyle/>
          <a:p>
            <a:pPr>
              <a:lnSpc>
                <a:spcPct val="90000"/>
              </a:lnSpc>
            </a:pPr>
            <a:r>
              <a:rPr lang="en-US" sz="1700"/>
              <a:t>Recognizing Compressed Air as a Food Ingredient - Establishing a Safety/Quality Process – Track 2 Quality/Safety Preview</a:t>
            </a:r>
          </a:p>
        </p:txBody>
      </p:sp>
      <p:sp>
        <p:nvSpPr>
          <p:cNvPr id="9" name="Content Placeholder 2">
            <a:extLst>
              <a:ext uri="{FF2B5EF4-FFF2-40B4-BE49-F238E27FC236}">
                <a16:creationId xmlns:a16="http://schemas.microsoft.com/office/drawing/2014/main" id="{07FA33F5-BAF3-EC5F-17C4-76A0741AA9C5}"/>
              </a:ext>
            </a:extLst>
          </p:cNvPr>
          <p:cNvSpPr>
            <a:spLocks noGrp="1"/>
          </p:cNvSpPr>
          <p:nvPr>
            <p:ph sz="quarter" idx="1"/>
          </p:nvPr>
        </p:nvSpPr>
        <p:spPr>
          <a:xfrm>
            <a:off x="382921" y="1133094"/>
            <a:ext cx="4876800" cy="4114800"/>
          </a:xfrm>
        </p:spPr>
        <p:txBody>
          <a:bodyPr>
            <a:normAutofit fontScale="85000" lnSpcReduction="10000"/>
          </a:bodyPr>
          <a:lstStyle/>
          <a:p>
            <a:pPr marL="0" indent="0">
              <a:buNone/>
            </a:pPr>
            <a:r>
              <a:rPr lang="en-US" b="1" dirty="0"/>
              <a:t>Yes, modern compressed air systems supply contaminant-free air…but:</a:t>
            </a:r>
          </a:p>
          <a:p>
            <a:endParaRPr lang="en-US" b="1" dirty="0"/>
          </a:p>
          <a:p>
            <a:pPr lvl="1"/>
            <a:r>
              <a:rPr lang="en-US" dirty="0"/>
              <a:t>What is your Compressed Air Quality Specification for Contaminants? (dew point, oil content, and particulates-including microorganisms)</a:t>
            </a:r>
          </a:p>
          <a:p>
            <a:pPr marL="365760" lvl="1" indent="0">
              <a:buNone/>
            </a:pPr>
            <a:endParaRPr lang="en-US" dirty="0"/>
          </a:p>
          <a:p>
            <a:pPr lvl="1"/>
            <a:r>
              <a:rPr lang="en-US" b="1" dirty="0"/>
              <a:t>Do you Measure, Monitor &amp; Verify Compliance with your Quality Specification? If/When Maintenance Fails – What Alarms Exist!?</a:t>
            </a:r>
          </a:p>
          <a:p>
            <a:pPr lvl="2"/>
            <a:r>
              <a:rPr lang="en-US" b="1" dirty="0"/>
              <a:t>A small % of firms monitor/alarm when maintenance failures occur </a:t>
            </a:r>
          </a:p>
          <a:p>
            <a:pPr lvl="1"/>
            <a:endParaRPr lang="en-US" dirty="0"/>
          </a:p>
        </p:txBody>
      </p:sp>
      <p:sp>
        <p:nvSpPr>
          <p:cNvPr id="11" name="TextBox 10">
            <a:extLst>
              <a:ext uri="{FF2B5EF4-FFF2-40B4-BE49-F238E27FC236}">
                <a16:creationId xmlns:a16="http://schemas.microsoft.com/office/drawing/2014/main" id="{2240B4E5-B705-CB4A-9243-30622B563F36}"/>
              </a:ext>
            </a:extLst>
          </p:cNvPr>
          <p:cNvSpPr txBox="1"/>
          <p:nvPr/>
        </p:nvSpPr>
        <p:spPr>
          <a:xfrm>
            <a:off x="4138863" y="6063916"/>
            <a:ext cx="52229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Image credit: “Proactively Maintaining Desiccant Dryers Yields Efficiencies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And Reliable Service”, Russ Jones, BEKO Technologies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Source: </a:t>
            </a:r>
            <a:r>
              <a:rPr kumimoji="0" lang="en-US" sz="1200" b="0" i="0" u="none" strike="noStrike" kern="1200" cap="none" spc="0" normalizeH="0" baseline="0" noProof="0" dirty="0" err="1">
                <a:ln>
                  <a:noFill/>
                </a:ln>
                <a:solidFill>
                  <a:srgbClr val="000000"/>
                </a:solidFill>
                <a:effectLst/>
                <a:uLnTx/>
                <a:uFillTx/>
                <a:latin typeface="Arial"/>
                <a:ea typeface="+mn-ea"/>
                <a:cs typeface="+mn-cs"/>
              </a:rPr>
              <a:t>www.airbestpractices.com</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Content Placeholder 4">
            <a:extLst>
              <a:ext uri="{FF2B5EF4-FFF2-40B4-BE49-F238E27FC236}">
                <a16:creationId xmlns:a16="http://schemas.microsoft.com/office/drawing/2014/main" id="{DC352DF0-DEEC-284E-B841-89625770B7D6}"/>
              </a:ext>
            </a:extLst>
          </p:cNvPr>
          <p:cNvPicPr>
            <a:picLocks noGrp="1" noChangeAspect="1"/>
          </p:cNvPicPr>
          <p:nvPr>
            <p:ph sz="quarter" idx="2"/>
          </p:nvPr>
        </p:nvPicPr>
        <p:blipFill>
          <a:blip r:embed="rId2"/>
          <a:stretch>
            <a:fillRect/>
          </a:stretch>
        </p:blipFill>
        <p:spPr>
          <a:xfrm>
            <a:off x="6553200" y="1113041"/>
            <a:ext cx="3623496" cy="3886200"/>
          </a:xfrm>
        </p:spPr>
      </p:pic>
      <p:sp>
        <p:nvSpPr>
          <p:cNvPr id="6" name="TextBox 5">
            <a:extLst>
              <a:ext uri="{FF2B5EF4-FFF2-40B4-BE49-F238E27FC236}">
                <a16:creationId xmlns:a16="http://schemas.microsoft.com/office/drawing/2014/main" id="{A4045C52-BBA3-C54B-BA26-4FF4873A4532}"/>
              </a:ext>
            </a:extLst>
          </p:cNvPr>
          <p:cNvSpPr txBox="1"/>
          <p:nvPr/>
        </p:nvSpPr>
        <p:spPr>
          <a:xfrm>
            <a:off x="6696191" y="4814575"/>
            <a:ext cx="3480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 stand-alone dew point monitor</a:t>
            </a:r>
          </a:p>
        </p:txBody>
      </p:sp>
    </p:spTree>
    <p:extLst>
      <p:ext uri="{BB962C8B-B14F-4D97-AF65-F5344CB8AC3E}">
        <p14:creationId xmlns:p14="http://schemas.microsoft.com/office/powerpoint/2010/main" val="3996836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09600" y="152400"/>
            <a:ext cx="11074400" cy="563562"/>
          </a:xfrm>
        </p:spPr>
        <p:txBody>
          <a:bodyPr anchor="b">
            <a:normAutofit/>
          </a:bodyPr>
          <a:lstStyle/>
          <a:p>
            <a:pPr>
              <a:lnSpc>
                <a:spcPct val="90000"/>
              </a:lnSpc>
            </a:pPr>
            <a:r>
              <a:rPr lang="en-US" sz="1700"/>
              <a:t>Recognizing Compressed Air as a Food Ingredient - Establishing a Safety/Quality Process – Track 2 Quality/Safety Preview</a:t>
            </a:r>
          </a:p>
        </p:txBody>
      </p:sp>
      <p:sp>
        <p:nvSpPr>
          <p:cNvPr id="9" name="Content Placeholder 2">
            <a:extLst>
              <a:ext uri="{FF2B5EF4-FFF2-40B4-BE49-F238E27FC236}">
                <a16:creationId xmlns:a16="http://schemas.microsoft.com/office/drawing/2014/main" id="{07FA33F5-BAF3-EC5F-17C4-76A0741AA9C5}"/>
              </a:ext>
            </a:extLst>
          </p:cNvPr>
          <p:cNvSpPr>
            <a:spLocks noGrp="1"/>
          </p:cNvSpPr>
          <p:nvPr>
            <p:ph sz="quarter" idx="1"/>
          </p:nvPr>
        </p:nvSpPr>
        <p:spPr>
          <a:xfrm>
            <a:off x="382921" y="1133094"/>
            <a:ext cx="4186218" cy="4114800"/>
          </a:xfrm>
        </p:spPr>
        <p:txBody>
          <a:bodyPr>
            <a:normAutofit lnSpcReduction="10000"/>
          </a:bodyPr>
          <a:lstStyle/>
          <a:p>
            <a:pPr marL="0" indent="0">
              <a:buNone/>
            </a:pPr>
            <a:r>
              <a:rPr lang="en-US" b="1" dirty="0"/>
              <a:t>Track 2 will teach attendees to:</a:t>
            </a:r>
          </a:p>
          <a:p>
            <a:endParaRPr lang="en-US" b="1" dirty="0"/>
          </a:p>
          <a:p>
            <a:pPr marL="822960" lvl="1" indent="-457200">
              <a:buFont typeface="+mj-lt"/>
              <a:buAutoNum type="arabicPeriod"/>
            </a:pPr>
            <a:r>
              <a:rPr lang="en-US" dirty="0"/>
              <a:t>Establish a Compressed Air Quality Specification</a:t>
            </a:r>
          </a:p>
          <a:p>
            <a:pPr marL="822960" lvl="1" indent="-457200">
              <a:buFont typeface="+mj-lt"/>
              <a:buAutoNum type="arabicPeriod"/>
            </a:pPr>
            <a:r>
              <a:rPr lang="en-US" dirty="0"/>
              <a:t>Conduct a Risk Assessment of Existing System and Maintenance Practices</a:t>
            </a:r>
          </a:p>
          <a:p>
            <a:pPr marL="822960" lvl="1" indent="-457200">
              <a:buFont typeface="+mj-lt"/>
              <a:buAutoNum type="arabicPeriod"/>
            </a:pPr>
            <a:r>
              <a:rPr lang="en-US" dirty="0"/>
              <a:t>Learn to Measure, Monitor &amp; Verify Compliance with the Quality Specification</a:t>
            </a:r>
          </a:p>
          <a:p>
            <a:pPr lvl="1"/>
            <a:endParaRPr lang="en-US" dirty="0"/>
          </a:p>
        </p:txBody>
      </p:sp>
      <p:sp>
        <p:nvSpPr>
          <p:cNvPr id="11" name="TextBox 10">
            <a:extLst>
              <a:ext uri="{FF2B5EF4-FFF2-40B4-BE49-F238E27FC236}">
                <a16:creationId xmlns:a16="http://schemas.microsoft.com/office/drawing/2014/main" id="{2240B4E5-B705-CB4A-9243-30622B563F36}"/>
              </a:ext>
            </a:extLst>
          </p:cNvPr>
          <p:cNvSpPr txBox="1"/>
          <p:nvPr/>
        </p:nvSpPr>
        <p:spPr>
          <a:xfrm>
            <a:off x="4138863" y="6063916"/>
            <a:ext cx="53603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Source: “Compressed Air System Design Recommendations for 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Processors”, by Roderick Smith, Compressed Air Best Practices® Magazine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Source: </a:t>
            </a:r>
            <a:r>
              <a:rPr kumimoji="0" lang="en-US" sz="1200" b="0" i="0" u="none" strike="noStrike" kern="1200" cap="none" spc="0" normalizeH="0" baseline="0" noProof="0" dirty="0" err="1">
                <a:ln>
                  <a:noFill/>
                </a:ln>
                <a:solidFill>
                  <a:srgbClr val="000000"/>
                </a:solidFill>
                <a:effectLst/>
                <a:uLnTx/>
                <a:uFillTx/>
                <a:latin typeface="Arial"/>
                <a:ea typeface="+mn-ea"/>
                <a:cs typeface="+mn-cs"/>
              </a:rPr>
              <a:t>www.airbestpractices.com</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A4045C52-BBA3-C54B-BA26-4FF4873A4532}"/>
              </a:ext>
            </a:extLst>
          </p:cNvPr>
          <p:cNvSpPr txBox="1"/>
          <p:nvPr/>
        </p:nvSpPr>
        <p:spPr>
          <a:xfrm>
            <a:off x="5257800" y="4020631"/>
            <a:ext cx="623767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Specification Reference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British Compressed Air Society &amp; British Retail Consortium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Food Grade Purity 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Chart Provided by Parker </a:t>
            </a:r>
            <a:r>
              <a:rPr kumimoji="0" lang="en-US" sz="1200" b="0" i="0" u="none" strike="noStrike" kern="1200" cap="none" spc="0" normalizeH="0" baseline="0" noProof="0" dirty="0" err="1">
                <a:ln>
                  <a:noFill/>
                </a:ln>
                <a:solidFill>
                  <a:srgbClr val="000000"/>
                </a:solidFill>
                <a:effectLst/>
                <a:uLnTx/>
                <a:uFillTx/>
                <a:latin typeface="Arial"/>
                <a:ea typeface="+mn-ea"/>
                <a:cs typeface="+mn-cs"/>
              </a:rPr>
              <a:t>domnick</a:t>
            </a:r>
            <a:r>
              <a:rPr kumimoji="0" lang="en-US" sz="1200" b="0" i="0" u="none" strike="noStrike" kern="1200" cap="none" spc="0" normalizeH="0" baseline="0" noProof="0" dirty="0">
                <a:ln>
                  <a:noFill/>
                </a:ln>
                <a:solidFill>
                  <a:srgbClr val="000000"/>
                </a:solidFill>
                <a:effectLst/>
                <a:uLnTx/>
                <a:uFillTx/>
                <a:latin typeface="Arial"/>
                <a:ea typeface="+mn-ea"/>
                <a:cs typeface="+mn-cs"/>
              </a:rPr>
              <a:t> Hunter</a:t>
            </a:r>
          </a:p>
        </p:txBody>
      </p:sp>
      <p:pic>
        <p:nvPicPr>
          <p:cNvPr id="12" name="Content Placeholder 11">
            <a:extLst>
              <a:ext uri="{FF2B5EF4-FFF2-40B4-BE49-F238E27FC236}">
                <a16:creationId xmlns:a16="http://schemas.microsoft.com/office/drawing/2014/main" id="{7B178EC3-9EFB-534C-BE09-2E13497E14F5}"/>
              </a:ext>
            </a:extLst>
          </p:cNvPr>
          <p:cNvPicPr>
            <a:picLocks noGrp="1" noChangeAspect="1"/>
          </p:cNvPicPr>
          <p:nvPr>
            <p:ph sz="quarter" idx="2"/>
          </p:nvPr>
        </p:nvPicPr>
        <p:blipFill>
          <a:blip r:embed="rId2"/>
          <a:stretch>
            <a:fillRect/>
          </a:stretch>
        </p:blipFill>
        <p:spPr>
          <a:xfrm>
            <a:off x="4569139" y="2023372"/>
            <a:ext cx="7590777" cy="1828800"/>
          </a:xfrm>
        </p:spPr>
      </p:pic>
    </p:spTree>
    <p:extLst>
      <p:ext uri="{BB962C8B-B14F-4D97-AF65-F5344CB8AC3E}">
        <p14:creationId xmlns:p14="http://schemas.microsoft.com/office/powerpoint/2010/main" val="2808367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09600" y="152400"/>
            <a:ext cx="11074400" cy="563562"/>
          </a:xfrm>
        </p:spPr>
        <p:txBody>
          <a:bodyPr anchor="b">
            <a:normAutofit/>
          </a:bodyPr>
          <a:lstStyle/>
          <a:p>
            <a:pPr>
              <a:lnSpc>
                <a:spcPct val="90000"/>
              </a:lnSpc>
            </a:pPr>
            <a:r>
              <a:rPr lang="en-US" sz="1700"/>
              <a:t>Recognizing Compressed Air as a Food Ingredient - Establishing a Safety/Quality Process – Track 2 Quality/Safety Preview</a:t>
            </a:r>
          </a:p>
        </p:txBody>
      </p:sp>
      <p:sp>
        <p:nvSpPr>
          <p:cNvPr id="9" name="Content Placeholder 2">
            <a:extLst>
              <a:ext uri="{FF2B5EF4-FFF2-40B4-BE49-F238E27FC236}">
                <a16:creationId xmlns:a16="http://schemas.microsoft.com/office/drawing/2014/main" id="{07FA33F5-BAF3-EC5F-17C4-76A0741AA9C5}"/>
              </a:ext>
            </a:extLst>
          </p:cNvPr>
          <p:cNvSpPr>
            <a:spLocks noGrp="1"/>
          </p:cNvSpPr>
          <p:nvPr>
            <p:ph sz="quarter" idx="1"/>
          </p:nvPr>
        </p:nvSpPr>
        <p:spPr>
          <a:xfrm>
            <a:off x="382921" y="1133094"/>
            <a:ext cx="4186218" cy="4658106"/>
          </a:xfrm>
        </p:spPr>
        <p:txBody>
          <a:bodyPr>
            <a:normAutofit fontScale="92500" lnSpcReduction="20000"/>
          </a:bodyPr>
          <a:lstStyle/>
          <a:p>
            <a:pPr marL="0" indent="0">
              <a:buNone/>
            </a:pPr>
            <a:r>
              <a:rPr lang="en-US" dirty="0"/>
              <a:t>Join us October 4-6, 2022 at the upscale Cobb Galleria EXPO Centre in Atlanta!</a:t>
            </a:r>
          </a:p>
          <a:p>
            <a:pPr marL="0" indent="0">
              <a:buNone/>
            </a:pPr>
            <a:endParaRPr lang="en-US" dirty="0"/>
          </a:p>
          <a:p>
            <a:pPr marL="0" indent="0">
              <a:buNone/>
            </a:pPr>
            <a:r>
              <a:rPr lang="en-US" dirty="0"/>
              <a:t>Education, Certification &amp; Networking!</a:t>
            </a:r>
          </a:p>
          <a:p>
            <a:pPr>
              <a:buFontTx/>
              <a:buChar char="-"/>
            </a:pPr>
            <a:r>
              <a:rPr lang="en-US" sz="2100" dirty="0"/>
              <a:t>CAGI Exam for Certified Compressed Air System Specialist Certification</a:t>
            </a:r>
          </a:p>
          <a:p>
            <a:pPr>
              <a:buFontTx/>
              <a:buChar char="-"/>
            </a:pPr>
            <a:r>
              <a:rPr lang="en-US" sz="2100" dirty="0"/>
              <a:t>Compressed Air Challenge Level 1 Fundamentals Workshop</a:t>
            </a:r>
          </a:p>
          <a:p>
            <a:pPr>
              <a:buFontTx/>
              <a:buChar char="-"/>
            </a:pPr>
            <a:r>
              <a:rPr lang="en-US" sz="2100" dirty="0"/>
              <a:t>New Technology EXPO</a:t>
            </a:r>
          </a:p>
          <a:p>
            <a:pPr marL="0" indent="0">
              <a:buNone/>
            </a:pPr>
            <a:endParaRPr lang="en-US" b="1" dirty="0"/>
          </a:p>
          <a:p>
            <a:pPr marL="0" indent="0">
              <a:buNone/>
            </a:pPr>
            <a:r>
              <a:rPr lang="en-US" b="1" dirty="0"/>
              <a:t>Register today at </a:t>
            </a:r>
          </a:p>
          <a:p>
            <a:pPr marL="0" indent="0">
              <a:buNone/>
            </a:pPr>
            <a:r>
              <a:rPr lang="en-US" b="1" dirty="0"/>
              <a:t>https://</a:t>
            </a:r>
            <a:r>
              <a:rPr lang="en-US" b="1" dirty="0" err="1"/>
              <a:t>cabpexpo.com</a:t>
            </a:r>
            <a:endParaRPr lang="en-US" b="1" dirty="0"/>
          </a:p>
        </p:txBody>
      </p:sp>
      <p:sp>
        <p:nvSpPr>
          <p:cNvPr id="11" name="TextBox 10">
            <a:extLst>
              <a:ext uri="{FF2B5EF4-FFF2-40B4-BE49-F238E27FC236}">
                <a16:creationId xmlns:a16="http://schemas.microsoft.com/office/drawing/2014/main" id="{2240B4E5-B705-CB4A-9243-30622B563F36}"/>
              </a:ext>
            </a:extLst>
          </p:cNvPr>
          <p:cNvSpPr txBox="1"/>
          <p:nvPr/>
        </p:nvSpPr>
        <p:spPr>
          <a:xfrm>
            <a:off x="4138863" y="6063916"/>
            <a:ext cx="53603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Source: “Compressed Air System Design Recommendations for 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Processors”, by Roderick Smith, Compressed Air Best Practices® Magazine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Source: </a:t>
            </a:r>
            <a:r>
              <a:rPr kumimoji="0" lang="en-US" sz="1200" b="0" i="0" u="none" strike="noStrike" kern="1200" cap="none" spc="0" normalizeH="0" baseline="0" noProof="0" dirty="0" err="1">
                <a:ln>
                  <a:noFill/>
                </a:ln>
                <a:solidFill>
                  <a:srgbClr val="000000"/>
                </a:solidFill>
                <a:effectLst/>
                <a:uLnTx/>
                <a:uFillTx/>
                <a:latin typeface="Arial"/>
                <a:ea typeface="+mn-ea"/>
                <a:cs typeface="+mn-cs"/>
              </a:rPr>
              <a:t>www.airbestpractices.com</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3C7147AE-9760-FC47-9AC5-6FFCB084A448}"/>
              </a:ext>
            </a:extLst>
          </p:cNvPr>
          <p:cNvPicPr>
            <a:picLocks noChangeAspect="1"/>
          </p:cNvPicPr>
          <p:nvPr/>
        </p:nvPicPr>
        <p:blipFill>
          <a:blip r:embed="rId2"/>
          <a:stretch>
            <a:fillRect/>
          </a:stretch>
        </p:blipFill>
        <p:spPr>
          <a:xfrm>
            <a:off x="4800600" y="1133094"/>
            <a:ext cx="3424204" cy="2448306"/>
          </a:xfrm>
          <a:prstGeom prst="rect">
            <a:avLst/>
          </a:prstGeom>
        </p:spPr>
      </p:pic>
      <p:pic>
        <p:nvPicPr>
          <p:cNvPr id="7" name="Picture 6">
            <a:extLst>
              <a:ext uri="{FF2B5EF4-FFF2-40B4-BE49-F238E27FC236}">
                <a16:creationId xmlns:a16="http://schemas.microsoft.com/office/drawing/2014/main" id="{A7E38DB8-384B-8444-B849-490713E235FC}"/>
              </a:ext>
            </a:extLst>
          </p:cNvPr>
          <p:cNvPicPr>
            <a:picLocks noChangeAspect="1"/>
          </p:cNvPicPr>
          <p:nvPr/>
        </p:nvPicPr>
        <p:blipFill>
          <a:blip r:embed="rId3"/>
          <a:stretch>
            <a:fillRect/>
          </a:stretch>
        </p:blipFill>
        <p:spPr>
          <a:xfrm>
            <a:off x="8410826" y="3668602"/>
            <a:ext cx="3434348" cy="2251964"/>
          </a:xfrm>
          <a:prstGeom prst="rect">
            <a:avLst/>
          </a:prstGeom>
        </p:spPr>
      </p:pic>
      <p:pic>
        <p:nvPicPr>
          <p:cNvPr id="8" name="Picture 7">
            <a:extLst>
              <a:ext uri="{FF2B5EF4-FFF2-40B4-BE49-F238E27FC236}">
                <a16:creationId xmlns:a16="http://schemas.microsoft.com/office/drawing/2014/main" id="{C5A797C2-907B-FA4B-AA80-2CFAEA5A4141}"/>
              </a:ext>
            </a:extLst>
          </p:cNvPr>
          <p:cNvPicPr>
            <a:picLocks noChangeAspect="1"/>
          </p:cNvPicPr>
          <p:nvPr/>
        </p:nvPicPr>
        <p:blipFill>
          <a:blip r:embed="rId4"/>
          <a:stretch>
            <a:fillRect/>
          </a:stretch>
        </p:blipFill>
        <p:spPr>
          <a:xfrm>
            <a:off x="8410826" y="1118467"/>
            <a:ext cx="3444661" cy="2462933"/>
          </a:xfrm>
          <a:prstGeom prst="rect">
            <a:avLst/>
          </a:prstGeom>
        </p:spPr>
      </p:pic>
      <p:pic>
        <p:nvPicPr>
          <p:cNvPr id="14" name="Picture 13">
            <a:extLst>
              <a:ext uri="{FF2B5EF4-FFF2-40B4-BE49-F238E27FC236}">
                <a16:creationId xmlns:a16="http://schemas.microsoft.com/office/drawing/2014/main" id="{210BDB22-81C3-C84C-85AA-ACAE15FD4522}"/>
              </a:ext>
            </a:extLst>
          </p:cNvPr>
          <p:cNvPicPr>
            <a:picLocks noChangeAspect="1"/>
          </p:cNvPicPr>
          <p:nvPr/>
        </p:nvPicPr>
        <p:blipFill>
          <a:blip r:embed="rId5"/>
          <a:stretch>
            <a:fillRect/>
          </a:stretch>
        </p:blipFill>
        <p:spPr>
          <a:xfrm>
            <a:off x="4777881" y="3668602"/>
            <a:ext cx="3424203" cy="2283968"/>
          </a:xfrm>
          <a:prstGeom prst="rect">
            <a:avLst/>
          </a:prstGeom>
        </p:spPr>
      </p:pic>
    </p:spTree>
    <p:extLst>
      <p:ext uri="{BB962C8B-B14F-4D97-AF65-F5344CB8AC3E}">
        <p14:creationId xmlns:p14="http://schemas.microsoft.com/office/powerpoint/2010/main" val="22047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2057400" y="1600200"/>
            <a:ext cx="830579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26489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GoToWebinar interface, directing them to Blower &amp; Vacuum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How to Hunt for Vacuum Leaks: Is it Worthwhile?</a:t>
            </a:r>
          </a:p>
        </p:txBody>
      </p:sp>
      <p:sp>
        <p:nvSpPr>
          <p:cNvPr id="2" name="TextBox 1">
            <a:extLst>
              <a:ext uri="{FF2B5EF4-FFF2-40B4-BE49-F238E27FC236}">
                <a16:creationId xmlns:a16="http://schemas.microsoft.com/office/drawing/2014/main" id="{D5B31B15-D9F9-4DD4-B1EA-82E3226842CF}"/>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9" name="Picture 8" descr="A picture containing text, bottle&#10;&#10;Description automatically generated">
            <a:extLst>
              <a:ext uri="{FF2B5EF4-FFF2-40B4-BE49-F238E27FC236}">
                <a16:creationId xmlns:a16="http://schemas.microsoft.com/office/drawing/2014/main" id="{CE620E4D-8B75-411F-8DD8-A024D78E5B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4600" y="3981436"/>
            <a:ext cx="1239576" cy="1189042"/>
          </a:xfrm>
          <a:prstGeom prst="rect">
            <a:avLst/>
          </a:prstGeom>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152400" y="1141227"/>
            <a:ext cx="5638800" cy="4800601"/>
          </a:xfrm>
        </p:spPr>
        <p:txBody>
          <a:bodyPr>
            <a:normAutofit/>
          </a:bodyPr>
          <a:lstStyle/>
          <a:p>
            <a:pPr marL="0" lvl="0" indent="0" fontAlgn="base">
              <a:spcBef>
                <a:spcPct val="0"/>
              </a:spcBef>
              <a:spcAft>
                <a:spcPct val="0"/>
              </a:spcAft>
              <a:buNone/>
              <a:defRPr/>
            </a:pPr>
            <a:r>
              <a:rPr lang="en-US" altLang="en-US" sz="2000" dirty="0">
                <a:solidFill>
                  <a:prstClr val="black"/>
                </a:solidFill>
              </a:rPr>
              <a:t>Play for a chance to win a </a:t>
            </a:r>
            <a:r>
              <a:rPr lang="en-US" altLang="en-US" sz="2000" b="1" dirty="0">
                <a:solidFill>
                  <a:prstClr val="black"/>
                </a:solidFill>
              </a:rPr>
              <a:t>FREE Full Conference Pass </a:t>
            </a:r>
            <a:r>
              <a:rPr lang="en-US" altLang="en-US" sz="2000" dirty="0">
                <a:solidFill>
                  <a:prstClr val="black"/>
                </a:solidFill>
              </a:rPr>
              <a:t>to the Best Practices 2022 EXPO &amp; Conference!! This is a $675 value! This contest is open to factory personnel, compressed air distributors, utility incentive programs and engineering firms. Exhibiting and sponsor companies are not qualified. Winners will be randomly selected from those who submitted a correct answer and notified tomorrow via email. </a:t>
            </a:r>
          </a:p>
          <a:p>
            <a:pPr marL="0" lvl="0" indent="0" algn="ctr" fontAlgn="base">
              <a:spcBef>
                <a:spcPct val="0"/>
              </a:spcBef>
              <a:spcAft>
                <a:spcPct val="0"/>
              </a:spcAft>
              <a:buClrTx/>
              <a:buSzTx/>
              <a:buNone/>
              <a:defRPr/>
            </a:pPr>
            <a:endParaRPr lang="en-US" altLang="en-US" sz="2000" dirty="0">
              <a:solidFill>
                <a:prstClr val="black"/>
              </a:solidFill>
            </a:endParaRPr>
          </a:p>
          <a:p>
            <a:pPr marL="0" lvl="0" indent="0" algn="ctr" fontAlgn="base">
              <a:spcBef>
                <a:spcPct val="0"/>
              </a:spcBef>
              <a:spcAft>
                <a:spcPct val="0"/>
              </a:spcAft>
              <a:buClrTx/>
              <a:buSzTx/>
              <a:buNone/>
              <a:defRPr/>
            </a:pPr>
            <a:r>
              <a:rPr lang="en-US" altLang="en-US" sz="2000" dirty="0">
                <a:solidFill>
                  <a:prstClr val="black"/>
                </a:solidFill>
              </a:rPr>
              <a:t>Please submit your answer in the questions box.</a:t>
            </a:r>
          </a:p>
          <a:p>
            <a:pPr algn="ctr"/>
            <a:endParaRPr lang="en-US" dirty="0"/>
          </a:p>
        </p:txBody>
      </p:sp>
      <p:sp>
        <p:nvSpPr>
          <p:cNvPr id="8" name="TextBox 7">
            <a:extLst>
              <a:ext uri="{FF2B5EF4-FFF2-40B4-BE49-F238E27FC236}">
                <a16:creationId xmlns:a16="http://schemas.microsoft.com/office/drawing/2014/main" id="{31CF61BF-3948-426C-930E-06C8D71C817F}"/>
              </a:ext>
            </a:extLst>
          </p:cNvPr>
          <p:cNvSpPr txBox="1"/>
          <p:nvPr/>
        </p:nvSpPr>
        <p:spPr>
          <a:xfrm>
            <a:off x="3581400" y="6206226"/>
            <a:ext cx="5334000" cy="646331"/>
          </a:xfrm>
          <a:prstGeom prst="rect">
            <a:avLst/>
          </a:prstGeom>
          <a:noFill/>
        </p:spPr>
        <p:txBody>
          <a:bodyPr wrap="square" rtlCol="0">
            <a:spAutoFit/>
          </a:bodyPr>
          <a:lstStyle/>
          <a:p>
            <a:r>
              <a:rPr lang="en-US" dirty="0"/>
              <a:t>*By entering you are giving permission to announce your name if you are a winner</a:t>
            </a:r>
          </a:p>
        </p:txBody>
      </p:sp>
      <p:sp>
        <p:nvSpPr>
          <p:cNvPr id="9" name="TextBox 8">
            <a:extLst>
              <a:ext uri="{FF2B5EF4-FFF2-40B4-BE49-F238E27FC236}">
                <a16:creationId xmlns:a16="http://schemas.microsoft.com/office/drawing/2014/main" id="{A1ECF6E9-B554-4840-81A0-3D666A64F769}"/>
              </a:ext>
            </a:extLst>
          </p:cNvPr>
          <p:cNvSpPr txBox="1">
            <a:spLocks noChangeArrowheads="1"/>
          </p:cNvSpPr>
          <p:nvPr/>
        </p:nvSpPr>
        <p:spPr bwMode="auto">
          <a:xfrm>
            <a:off x="5988215" y="1066800"/>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What can I learn by attending Track 2 at the Best Practices 2022 EXPO &amp; Conference?</a:t>
            </a:r>
          </a:p>
        </p:txBody>
      </p:sp>
      <p:graphicFrame>
        <p:nvGraphicFramePr>
          <p:cNvPr id="7" name="Diagram 6">
            <a:extLst>
              <a:ext uri="{FF2B5EF4-FFF2-40B4-BE49-F238E27FC236}">
                <a16:creationId xmlns:a16="http://schemas.microsoft.com/office/drawing/2014/main" id="{5F0FB07E-E00B-4886-ABD1-B0EC8EFD470C}"/>
              </a:ext>
            </a:extLst>
          </p:cNvPr>
          <p:cNvGraphicFramePr/>
          <p:nvPr>
            <p:extLst>
              <p:ext uri="{D42A27DB-BD31-4B8C-83A1-F6EECF244321}">
                <p14:modId xmlns:p14="http://schemas.microsoft.com/office/powerpoint/2010/main" val="1416410938"/>
              </p:ext>
            </p:extLst>
          </p:nvPr>
        </p:nvGraphicFramePr>
        <p:xfrm>
          <a:off x="5988215" y="1828800"/>
          <a:ext cx="5474479" cy="3848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0093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152400" y="1141227"/>
            <a:ext cx="5638800" cy="4800601"/>
          </a:xfrm>
        </p:spPr>
        <p:txBody>
          <a:bodyPr>
            <a:normAutofit/>
          </a:bodyPr>
          <a:lstStyle/>
          <a:p>
            <a:pPr marL="0" lvl="0" indent="0" fontAlgn="base">
              <a:spcBef>
                <a:spcPct val="0"/>
              </a:spcBef>
              <a:spcAft>
                <a:spcPct val="0"/>
              </a:spcAft>
              <a:buNone/>
              <a:defRPr/>
            </a:pPr>
            <a:r>
              <a:rPr lang="en-US" altLang="en-US" sz="2000" dirty="0">
                <a:solidFill>
                  <a:prstClr val="black"/>
                </a:solidFill>
              </a:rPr>
              <a:t>Play for a chance to win a </a:t>
            </a:r>
            <a:r>
              <a:rPr lang="en-US" altLang="en-US" sz="2000" b="1" dirty="0">
                <a:solidFill>
                  <a:prstClr val="black"/>
                </a:solidFill>
              </a:rPr>
              <a:t>FREE Full Conference Pass </a:t>
            </a:r>
            <a:r>
              <a:rPr lang="en-US" altLang="en-US" sz="2000" dirty="0">
                <a:solidFill>
                  <a:prstClr val="black"/>
                </a:solidFill>
              </a:rPr>
              <a:t>to the Best Practices 2022 EXPO &amp; Conference!! This is a $675 value! This contest is open to factory personnel, compressed air distributors, utility incentive programs and engineering firms. Exhibiting and sponsor companies are not qualified. Winners will be randomly selected from those who submitted a correct answer and notified tomorrow via email. </a:t>
            </a:r>
          </a:p>
          <a:p>
            <a:pPr marL="0" lvl="0" indent="0" algn="ctr" fontAlgn="base">
              <a:spcBef>
                <a:spcPct val="0"/>
              </a:spcBef>
              <a:spcAft>
                <a:spcPct val="0"/>
              </a:spcAft>
              <a:buClrTx/>
              <a:buSzTx/>
              <a:buNone/>
              <a:defRPr/>
            </a:pPr>
            <a:endParaRPr lang="en-US" altLang="en-US" sz="2000" dirty="0">
              <a:solidFill>
                <a:prstClr val="black"/>
              </a:solidFill>
            </a:endParaRPr>
          </a:p>
          <a:p>
            <a:pPr marL="0" lvl="0" indent="0" algn="ctr" fontAlgn="base">
              <a:spcBef>
                <a:spcPct val="0"/>
              </a:spcBef>
              <a:spcAft>
                <a:spcPct val="0"/>
              </a:spcAft>
              <a:buClrTx/>
              <a:buSzTx/>
              <a:buNone/>
              <a:defRPr/>
            </a:pPr>
            <a:r>
              <a:rPr lang="en-US" altLang="en-US" sz="2000" dirty="0">
                <a:solidFill>
                  <a:prstClr val="black"/>
                </a:solidFill>
              </a:rPr>
              <a:t>Please submit your answer in the questions box.</a:t>
            </a:r>
          </a:p>
          <a:p>
            <a:pPr algn="ctr"/>
            <a:endParaRPr lang="en-US" dirty="0"/>
          </a:p>
        </p:txBody>
      </p:sp>
      <p:sp>
        <p:nvSpPr>
          <p:cNvPr id="8" name="TextBox 7">
            <a:extLst>
              <a:ext uri="{FF2B5EF4-FFF2-40B4-BE49-F238E27FC236}">
                <a16:creationId xmlns:a16="http://schemas.microsoft.com/office/drawing/2014/main" id="{31CF61BF-3948-426C-930E-06C8D71C817F}"/>
              </a:ext>
            </a:extLst>
          </p:cNvPr>
          <p:cNvSpPr txBox="1"/>
          <p:nvPr/>
        </p:nvSpPr>
        <p:spPr>
          <a:xfrm>
            <a:off x="3581400" y="6206226"/>
            <a:ext cx="5334000" cy="646331"/>
          </a:xfrm>
          <a:prstGeom prst="rect">
            <a:avLst/>
          </a:prstGeom>
          <a:noFill/>
        </p:spPr>
        <p:txBody>
          <a:bodyPr wrap="square" rtlCol="0">
            <a:spAutoFit/>
          </a:bodyPr>
          <a:lstStyle/>
          <a:p>
            <a:r>
              <a:rPr lang="en-US" dirty="0"/>
              <a:t>*By entering you are giving permission to announce your name if you are a winner</a:t>
            </a:r>
          </a:p>
        </p:txBody>
      </p:sp>
      <p:sp>
        <p:nvSpPr>
          <p:cNvPr id="9" name="TextBox 8">
            <a:extLst>
              <a:ext uri="{FF2B5EF4-FFF2-40B4-BE49-F238E27FC236}">
                <a16:creationId xmlns:a16="http://schemas.microsoft.com/office/drawing/2014/main" id="{A1ECF6E9-B554-4840-81A0-3D666A64F769}"/>
              </a:ext>
            </a:extLst>
          </p:cNvPr>
          <p:cNvSpPr txBox="1">
            <a:spLocks noChangeArrowheads="1"/>
          </p:cNvSpPr>
          <p:nvPr/>
        </p:nvSpPr>
        <p:spPr bwMode="auto">
          <a:xfrm>
            <a:off x="5988215" y="1066800"/>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What can I learn by attending Track 2 at the Best Practices 2022 EXPO &amp; Conference?</a:t>
            </a:r>
          </a:p>
        </p:txBody>
      </p:sp>
      <p:graphicFrame>
        <p:nvGraphicFramePr>
          <p:cNvPr id="7" name="Diagram 6">
            <a:extLst>
              <a:ext uri="{FF2B5EF4-FFF2-40B4-BE49-F238E27FC236}">
                <a16:creationId xmlns:a16="http://schemas.microsoft.com/office/drawing/2014/main" id="{5F0FB07E-E00B-4886-ABD1-B0EC8EFD470C}"/>
              </a:ext>
            </a:extLst>
          </p:cNvPr>
          <p:cNvGraphicFramePr/>
          <p:nvPr>
            <p:extLst>
              <p:ext uri="{D42A27DB-BD31-4B8C-83A1-F6EECF244321}">
                <p14:modId xmlns:p14="http://schemas.microsoft.com/office/powerpoint/2010/main" val="2807580524"/>
              </p:ext>
            </p:extLst>
          </p:nvPr>
        </p:nvGraphicFramePr>
        <p:xfrm>
          <a:off x="5988215" y="1828800"/>
          <a:ext cx="5474479" cy="3848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Graphic 11" descr="Checkmark with solid fill">
            <a:extLst>
              <a:ext uri="{FF2B5EF4-FFF2-40B4-BE49-F238E27FC236}">
                <a16:creationId xmlns:a16="http://schemas.microsoft.com/office/drawing/2014/main" id="{5B2344EF-CD65-4591-8811-833363CCA9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35813" y="1905000"/>
            <a:ext cx="914400" cy="914400"/>
          </a:xfrm>
          <a:prstGeom prst="rect">
            <a:avLst/>
          </a:prstGeom>
        </p:spPr>
      </p:pic>
      <p:pic>
        <p:nvPicPr>
          <p:cNvPr id="14" name="Graphic 13" descr="Checkmark with solid fill">
            <a:extLst>
              <a:ext uri="{FF2B5EF4-FFF2-40B4-BE49-F238E27FC236}">
                <a16:creationId xmlns:a16="http://schemas.microsoft.com/office/drawing/2014/main" id="{8C421498-1D07-419A-BD83-7995B25E73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38150" y="3295915"/>
            <a:ext cx="914400" cy="914400"/>
          </a:xfrm>
          <a:prstGeom prst="rect">
            <a:avLst/>
          </a:prstGeom>
        </p:spPr>
      </p:pic>
      <p:pic>
        <p:nvPicPr>
          <p:cNvPr id="16" name="Graphic 15" descr="Checkmark with solid fill">
            <a:extLst>
              <a:ext uri="{FF2B5EF4-FFF2-40B4-BE49-F238E27FC236}">
                <a16:creationId xmlns:a16="http://schemas.microsoft.com/office/drawing/2014/main" id="{F8EF936E-179A-478B-B808-9D09758CB5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3964" y="4642757"/>
            <a:ext cx="914400" cy="914400"/>
          </a:xfrm>
          <a:prstGeom prst="rect">
            <a:avLst/>
          </a:prstGeom>
        </p:spPr>
      </p:pic>
    </p:spTree>
    <p:extLst>
      <p:ext uri="{BB962C8B-B14F-4D97-AF65-F5344CB8AC3E}">
        <p14:creationId xmlns:p14="http://schemas.microsoft.com/office/powerpoint/2010/main" val="3594996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by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April 28, 2022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3"/>
              </a:rPr>
              <a:t>www.airbestpractices.com/webinars</a:t>
            </a: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2244590" y="1284810"/>
            <a:ext cx="7702815" cy="1107996"/>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April 2022 Webinar</a:t>
            </a:r>
            <a:br>
              <a:rPr lang="en-US" sz="2400" b="1" dirty="0">
                <a:solidFill>
                  <a:srgbClr val="85214B"/>
                </a:solidFill>
                <a:cs typeface="Arial"/>
              </a:rPr>
            </a:br>
            <a:r>
              <a:rPr lang="en-US" sz="2400" b="1" dirty="0">
                <a:solidFill>
                  <a:srgbClr val="008944"/>
                </a:solidFill>
                <a:latin typeface="Arial" panose="020B0604020202020204" pitchFamily="34" charset="0"/>
              </a:rPr>
              <a:t>Air Compressor Cooling, Water- or Air-Cooled?</a:t>
            </a:r>
          </a:p>
          <a:p>
            <a:pPr algn="ctr">
              <a:defRPr/>
            </a:pP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4" name="Picture 3" descr="A picture containing person, person, sky, outdoor&#10;&#10;Description automatically generated">
            <a:extLst>
              <a:ext uri="{FF2B5EF4-FFF2-40B4-BE49-F238E27FC236}">
                <a16:creationId xmlns:a16="http://schemas.microsoft.com/office/drawing/2014/main" id="{CC535983-6401-42B1-8A13-637B799C29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097" y="2189904"/>
            <a:ext cx="1447800" cy="2021129"/>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742890"/>
            <a:ext cx="2871127" cy="110799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Tom Taranto</a:t>
              </a:r>
            </a:p>
            <a:p>
              <a:pPr algn="ctr" defTabSz="800100">
                <a:spcBef>
                  <a:spcPct val="0"/>
                </a:spcBef>
              </a:pPr>
              <a:r>
                <a:rPr lang="en-US" sz="1300" dirty="0"/>
                <a:t>Data Power Services</a:t>
              </a:r>
            </a:p>
            <a:p>
              <a:pPr algn="ctr" defTabSz="800100">
                <a:spcBef>
                  <a:spcPct val="0"/>
                </a:spcBef>
              </a:pPr>
              <a:r>
                <a:rPr lang="en-US" sz="1300" i="1" dirty="0"/>
                <a:t>Keynote Speaker</a:t>
              </a:r>
            </a:p>
          </p:txBody>
        </p:sp>
      </p:grpSp>
      <p:pic>
        <p:nvPicPr>
          <p:cNvPr id="11" name="Picture 10">
            <a:extLst>
              <a:ext uri="{FF2B5EF4-FFF2-40B4-BE49-F238E27FC236}">
                <a16:creationId xmlns:a16="http://schemas.microsoft.com/office/drawing/2014/main" id="{FEAD55F9-707D-4E33-B09F-2A540434ED9F}"/>
              </a:ext>
            </a:extLst>
          </p:cNvPr>
          <p:cNvPicPr>
            <a:picLocks noChangeAspect="1"/>
          </p:cNvPicPr>
          <p:nvPr/>
        </p:nvPicPr>
        <p:blipFill>
          <a:blip r:embed="rId5"/>
          <a:stretch>
            <a:fillRect/>
          </a:stretch>
        </p:blipFill>
        <p:spPr>
          <a:xfrm>
            <a:off x="9814578" y="3572024"/>
            <a:ext cx="1371719" cy="432854"/>
          </a:xfrm>
          <a:prstGeom prst="rect">
            <a:avLst/>
          </a:prstGeom>
        </p:spPr>
      </p:pic>
      <p:pic>
        <p:nvPicPr>
          <p:cNvPr id="1026" name="Picture 2" descr="Kaeser Logo">
            <a:extLst>
              <a:ext uri="{FF2B5EF4-FFF2-40B4-BE49-F238E27FC236}">
                <a16:creationId xmlns:a16="http://schemas.microsoft.com/office/drawing/2014/main" id="{6932A649-EAD6-4BB6-B2DE-03B44081C9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4004878"/>
            <a:ext cx="1973309" cy="75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2CF1B-5166-4D2F-8E90-77537AC41A7A}"/>
              </a:ext>
            </a:extLst>
          </p:cNvPr>
          <p:cNvPicPr>
            <a:picLocks noChangeAspect="1"/>
          </p:cNvPicPr>
          <p:nvPr/>
        </p:nvPicPr>
        <p:blipFill>
          <a:blip r:embed="rId2"/>
          <a:stretch>
            <a:fillRect/>
          </a:stretch>
        </p:blipFill>
        <p:spPr>
          <a:xfrm>
            <a:off x="1219200" y="990600"/>
            <a:ext cx="6911845" cy="4572000"/>
          </a:xfrm>
          <a:prstGeom prst="rect">
            <a:avLst/>
          </a:prstGeom>
        </p:spPr>
      </p:pic>
      <p:graphicFrame>
        <p:nvGraphicFramePr>
          <p:cNvPr id="5" name="Diagram 4">
            <a:extLst>
              <a:ext uri="{FF2B5EF4-FFF2-40B4-BE49-F238E27FC236}">
                <a16:creationId xmlns:a16="http://schemas.microsoft.com/office/drawing/2014/main" id="{C0D3C7B6-BFF9-4B9A-94C6-0E06D7E5CD4A}"/>
              </a:ext>
            </a:extLst>
          </p:cNvPr>
          <p:cNvGraphicFramePr/>
          <p:nvPr>
            <p:extLst>
              <p:ext uri="{D42A27DB-BD31-4B8C-83A1-F6EECF244321}">
                <p14:modId xmlns:p14="http://schemas.microsoft.com/office/powerpoint/2010/main" val="2869294168"/>
              </p:ext>
            </p:extLst>
          </p:nvPr>
        </p:nvGraphicFramePr>
        <p:xfrm>
          <a:off x="8229600" y="1905000"/>
          <a:ext cx="3759200" cy="301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166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35062F-C372-4147-ABE8-6023C99A5699}"/>
              </a:ext>
            </a:extLst>
          </p:cNvPr>
          <p:cNvSpPr>
            <a:spLocks noGrp="1"/>
          </p:cNvSpPr>
          <p:nvPr>
            <p:ph type="title"/>
          </p:nvPr>
        </p:nvSpPr>
        <p:spPr>
          <a:xfrm>
            <a:off x="558800" y="175504"/>
            <a:ext cx="11074400" cy="563562"/>
          </a:xfrm>
        </p:spPr>
        <p:txBody>
          <a:bodyPr>
            <a:normAutofit/>
          </a:bodyPr>
          <a:lstStyle/>
          <a:p>
            <a:pPr algn="ctr"/>
            <a:r>
              <a:rPr lang="en-US" dirty="0"/>
              <a:t>Call for Speakers! </a:t>
            </a:r>
          </a:p>
        </p:txBody>
      </p:sp>
      <p:sp>
        <p:nvSpPr>
          <p:cNvPr id="11" name="TextBox 10">
            <a:extLst>
              <a:ext uri="{FF2B5EF4-FFF2-40B4-BE49-F238E27FC236}">
                <a16:creationId xmlns:a16="http://schemas.microsoft.com/office/drawing/2014/main" id="{47B69C69-347B-417E-A4BD-99206B1FE577}"/>
              </a:ext>
            </a:extLst>
          </p:cNvPr>
          <p:cNvSpPr txBox="1"/>
          <p:nvPr/>
        </p:nvSpPr>
        <p:spPr>
          <a:xfrm>
            <a:off x="1752600" y="1219200"/>
            <a:ext cx="8991600" cy="1754326"/>
          </a:xfrm>
          <a:prstGeom prst="rect">
            <a:avLst/>
          </a:prstGeom>
          <a:noFill/>
        </p:spPr>
        <p:txBody>
          <a:bodyPr wrap="square">
            <a:spAutoFit/>
          </a:bodyPr>
          <a:lstStyle/>
          <a:p>
            <a:pPr algn="ctr"/>
            <a:r>
              <a:rPr lang="en-US" b="1" i="1" dirty="0"/>
              <a:t>Interested in speaking at Best Practices 2022 EXPO &amp; Conference?</a:t>
            </a:r>
          </a:p>
          <a:p>
            <a:pPr algn="ctr"/>
            <a:endParaRPr lang="en-US" dirty="0"/>
          </a:p>
          <a:p>
            <a:pPr algn="ctr"/>
            <a:r>
              <a:rPr lang="en-US" dirty="0"/>
              <a:t>Presentations should also encompass one or more of these themes:</a:t>
            </a:r>
          </a:p>
          <a:p>
            <a:pPr algn="ctr"/>
            <a:endParaRPr lang="en-US" dirty="0"/>
          </a:p>
          <a:p>
            <a:pPr algn="ctr"/>
            <a:endParaRPr lang="en-US" dirty="0"/>
          </a:p>
          <a:p>
            <a:pPr algn="ctr"/>
            <a:endParaRPr lang="en-US" dirty="0"/>
          </a:p>
        </p:txBody>
      </p:sp>
      <p:graphicFrame>
        <p:nvGraphicFramePr>
          <p:cNvPr id="3" name="Diagram 2">
            <a:extLst>
              <a:ext uri="{FF2B5EF4-FFF2-40B4-BE49-F238E27FC236}">
                <a16:creationId xmlns:a16="http://schemas.microsoft.com/office/drawing/2014/main" id="{4EF56AF3-C9E2-469F-B723-36BB84916E66}"/>
              </a:ext>
            </a:extLst>
          </p:cNvPr>
          <p:cNvGraphicFramePr/>
          <p:nvPr>
            <p:extLst>
              <p:ext uri="{D42A27DB-BD31-4B8C-83A1-F6EECF244321}">
                <p14:modId xmlns:p14="http://schemas.microsoft.com/office/powerpoint/2010/main" val="2691586576"/>
              </p:ext>
            </p:extLst>
          </p:nvPr>
        </p:nvGraphicFramePr>
        <p:xfrm>
          <a:off x="3048000" y="2419529"/>
          <a:ext cx="5867400"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B44C080-A379-40D5-8A4A-BBBA793FFA19}"/>
              </a:ext>
            </a:extLst>
          </p:cNvPr>
          <p:cNvSpPr txBox="1"/>
          <p:nvPr/>
        </p:nvSpPr>
        <p:spPr>
          <a:xfrm>
            <a:off x="3124200" y="5177135"/>
            <a:ext cx="6094602" cy="923330"/>
          </a:xfrm>
          <a:prstGeom prst="rect">
            <a:avLst/>
          </a:prstGeom>
          <a:noFill/>
        </p:spPr>
        <p:txBody>
          <a:bodyPr wrap="square">
            <a:spAutoFit/>
          </a:bodyPr>
          <a:lstStyle/>
          <a:p>
            <a:pPr algn="ctr"/>
            <a:r>
              <a:rPr lang="en-US" dirty="0"/>
              <a:t>Please submit your abstracts at </a:t>
            </a:r>
          </a:p>
          <a:p>
            <a:pPr algn="ctr"/>
            <a:r>
              <a:rPr lang="en-US" b="1" dirty="0"/>
              <a:t>cabpexpo.com/speaker-submission/</a:t>
            </a:r>
          </a:p>
          <a:p>
            <a:pPr algn="ctr"/>
            <a:r>
              <a:rPr lang="en-US" dirty="0"/>
              <a:t>Deadline: Friday, July 15</a:t>
            </a:r>
          </a:p>
        </p:txBody>
      </p:sp>
      <p:sp>
        <p:nvSpPr>
          <p:cNvPr id="10" name="Speech Bubble: Rectangle 9">
            <a:extLst>
              <a:ext uri="{FF2B5EF4-FFF2-40B4-BE49-F238E27FC236}">
                <a16:creationId xmlns:a16="http://schemas.microsoft.com/office/drawing/2014/main" id="{330CD4FB-2AF2-47F1-AEB1-A85F0ADA1F51}"/>
              </a:ext>
            </a:extLst>
          </p:cNvPr>
          <p:cNvSpPr/>
          <p:nvPr/>
        </p:nvSpPr>
        <p:spPr>
          <a:xfrm>
            <a:off x="9575800" y="3962400"/>
            <a:ext cx="2057400" cy="129367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Speakers receive </a:t>
            </a:r>
            <a:r>
              <a:rPr lang="en-US" sz="1600" b="1" dirty="0"/>
              <a:t>FREE</a:t>
            </a:r>
            <a:r>
              <a:rPr lang="en-US" sz="1600" dirty="0"/>
              <a:t> conference access – a $675 value!</a:t>
            </a:r>
          </a:p>
        </p:txBody>
      </p:sp>
    </p:spTree>
    <p:extLst>
      <p:ext uri="{BB962C8B-B14F-4D97-AF65-F5344CB8AC3E}">
        <p14:creationId xmlns:p14="http://schemas.microsoft.com/office/powerpoint/2010/main" val="4197781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79437" y="21336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cs typeface="Arial" panose="020B0604020202020204" pitchFamily="34" charset="0"/>
              </a:rPr>
              <a:t>Blower &amp; Vacuum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How to Hunt for Vacuum Leaks: Is it Worthwhile?</a:t>
            </a:r>
          </a:p>
        </p:txBody>
      </p:sp>
      <p:sp>
        <p:nvSpPr>
          <p:cNvPr id="2" name="TextBox 1">
            <a:extLst>
              <a:ext uri="{FF2B5EF4-FFF2-40B4-BE49-F238E27FC236}">
                <a16:creationId xmlns:a16="http://schemas.microsoft.com/office/drawing/2014/main" id="{92381C32-EF84-473F-AED5-31A55FA68691}"/>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6" name="Picture 5" descr="A picture containing text, bottle&#10;&#10;Description automatically generated">
            <a:extLst>
              <a:ext uri="{FF2B5EF4-FFF2-40B4-BE49-F238E27FC236}">
                <a16:creationId xmlns:a16="http://schemas.microsoft.com/office/drawing/2014/main" id="{D941D2D6-73A0-4F56-8A30-EB0F604B0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2435" y="3989277"/>
            <a:ext cx="1239576" cy="1189042"/>
          </a:xfrm>
          <a:prstGeom prst="rect">
            <a:avLst/>
          </a:prstGeom>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524000"/>
            <a:ext cx="430024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prstClr val="black"/>
                </a:solidFill>
                <a:latin typeface="+mj-lt"/>
              </a:rPr>
              <a:t>Consultant MCAC</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38 Years with Power Utility</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24 Years Technical Support</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CAC Level 2 Instructor</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International Trainer UNIDO</a:t>
            </a:r>
          </a:p>
          <a:p>
            <a:pPr>
              <a:buFont typeface="Arial" panose="020B0604020202020204" pitchFamily="34" charset="0"/>
              <a:buChar cha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600+ Projects Completed</a:t>
            </a:r>
          </a:p>
          <a:p>
            <a:pPr>
              <a:buFont typeface="Arial" panose="020B0604020202020204" pitchFamily="34" charset="0"/>
              <a:buChar char="•"/>
              <a:defRPr/>
            </a:pPr>
            <a:endParaRPr lang="en-US" altLang="en-US" sz="2400" dirty="0">
              <a:solidFill>
                <a:prstClr val="black"/>
              </a:solidFill>
              <a:latin typeface="+mj-lt"/>
            </a:endParaRPr>
          </a:p>
          <a:p>
            <a:pP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2" name="Picture 11" descr="A picture containing text, bottle&#10;&#10;Description automatically generated">
            <a:extLst>
              <a:ext uri="{FF2B5EF4-FFF2-40B4-BE49-F238E27FC236}">
                <a16:creationId xmlns:a16="http://schemas.microsoft.com/office/drawing/2014/main" id="{CAA49671-754B-4F3E-9554-C091508854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473" y="3962400"/>
            <a:ext cx="1239576" cy="1189042"/>
          </a:xfrm>
          <a:prstGeom prst="rect">
            <a:avLst/>
          </a:prstGeom>
        </p:spPr>
      </p:pic>
      <p:pic>
        <p:nvPicPr>
          <p:cNvPr id="4" name="Picture 3" descr="A person smiling for the camera&#10;&#10;Description automatically generated with medium confidence">
            <a:extLst>
              <a:ext uri="{FF2B5EF4-FFF2-40B4-BE49-F238E27FC236}">
                <a16:creationId xmlns:a16="http://schemas.microsoft.com/office/drawing/2014/main" id="{0C7C1F7E-EDC1-4E94-B71B-1BA81EC170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32" y="1549497"/>
            <a:ext cx="2870594" cy="1913729"/>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Ron Marshall</a:t>
              </a:r>
            </a:p>
            <a:p>
              <a:pPr algn="ctr" defTabSz="800100">
                <a:spcBef>
                  <a:spcPct val="0"/>
                </a:spcBef>
              </a:pPr>
              <a:r>
                <a:rPr lang="en-US" sz="1400" dirty="0"/>
                <a:t>Marshall Compressed Air Consulting</a:t>
              </a:r>
            </a:p>
          </p:txBody>
        </p:sp>
      </p:grpSp>
      <p:pic>
        <p:nvPicPr>
          <p:cNvPr id="2" name="Picture 1">
            <a:extLst>
              <a:ext uri="{FF2B5EF4-FFF2-40B4-BE49-F238E27FC236}">
                <a16:creationId xmlns:a16="http://schemas.microsoft.com/office/drawing/2014/main" id="{CA96D440-9FBF-4DBF-8355-7084FD67A003}"/>
              </a:ext>
            </a:extLst>
          </p:cNvPr>
          <p:cNvPicPr>
            <a:picLocks noChangeAspect="1"/>
          </p:cNvPicPr>
          <p:nvPr/>
        </p:nvPicPr>
        <p:blipFill>
          <a:blip r:embed="rId4"/>
          <a:stretch>
            <a:fillRect/>
          </a:stretch>
        </p:blipFill>
        <p:spPr>
          <a:xfrm>
            <a:off x="3335034" y="4630180"/>
            <a:ext cx="944962" cy="1145110"/>
          </a:xfrm>
          <a:prstGeom prst="rect">
            <a:avLst/>
          </a:prstGeom>
        </p:spPr>
      </p:pic>
      <p:pic>
        <p:nvPicPr>
          <p:cNvPr id="3" name="Picture 2">
            <a:extLst>
              <a:ext uri="{FF2B5EF4-FFF2-40B4-BE49-F238E27FC236}">
                <a16:creationId xmlns:a16="http://schemas.microsoft.com/office/drawing/2014/main" id="{EAFCC282-0291-45A5-A316-6373BF826F45}"/>
              </a:ext>
            </a:extLst>
          </p:cNvPr>
          <p:cNvPicPr>
            <a:picLocks noChangeAspect="1"/>
          </p:cNvPicPr>
          <p:nvPr/>
        </p:nvPicPr>
        <p:blipFill>
          <a:blip r:embed="rId5"/>
          <a:stretch>
            <a:fillRect/>
          </a:stretch>
        </p:blipFill>
        <p:spPr>
          <a:xfrm>
            <a:off x="7945928" y="1143000"/>
            <a:ext cx="944962" cy="944962"/>
          </a:xfrm>
          <a:prstGeom prst="rect">
            <a:avLst/>
          </a:prstGeom>
        </p:spPr>
      </p:pic>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CEBC-3211-4B39-9DB9-DA1210FD5830}"/>
              </a:ext>
            </a:extLst>
          </p:cNvPr>
          <p:cNvSpPr>
            <a:spLocks noGrp="1"/>
          </p:cNvSpPr>
          <p:nvPr>
            <p:ph type="title"/>
          </p:nvPr>
        </p:nvSpPr>
        <p:spPr/>
        <p:txBody>
          <a:bodyPr/>
          <a:lstStyle/>
          <a:p>
            <a:r>
              <a:rPr lang="en-CA" dirty="0"/>
              <a:t>Wanted Energy Wasters</a:t>
            </a:r>
          </a:p>
        </p:txBody>
      </p:sp>
      <p:pic>
        <p:nvPicPr>
          <p:cNvPr id="10" name="Picture 9">
            <a:extLst>
              <a:ext uri="{FF2B5EF4-FFF2-40B4-BE49-F238E27FC236}">
                <a16:creationId xmlns:a16="http://schemas.microsoft.com/office/drawing/2014/main" id="{33E78C48-05C0-44C9-8665-552687BF3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2200" y="1143000"/>
            <a:ext cx="3225800" cy="4540759"/>
          </a:xfrm>
          <a:prstGeom prst="rect">
            <a:avLst/>
          </a:prstGeom>
        </p:spPr>
      </p:pic>
      <p:pic>
        <p:nvPicPr>
          <p:cNvPr id="11" name="Picture 10">
            <a:extLst>
              <a:ext uri="{FF2B5EF4-FFF2-40B4-BE49-F238E27FC236}">
                <a16:creationId xmlns:a16="http://schemas.microsoft.com/office/drawing/2014/main" id="{03F0F7B9-9FDE-41E5-931D-93101F61E4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4600" y="1138767"/>
            <a:ext cx="3214740" cy="4540759"/>
          </a:xfrm>
          <a:prstGeom prst="rect">
            <a:avLst/>
          </a:prstGeom>
        </p:spPr>
      </p:pic>
    </p:spTree>
    <p:extLst>
      <p:ext uri="{BB962C8B-B14F-4D97-AF65-F5344CB8AC3E}">
        <p14:creationId xmlns:p14="http://schemas.microsoft.com/office/powerpoint/2010/main" val="38878616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Custom 12">
      <a:dk1>
        <a:srgbClr val="000000"/>
      </a:dk1>
      <a:lt1>
        <a:sysClr val="window" lastClr="FFFFFF"/>
      </a:lt1>
      <a:dk2>
        <a:srgbClr val="006CA2"/>
      </a:dk2>
      <a:lt2>
        <a:srgbClr val="F7FBF4"/>
      </a:lt2>
      <a:accent1>
        <a:srgbClr val="008640"/>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General Title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lnSpc>
            <a:spcPts val="2200"/>
          </a:lnSpc>
          <a:defRPr sz="1600" smtClean="0">
            <a:solidFill>
              <a:schemeClr val="bg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whi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lnSpc>
            <a:spcPts val="2200"/>
          </a:lnSpc>
          <a:defRPr sz="1600" smtClean="0">
            <a:solidFill>
              <a:schemeClr val="tx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theme>
</file>

<file path=ppt/theme/theme4.xml><?xml version="1.0" encoding="utf-8"?>
<a:theme xmlns:a="http://schemas.openxmlformats.org/drawingml/2006/main" name="1_Content whi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lnSpc>
            <a:spcPts val="2200"/>
          </a:lnSpc>
          <a:defRPr sz="1600" smtClean="0">
            <a:solidFill>
              <a:schemeClr val="tx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theme>
</file>

<file path=ppt/theme/theme5.xml><?xml version="1.0" encoding="utf-8"?>
<a:theme xmlns:a="http://schemas.openxmlformats.org/drawingml/2006/main" name="1_BP Expo PowerPoint Template">
  <a:themeElements>
    <a:clrScheme name="Custom 12">
      <a:dk1>
        <a:srgbClr val="000000"/>
      </a:dk1>
      <a:lt1>
        <a:sysClr val="window" lastClr="FFFFFF"/>
      </a:lt1>
      <a:dk2>
        <a:srgbClr val="006CA2"/>
      </a:dk2>
      <a:lt2>
        <a:srgbClr val="F7FBF4"/>
      </a:lt2>
      <a:accent1>
        <a:srgbClr val="008640"/>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21377</TotalTime>
  <Words>2235</Words>
  <Application>Microsoft Office PowerPoint</Application>
  <PresentationFormat>Widescreen</PresentationFormat>
  <Paragraphs>268</Paragraphs>
  <Slides>44</Slides>
  <Notes>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44</vt:i4>
      </vt:variant>
    </vt:vector>
  </HeadingPairs>
  <TitlesOfParts>
    <vt:vector size="54" baseType="lpstr">
      <vt:lpstr>Arial</vt:lpstr>
      <vt:lpstr>Calibri</vt:lpstr>
      <vt:lpstr>Noto Sans</vt:lpstr>
      <vt:lpstr>Noto Sans Black</vt:lpstr>
      <vt:lpstr>Wingdings</vt:lpstr>
      <vt:lpstr>BP Expo PowerPoint Template</vt:lpstr>
      <vt:lpstr>General Title orange</vt:lpstr>
      <vt:lpstr>Content white</vt:lpstr>
      <vt:lpstr>1_Content white</vt:lpstr>
      <vt:lpstr>1_BP Expo PowerPoint Template</vt:lpstr>
      <vt:lpstr>How to Hunt for Vacuum Leaks: Is it Worthwhile?</vt:lpstr>
      <vt:lpstr>Q&amp;A Format</vt:lpstr>
      <vt:lpstr>Handouts</vt:lpstr>
      <vt:lpstr>Disclaimer</vt:lpstr>
      <vt:lpstr>PowerPoint Presentation</vt:lpstr>
      <vt:lpstr>Call for Speakers! </vt:lpstr>
      <vt:lpstr>PowerPoint Presentation</vt:lpstr>
      <vt:lpstr>About the Speaker</vt:lpstr>
      <vt:lpstr>Wanted Energy Wasters</vt:lpstr>
      <vt:lpstr>Coming up</vt:lpstr>
      <vt:lpstr>Clarification (Confession)</vt:lpstr>
      <vt:lpstr>Finding Vacuum (and compressed gas) Leaks</vt:lpstr>
      <vt:lpstr>How Ultrasonic Leak Detection Works</vt:lpstr>
      <vt:lpstr>Finding a Leak</vt:lpstr>
      <vt:lpstr>Problems with Ultrasonic Detection</vt:lpstr>
      <vt:lpstr>High-end detectors can make job easier</vt:lpstr>
      <vt:lpstr>Leak Audit Examples</vt:lpstr>
      <vt:lpstr>Leak Audit Experience</vt:lpstr>
      <vt:lpstr>Leak Audit Experience – Actual Demands</vt:lpstr>
      <vt:lpstr>Does fixing leaks save power?</vt:lpstr>
      <vt:lpstr>Vacuum Leak Consequences</vt:lpstr>
      <vt:lpstr>You be the judge – Cabinetry Hold Down</vt:lpstr>
      <vt:lpstr>You be the judge – Fiberglass Curing</vt:lpstr>
      <vt:lpstr>You be the judge - Printing</vt:lpstr>
      <vt:lpstr>Poor Power Turn-down</vt:lpstr>
      <vt:lpstr>Solution: Variable Speed Technology Example</vt:lpstr>
      <vt:lpstr>Solution: Variable Speed Technology Example</vt:lpstr>
      <vt:lpstr>Solution: Variable Speed Technology Example</vt:lpstr>
      <vt:lpstr>Summary</vt:lpstr>
      <vt:lpstr>About the Speaker</vt:lpstr>
      <vt:lpstr>Recognizing Compressed Air as a Food Ingredient - Establishing a Safety/Quality Process </vt:lpstr>
      <vt:lpstr>Recognizing Compressed Air as a Food Ingredient - Establishing a Safety/Quality Process – Track 2 Quality/Safety Preview</vt:lpstr>
      <vt:lpstr>Recognizing Compressed Air as a Food Ingredient - Establishing a Safety/Quality Process – Track 2 Quality/Safety Preview</vt:lpstr>
      <vt:lpstr>Recognizing Compressed Air as a Food Ingredient - Establishing a Safety/Quality Process – Track 2 Quality/Safety Preview</vt:lpstr>
      <vt:lpstr>Recognizing Compressed Air as a Food Ingredient - Establishing a Safety/Quality Process – Track 2 Quality/Safety Preview</vt:lpstr>
      <vt:lpstr>Recognizing Compressed Air as a Food Ingredient - Establishing a Safety/Quality Process – Track 2 Quality/Safety Preview</vt:lpstr>
      <vt:lpstr>Recognizing Compressed Air as a Food Ingredient - Establishing a Safety/Quality Process – Track 2 Quality/Safety Preview</vt:lpstr>
      <vt:lpstr>Recognizing Compressed Air as a Food Ingredient - Establishing a Safety/Quality Process – Track 2 Quality/Safety Preview</vt:lpstr>
      <vt:lpstr>Recognizing Compressed Air as a Food Ingredient - Establishing a Safety/Quality Process – Track 2 Quality/Safety Preview</vt:lpstr>
      <vt:lpstr>PowerPoint Presentation</vt:lpstr>
      <vt:lpstr>Best Practices EXPO Contest</vt:lpstr>
      <vt:lpstr>Best Practices EXPO Contest</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kimberly vickman</cp:lastModifiedBy>
  <cp:revision>270</cp:revision>
  <cp:lastPrinted>2021-06-25T14:35:35Z</cp:lastPrinted>
  <dcterms:created xsi:type="dcterms:W3CDTF">2013-07-31T15:38:58Z</dcterms:created>
  <dcterms:modified xsi:type="dcterms:W3CDTF">2022-03-24T14:46:07Z</dcterms:modified>
</cp:coreProperties>
</file>