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1"/>
    <p:sldMasterId id="2147483678" r:id="rId2"/>
    <p:sldMasterId id="2147483680" r:id="rId3"/>
    <p:sldMasterId id="2147483687" r:id="rId4"/>
  </p:sldMasterIdLst>
  <p:notesMasterIdLst>
    <p:notesMasterId r:id="rId70"/>
  </p:notesMasterIdLst>
  <p:handoutMasterIdLst>
    <p:handoutMasterId r:id="rId71"/>
  </p:handoutMasterIdLst>
  <p:sldIdLst>
    <p:sldId id="360" r:id="rId5"/>
    <p:sldId id="385" r:id="rId6"/>
    <p:sldId id="384" r:id="rId7"/>
    <p:sldId id="259" r:id="rId8"/>
    <p:sldId id="1822" r:id="rId9"/>
    <p:sldId id="386" r:id="rId10"/>
    <p:sldId id="402" r:id="rId11"/>
    <p:sldId id="331" r:id="rId12"/>
    <p:sldId id="376" r:id="rId13"/>
    <p:sldId id="367" r:id="rId14"/>
    <p:sldId id="366" r:id="rId15"/>
    <p:sldId id="368" r:id="rId16"/>
    <p:sldId id="369" r:id="rId17"/>
    <p:sldId id="362" r:id="rId18"/>
    <p:sldId id="365" r:id="rId19"/>
    <p:sldId id="363" r:id="rId20"/>
    <p:sldId id="364" r:id="rId21"/>
    <p:sldId id="361" r:id="rId22"/>
    <p:sldId id="370" r:id="rId23"/>
    <p:sldId id="374" r:id="rId24"/>
    <p:sldId id="274" r:id="rId25"/>
    <p:sldId id="378" r:id="rId26"/>
    <p:sldId id="1823" r:id="rId27"/>
    <p:sldId id="381" r:id="rId28"/>
    <p:sldId id="382" r:id="rId29"/>
    <p:sldId id="375" r:id="rId30"/>
    <p:sldId id="373" r:id="rId31"/>
    <p:sldId id="389" r:id="rId32"/>
    <p:sldId id="377" r:id="rId33"/>
    <p:sldId id="388" r:id="rId34"/>
    <p:sldId id="392" r:id="rId35"/>
    <p:sldId id="390" r:id="rId36"/>
    <p:sldId id="391" r:id="rId37"/>
    <p:sldId id="387" r:id="rId38"/>
    <p:sldId id="1824" r:id="rId39"/>
    <p:sldId id="403" r:id="rId40"/>
    <p:sldId id="356" r:id="rId41"/>
    <p:sldId id="297" r:id="rId42"/>
    <p:sldId id="1825" r:id="rId43"/>
    <p:sldId id="353" r:id="rId44"/>
    <p:sldId id="551" r:id="rId45"/>
    <p:sldId id="339" r:id="rId46"/>
    <p:sldId id="312" r:id="rId47"/>
    <p:sldId id="316" r:id="rId48"/>
    <p:sldId id="334" r:id="rId49"/>
    <p:sldId id="372" r:id="rId50"/>
    <p:sldId id="340" r:id="rId51"/>
    <p:sldId id="341" r:id="rId52"/>
    <p:sldId id="342" r:id="rId53"/>
    <p:sldId id="550" r:id="rId54"/>
    <p:sldId id="281" r:id="rId55"/>
    <p:sldId id="549" r:id="rId56"/>
    <p:sldId id="552" r:id="rId57"/>
    <p:sldId id="553" r:id="rId58"/>
    <p:sldId id="555" r:id="rId59"/>
    <p:sldId id="556" r:id="rId60"/>
    <p:sldId id="554" r:id="rId61"/>
    <p:sldId id="548" r:id="rId62"/>
    <p:sldId id="673" r:id="rId63"/>
    <p:sldId id="685" r:id="rId64"/>
    <p:sldId id="686" r:id="rId65"/>
    <p:sldId id="689" r:id="rId66"/>
    <p:sldId id="688" r:id="rId67"/>
    <p:sldId id="679" r:id="rId68"/>
    <p:sldId id="680" r:id="rId6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0" autoAdjust="0"/>
    <p:restoredTop sz="94620" autoAdjust="0"/>
  </p:normalViewPr>
  <p:slideViewPr>
    <p:cSldViewPr>
      <p:cViewPr varScale="1">
        <p:scale>
          <a:sx n="88" d="100"/>
          <a:sy n="88" d="100"/>
        </p:scale>
        <p:origin x="81" y="5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034"/>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oy.bridges.AMERICAS\AppData\Local\Temp\notes95E17C\~178126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smoothMarker"/>
        <c:varyColors val="0"/>
        <c:ser>
          <c:idx val="1"/>
          <c:order val="0"/>
          <c:spPr>
            <a:ln w="25400" cap="rnd">
              <a:solidFill>
                <a:schemeClr val="accent2">
                  <a:tint val="77000"/>
                </a:schemeClr>
              </a:solidFill>
            </a:ln>
            <a:effectLst>
              <a:glow>
                <a:schemeClr val="accent2">
                  <a:tint val="77000"/>
                  <a:satMod val="175000"/>
                  <a:alpha val="14000"/>
                </a:schemeClr>
              </a:glow>
            </a:effectLst>
          </c:spPr>
          <c:marker>
            <c:symbol val="none"/>
          </c:marker>
          <c:xVal>
            <c:numRef>
              <c:f>Sheet2!$C$6:$C$28</c:f>
              <c:numCache>
                <c:formatCode>General</c:formatCode>
                <c:ptCount val="23"/>
                <c:pt idx="0">
                  <c:v>15</c:v>
                </c:pt>
                <c:pt idx="1">
                  <c:v>20</c:v>
                </c:pt>
                <c:pt idx="2">
                  <c:v>25</c:v>
                </c:pt>
                <c:pt idx="3">
                  <c:v>30</c:v>
                </c:pt>
                <c:pt idx="4">
                  <c:v>35</c:v>
                </c:pt>
                <c:pt idx="5">
                  <c:v>40</c:v>
                </c:pt>
                <c:pt idx="6">
                  <c:v>45</c:v>
                </c:pt>
                <c:pt idx="7">
                  <c:v>50</c:v>
                </c:pt>
                <c:pt idx="8">
                  <c:v>60</c:v>
                </c:pt>
                <c:pt idx="9">
                  <c:v>70</c:v>
                </c:pt>
                <c:pt idx="10">
                  <c:v>80</c:v>
                </c:pt>
                <c:pt idx="11">
                  <c:v>90</c:v>
                </c:pt>
                <c:pt idx="12">
                  <c:v>100</c:v>
                </c:pt>
                <c:pt idx="13">
                  <c:v>125</c:v>
                </c:pt>
                <c:pt idx="14">
                  <c:v>150</c:v>
                </c:pt>
                <c:pt idx="15">
                  <c:v>175</c:v>
                </c:pt>
                <c:pt idx="16">
                  <c:v>200</c:v>
                </c:pt>
                <c:pt idx="17">
                  <c:v>300</c:v>
                </c:pt>
                <c:pt idx="18">
                  <c:v>400</c:v>
                </c:pt>
                <c:pt idx="19">
                  <c:v>500</c:v>
                </c:pt>
                <c:pt idx="20">
                  <c:v>600</c:v>
                </c:pt>
                <c:pt idx="21">
                  <c:v>700</c:v>
                </c:pt>
                <c:pt idx="22">
                  <c:v>760</c:v>
                </c:pt>
              </c:numCache>
            </c:numRef>
          </c:xVal>
          <c:yVal>
            <c:numRef>
              <c:f>Sheet2!$E$6:$E$28</c:f>
              <c:numCache>
                <c:formatCode>General</c:formatCode>
                <c:ptCount val="23"/>
                <c:pt idx="0">
                  <c:v>0</c:v>
                </c:pt>
                <c:pt idx="1">
                  <c:v>116.040268456376</c:v>
                </c:pt>
                <c:pt idx="2">
                  <c:v>185.6644295302014</c:v>
                </c:pt>
                <c:pt idx="3">
                  <c:v>232.08053691275171</c:v>
                </c:pt>
                <c:pt idx="4">
                  <c:v>265.23489932885911</c:v>
                </c:pt>
                <c:pt idx="5">
                  <c:v>290.1006711409396</c:v>
                </c:pt>
                <c:pt idx="6">
                  <c:v>309.44071588366899</c:v>
                </c:pt>
                <c:pt idx="7">
                  <c:v>324.91275167785233</c:v>
                </c:pt>
                <c:pt idx="8">
                  <c:v>348.12080536912748</c:v>
                </c:pt>
                <c:pt idx="9">
                  <c:v>364.69798657718121</c:v>
                </c:pt>
                <c:pt idx="10">
                  <c:v>377.13087248322148</c:v>
                </c:pt>
                <c:pt idx="11">
                  <c:v>386.80089485458609</c:v>
                </c:pt>
                <c:pt idx="12">
                  <c:v>394.53691275167711</c:v>
                </c:pt>
                <c:pt idx="13">
                  <c:v>408.46174496644301</c:v>
                </c:pt>
                <c:pt idx="14">
                  <c:v>417.744966442953</c:v>
                </c:pt>
                <c:pt idx="15">
                  <c:v>424.37583892617408</c:v>
                </c:pt>
                <c:pt idx="16">
                  <c:v>429.34899328859052</c:v>
                </c:pt>
                <c:pt idx="17">
                  <c:v>440.95302013422821</c:v>
                </c:pt>
                <c:pt idx="18">
                  <c:v>446.75503355704689</c:v>
                </c:pt>
                <c:pt idx="19">
                  <c:v>450.2362416107382</c:v>
                </c:pt>
                <c:pt idx="20">
                  <c:v>452.55704697986579</c:v>
                </c:pt>
                <c:pt idx="21">
                  <c:v>454.21476510067112</c:v>
                </c:pt>
                <c:pt idx="22">
                  <c:v>455</c:v>
                </c:pt>
              </c:numCache>
            </c:numRef>
          </c:yVal>
          <c:smooth val="1"/>
          <c:extLst>
            <c:ext xmlns:c16="http://schemas.microsoft.com/office/drawing/2014/chart" uri="{C3380CC4-5D6E-409C-BE32-E72D297353CC}">
              <c16:uniqueId val="{00000000-C58D-40F8-8916-A197E27BFFA2}"/>
            </c:ext>
          </c:extLst>
        </c:ser>
        <c:ser>
          <c:idx val="0"/>
          <c:order val="1"/>
          <c:spPr>
            <a:ln w="0" cap="rnd" cmpd="sng">
              <a:noFill/>
            </a:ln>
            <a:effectLst>
              <a:glow rad="139700">
                <a:schemeClr val="accent2">
                  <a:shade val="76000"/>
                  <a:satMod val="175000"/>
                  <a:alpha val="14000"/>
                </a:schemeClr>
              </a:glow>
            </a:effectLst>
          </c:spPr>
          <c:marker>
            <c:symbol val="none"/>
          </c:marker>
          <c:xVal>
            <c:numRef>
              <c:f>Sheet2!$C$6:$C$28</c:f>
              <c:numCache>
                <c:formatCode>General</c:formatCode>
                <c:ptCount val="23"/>
                <c:pt idx="0">
                  <c:v>15</c:v>
                </c:pt>
                <c:pt idx="1">
                  <c:v>20</c:v>
                </c:pt>
                <c:pt idx="2">
                  <c:v>25</c:v>
                </c:pt>
                <c:pt idx="3">
                  <c:v>30</c:v>
                </c:pt>
                <c:pt idx="4">
                  <c:v>35</c:v>
                </c:pt>
                <c:pt idx="5">
                  <c:v>40</c:v>
                </c:pt>
                <c:pt idx="6">
                  <c:v>45</c:v>
                </c:pt>
                <c:pt idx="7">
                  <c:v>50</c:v>
                </c:pt>
                <c:pt idx="8">
                  <c:v>60</c:v>
                </c:pt>
                <c:pt idx="9">
                  <c:v>70</c:v>
                </c:pt>
                <c:pt idx="10">
                  <c:v>80</c:v>
                </c:pt>
                <c:pt idx="11">
                  <c:v>90</c:v>
                </c:pt>
                <c:pt idx="12">
                  <c:v>100</c:v>
                </c:pt>
                <c:pt idx="13">
                  <c:v>125</c:v>
                </c:pt>
                <c:pt idx="14">
                  <c:v>150</c:v>
                </c:pt>
                <c:pt idx="15">
                  <c:v>175</c:v>
                </c:pt>
                <c:pt idx="16">
                  <c:v>200</c:v>
                </c:pt>
                <c:pt idx="17">
                  <c:v>300</c:v>
                </c:pt>
                <c:pt idx="18">
                  <c:v>400</c:v>
                </c:pt>
                <c:pt idx="19">
                  <c:v>500</c:v>
                </c:pt>
                <c:pt idx="20">
                  <c:v>600</c:v>
                </c:pt>
                <c:pt idx="21">
                  <c:v>700</c:v>
                </c:pt>
                <c:pt idx="22">
                  <c:v>760</c:v>
                </c:pt>
              </c:numCache>
            </c:numRef>
          </c:xVal>
          <c:yVal>
            <c:numRef>
              <c:f>Sheet2!$E$6:$E$28</c:f>
              <c:numCache>
                <c:formatCode>General</c:formatCode>
                <c:ptCount val="23"/>
                <c:pt idx="0">
                  <c:v>0</c:v>
                </c:pt>
                <c:pt idx="1">
                  <c:v>116.040268456376</c:v>
                </c:pt>
                <c:pt idx="2">
                  <c:v>185.6644295302014</c:v>
                </c:pt>
                <c:pt idx="3">
                  <c:v>232.08053691275171</c:v>
                </c:pt>
                <c:pt idx="4">
                  <c:v>265.23489932885911</c:v>
                </c:pt>
                <c:pt idx="5">
                  <c:v>290.1006711409396</c:v>
                </c:pt>
                <c:pt idx="6">
                  <c:v>309.44071588366899</c:v>
                </c:pt>
                <c:pt idx="7">
                  <c:v>324.91275167785233</c:v>
                </c:pt>
                <c:pt idx="8">
                  <c:v>348.12080536912748</c:v>
                </c:pt>
                <c:pt idx="9">
                  <c:v>364.69798657718121</c:v>
                </c:pt>
                <c:pt idx="10">
                  <c:v>377.13087248322148</c:v>
                </c:pt>
                <c:pt idx="11">
                  <c:v>386.80089485458609</c:v>
                </c:pt>
                <c:pt idx="12">
                  <c:v>394.53691275167711</c:v>
                </c:pt>
                <c:pt idx="13">
                  <c:v>408.46174496644301</c:v>
                </c:pt>
                <c:pt idx="14">
                  <c:v>417.744966442953</c:v>
                </c:pt>
                <c:pt idx="15">
                  <c:v>424.37583892617408</c:v>
                </c:pt>
                <c:pt idx="16">
                  <c:v>429.34899328859052</c:v>
                </c:pt>
                <c:pt idx="17">
                  <c:v>440.95302013422821</c:v>
                </c:pt>
                <c:pt idx="18">
                  <c:v>446.75503355704689</c:v>
                </c:pt>
                <c:pt idx="19">
                  <c:v>450.2362416107382</c:v>
                </c:pt>
                <c:pt idx="20">
                  <c:v>452.55704697986579</c:v>
                </c:pt>
                <c:pt idx="21">
                  <c:v>454.21476510067112</c:v>
                </c:pt>
                <c:pt idx="22">
                  <c:v>455</c:v>
                </c:pt>
              </c:numCache>
            </c:numRef>
          </c:yVal>
          <c:smooth val="1"/>
          <c:extLst>
            <c:ext xmlns:c16="http://schemas.microsoft.com/office/drawing/2014/chart" uri="{C3380CC4-5D6E-409C-BE32-E72D297353CC}">
              <c16:uniqueId val="{00000001-C58D-40F8-8916-A197E27BFFA2}"/>
            </c:ext>
          </c:extLst>
        </c:ser>
        <c:dLbls>
          <c:showLegendKey val="0"/>
          <c:showVal val="0"/>
          <c:showCatName val="0"/>
          <c:showSerName val="0"/>
          <c:showPercent val="0"/>
          <c:showBubbleSize val="0"/>
        </c:dLbls>
        <c:axId val="-2061747976"/>
        <c:axId val="-2061741048"/>
      </c:scatterChart>
      <c:valAx>
        <c:axId val="-2061747976"/>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bg2">
                        <a:lumMod val="50000"/>
                      </a:schemeClr>
                    </a:solidFill>
                    <a:latin typeface="+mn-lt"/>
                    <a:ea typeface="+mn-ea"/>
                    <a:cs typeface="+mn-cs"/>
                  </a:defRPr>
                </a:pPr>
                <a:r>
                  <a:rPr lang="en-US">
                    <a:solidFill>
                      <a:schemeClr val="bg2">
                        <a:lumMod val="50000"/>
                      </a:schemeClr>
                    </a:solidFill>
                  </a:rPr>
                  <a:t>Inlet Pressure (Torr)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bg2">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n-lt"/>
                <a:ea typeface="+mn-ea"/>
                <a:cs typeface="+mn-cs"/>
              </a:defRPr>
            </a:pPr>
            <a:endParaRPr lang="en-US"/>
          </a:p>
        </c:txPr>
        <c:crossAx val="-2061741048"/>
        <c:crosses val="autoZero"/>
        <c:crossBetween val="midCat"/>
      </c:valAx>
      <c:valAx>
        <c:axId val="-2061741048"/>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bg2">
                        <a:lumMod val="50000"/>
                      </a:schemeClr>
                    </a:solidFill>
                    <a:latin typeface="+mn-lt"/>
                    <a:ea typeface="+mn-ea"/>
                    <a:cs typeface="+mn-cs"/>
                  </a:defRPr>
                </a:pPr>
                <a:r>
                  <a:rPr lang="en-US">
                    <a:solidFill>
                      <a:schemeClr val="bg2">
                        <a:lumMod val="50000"/>
                      </a:schemeClr>
                    </a:solidFill>
                  </a:rPr>
                  <a:t>Flow Rate (ACFM)</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bg2">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2">
                    <a:lumMod val="50000"/>
                  </a:schemeClr>
                </a:solidFill>
                <a:latin typeface="+mn-lt"/>
                <a:ea typeface="+mn-ea"/>
                <a:cs typeface="+mn-cs"/>
              </a:defRPr>
            </a:pPr>
            <a:endParaRPr lang="en-US"/>
          </a:p>
        </c:txPr>
        <c:crossAx val="-2061747976"/>
        <c:crosses val="autoZero"/>
        <c:crossBetween val="midCat"/>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55C312CC-FF60-4B7B-83EE-14AE31C28F8F}" type="datetimeFigureOut">
              <a:rPr lang="en-US" smtClean="0"/>
              <a:t>9/30/2021</a:t>
            </a:fld>
            <a:endParaRPr lang="en-US" dirty="0"/>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8C7F2ED6-2706-41DB-BBF3-3D05DCD3838B}" type="slidenum">
              <a:rPr lang="en-US" smtClean="0"/>
              <a:t>‹#›</a:t>
            </a:fld>
            <a:endParaRPr lang="en-US" dirty="0"/>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91F2005C-CF68-406C-BFD9-D66C7C5EDAF8}" type="datetimeFigureOut">
              <a:rPr lang="en-US" smtClean="0"/>
              <a:pPr/>
              <a:t>9/30/2021</a:t>
            </a:fld>
            <a:endParaRPr lang="en-US"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446EB7B-38EB-4113-8938-7852F77C677C}" type="slidenum">
              <a:rPr lang="en-US" smtClean="0"/>
              <a:pPr/>
              <a:t>‹#›</a:t>
            </a:fld>
            <a:endParaRPr lang="en-US" dirty="0"/>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968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73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66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458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04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90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9721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738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8511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82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914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36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106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726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63</a:t>
            </a:fld>
            <a:endParaRPr lang="en-US"/>
          </a:p>
        </p:txBody>
      </p:sp>
    </p:spTree>
    <p:extLst>
      <p:ext uri="{BB962C8B-B14F-4D97-AF65-F5344CB8AC3E}">
        <p14:creationId xmlns:p14="http://schemas.microsoft.com/office/powerpoint/2010/main" val="1262393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46EB7B-38EB-4113-8938-7852F77C677C}" type="slidenum">
              <a:rPr lang="en-US" smtClean="0"/>
              <a:pPr/>
              <a:t>65</a:t>
            </a:fld>
            <a:endParaRPr lang="en-US"/>
          </a:p>
        </p:txBody>
      </p:sp>
    </p:spTree>
    <p:extLst>
      <p:ext uri="{BB962C8B-B14F-4D97-AF65-F5344CB8AC3E}">
        <p14:creationId xmlns:p14="http://schemas.microsoft.com/office/powerpoint/2010/main" val="428070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01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4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87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4B10-E192-4B95-85B5-FFE5AF10F302}"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3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7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360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3B952-D4C1-4B16-8E79-F4B4FF55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974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81200" y="2932040"/>
            <a:ext cx="8331200" cy="202799"/>
          </a:xfrm>
          <a:prstGeom prst="rect">
            <a:avLst/>
          </a:prstGeom>
        </p:spPr>
      </p:pic>
      <p:pic>
        <p:nvPicPr>
          <p:cNvPr id="9" name="Picture 8">
            <a:extLst>
              <a:ext uri="{FF2B5EF4-FFF2-40B4-BE49-F238E27FC236}">
                <a16:creationId xmlns:a16="http://schemas.microsoft.com/office/drawing/2014/main" id="{0C3BE185-5DA3-4470-87A1-38446924DB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4154" y="5902034"/>
            <a:ext cx="3124200" cy="71672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58BBF515-E0F8-4E79-8581-7C7CB265225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44000" y="5666262"/>
            <a:ext cx="2790825" cy="9525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
        <p:nvSpPr>
          <p:cNvPr id="7" name="Textplatzhalter 3">
            <a:extLst>
              <a:ext uri="{FF2B5EF4-FFF2-40B4-BE49-F238E27FC236}">
                <a16:creationId xmlns:a16="http://schemas.microsoft.com/office/drawing/2014/main" id="{9D1F4D64-33AC-455C-82A2-789C3AA823E6}"/>
              </a:ext>
            </a:extLst>
          </p:cNvPr>
          <p:cNvSpPr>
            <a:spLocks noGrp="1"/>
          </p:cNvSpPr>
          <p:nvPr>
            <p:ph type="body" sz="quarter" idx="10" hasCustomPrompt="1"/>
          </p:nvPr>
        </p:nvSpPr>
        <p:spPr>
          <a:xfrm>
            <a:off x="441651" y="716879"/>
            <a:ext cx="11200603"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9" name="Textplatzhalter 3">
            <a:extLst>
              <a:ext uri="{FF2B5EF4-FFF2-40B4-BE49-F238E27FC236}">
                <a16:creationId xmlns:a16="http://schemas.microsoft.com/office/drawing/2014/main" id="{F2647229-C97D-427F-83E5-7B5D03B4DE6E}"/>
              </a:ext>
            </a:extLst>
          </p:cNvPr>
          <p:cNvSpPr>
            <a:spLocks noGrp="1"/>
          </p:cNvSpPr>
          <p:nvPr>
            <p:ph type="body" sz="quarter" idx="12" hasCustomPrompt="1"/>
          </p:nvPr>
        </p:nvSpPr>
        <p:spPr>
          <a:xfrm>
            <a:off x="429209" y="207769"/>
            <a:ext cx="11200604"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Tree>
    <p:extLst>
      <p:ext uri="{BB962C8B-B14F-4D97-AF65-F5344CB8AC3E}">
        <p14:creationId xmlns:p14="http://schemas.microsoft.com/office/powerpoint/2010/main" val="1129607604"/>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9D61D6-1BBE-4118-A23D-09F9682A7154}"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65A41-3427-40D1-8308-881739C36077}" type="slidenum">
              <a:rPr lang="en-US" smtClean="0"/>
              <a:t>‹#›</a:t>
            </a:fld>
            <a:endParaRPr lang="en-US"/>
          </a:p>
        </p:txBody>
      </p:sp>
    </p:spTree>
    <p:extLst>
      <p:ext uri="{BB962C8B-B14F-4D97-AF65-F5344CB8AC3E}">
        <p14:creationId xmlns:p14="http://schemas.microsoft.com/office/powerpoint/2010/main" val="3738327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9A2-D0CB-4335-BAFD-D45E4104C036}"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CC269-2923-462A-B66C-AECAF2603621}" type="slidenum">
              <a:rPr lang="en-US" smtClean="0"/>
              <a:t>‹#›</a:t>
            </a:fld>
            <a:endParaRPr lang="en-US"/>
          </a:p>
        </p:txBody>
      </p:sp>
    </p:spTree>
    <p:extLst>
      <p:ext uri="{BB962C8B-B14F-4D97-AF65-F5344CB8AC3E}">
        <p14:creationId xmlns:p14="http://schemas.microsoft.com/office/powerpoint/2010/main" val="668803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title turquoise">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5F256642-547C-416B-84B0-0E8178790F5B}"/>
              </a:ext>
            </a:extLst>
          </p:cNvPr>
          <p:cNvSpPr>
            <a:spLocks noGrp="1"/>
          </p:cNvSpPr>
          <p:nvPr>
            <p:ph type="body" sz="quarter" idx="10" hasCustomPrompt="1"/>
          </p:nvPr>
        </p:nvSpPr>
        <p:spPr>
          <a:xfrm>
            <a:off x="426689" y="1631573"/>
            <a:ext cx="9291352" cy="1152128"/>
          </a:xfrm>
          <a:prstGeom prst="rect">
            <a:avLst/>
          </a:prstGeom>
        </p:spPr>
        <p:txBody>
          <a:bodyPr/>
          <a:lstStyle>
            <a:lvl1pPr marL="0" indent="0">
              <a:buFontTx/>
              <a:buNone/>
              <a:defRPr sz="8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interTITLE</a:t>
            </a:r>
          </a:p>
        </p:txBody>
      </p:sp>
      <p:sp>
        <p:nvSpPr>
          <p:cNvPr id="8" name="Textplatzhalter 3">
            <a:extLst>
              <a:ext uri="{FF2B5EF4-FFF2-40B4-BE49-F238E27FC236}">
                <a16:creationId xmlns:a16="http://schemas.microsoft.com/office/drawing/2014/main" id="{F7D00024-5CDA-414C-B76E-1E06A37A45F1}"/>
              </a:ext>
            </a:extLst>
          </p:cNvPr>
          <p:cNvSpPr>
            <a:spLocks noGrp="1"/>
          </p:cNvSpPr>
          <p:nvPr>
            <p:ph type="body" sz="quarter" idx="14" hasCustomPrompt="1"/>
          </p:nvPr>
        </p:nvSpPr>
        <p:spPr>
          <a:xfrm>
            <a:off x="447870" y="2992021"/>
            <a:ext cx="5359204" cy="3240487"/>
          </a:xfrm>
          <a:prstGeom prst="rect">
            <a:avLst/>
          </a:prstGeom>
        </p:spPr>
        <p:txBody>
          <a:bodyPr/>
          <a:lstStyle>
            <a:lvl1pPr marL="0" indent="0">
              <a:lnSpc>
                <a:spcPts val="2933"/>
              </a:lnSpc>
              <a:spcBef>
                <a:spcPts val="800"/>
              </a:spcBef>
              <a:buFontTx/>
              <a:buNone/>
              <a:defRPr sz="2133" b="0" baseline="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Copy text</a:t>
            </a:r>
          </a:p>
        </p:txBody>
      </p:sp>
    </p:spTree>
    <p:extLst>
      <p:ext uri="{BB962C8B-B14F-4D97-AF65-F5344CB8AC3E}">
        <p14:creationId xmlns:p14="http://schemas.microsoft.com/office/powerpoint/2010/main" val="3976446187"/>
      </p:ext>
    </p:extLst>
  </p:cSld>
  <p:clrMapOvr>
    <a:masterClrMapping/>
  </p:clrMapOvr>
  <p:extLst>
    <p:ext uri="{DCECCB84-F9BA-43D5-87BE-67443E8EF086}">
      <p15:sldGuideLst xmlns:p15="http://schemas.microsoft.com/office/powerpoint/2012/main">
        <p15:guide id="1" pos="2880">
          <p15:clr>
            <a:srgbClr val="FBAE40"/>
          </p15:clr>
        </p15:guide>
        <p15:guide id="3" orient="horz" pos="1484">
          <p15:clr>
            <a:srgbClr val="FBAE40"/>
          </p15:clr>
        </p15:guide>
        <p15:guide id="4" orient="horz" pos="849">
          <p15:clr>
            <a:srgbClr val="FBAE40"/>
          </p15:clr>
        </p15:guide>
        <p15:guide id="5" orient="horz" pos="2968">
          <p15:clr>
            <a:srgbClr val="FBAE40"/>
          </p15:clr>
        </p15:guide>
        <p15:guide id="6" pos="548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hite text + pho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0BF7B68-7420-4CEE-A6D2-A48D54A92A05}"/>
              </a:ext>
            </a:extLst>
          </p:cNvPr>
          <p:cNvSpPr>
            <a:spLocks noGrp="1"/>
          </p:cNvSpPr>
          <p:nvPr>
            <p:ph type="body" sz="quarter" idx="10" hasCustomPrompt="1"/>
          </p:nvPr>
        </p:nvSpPr>
        <p:spPr>
          <a:xfrm>
            <a:off x="441651" y="716879"/>
            <a:ext cx="5558339"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dirty="0"/>
              <a:t>Subline</a:t>
            </a:r>
          </a:p>
        </p:txBody>
      </p:sp>
      <p:sp>
        <p:nvSpPr>
          <p:cNvPr id="7" name="Textplatzhalter 3">
            <a:extLst>
              <a:ext uri="{FF2B5EF4-FFF2-40B4-BE49-F238E27FC236}">
                <a16:creationId xmlns:a16="http://schemas.microsoft.com/office/drawing/2014/main" id="{E9267615-96CF-4532-ACBC-FBF74912D44C}"/>
              </a:ext>
            </a:extLst>
          </p:cNvPr>
          <p:cNvSpPr>
            <a:spLocks noGrp="1"/>
          </p:cNvSpPr>
          <p:nvPr>
            <p:ph type="body" sz="quarter" idx="12" hasCustomPrompt="1"/>
          </p:nvPr>
        </p:nvSpPr>
        <p:spPr>
          <a:xfrm>
            <a:off x="429210" y="207769"/>
            <a:ext cx="5570780"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dirty="0"/>
              <a:t>Headline</a:t>
            </a:r>
          </a:p>
        </p:txBody>
      </p:sp>
      <p:sp>
        <p:nvSpPr>
          <p:cNvPr id="3" name="Bildplatzhalter 2">
            <a:extLst>
              <a:ext uri="{FF2B5EF4-FFF2-40B4-BE49-F238E27FC236}">
                <a16:creationId xmlns:a16="http://schemas.microsoft.com/office/drawing/2014/main" id="{323D8010-3F43-4F56-A668-CB229AE62000}"/>
              </a:ext>
            </a:extLst>
          </p:cNvPr>
          <p:cNvSpPr>
            <a:spLocks noGrp="1"/>
          </p:cNvSpPr>
          <p:nvPr>
            <p:ph type="pic" sz="quarter" idx="13"/>
          </p:nvPr>
        </p:nvSpPr>
        <p:spPr>
          <a:xfrm>
            <a:off x="6100705" y="-1"/>
            <a:ext cx="6091296" cy="6276393"/>
          </a:xfrm>
          <a:prstGeom prst="rect">
            <a:avLst/>
          </a:prstGeom>
        </p:spPr>
        <p:txBody>
          <a:bodyPr anchor="ctr"/>
          <a:lstStyle>
            <a:lvl1pPr marL="0" indent="0" algn="ctr">
              <a:buFontTx/>
              <a:buNone/>
              <a:defRPr sz="1067">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8" name="Textplatzhalter 3">
            <a:extLst>
              <a:ext uri="{FF2B5EF4-FFF2-40B4-BE49-F238E27FC236}">
                <a16:creationId xmlns:a16="http://schemas.microsoft.com/office/drawing/2014/main" id="{5EB0D295-EA68-445A-AA96-C1D5BDDC9431}"/>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dirty="0"/>
              <a:t>Text</a:t>
            </a:r>
          </a:p>
          <a:p>
            <a:pPr lvl="1"/>
            <a:r>
              <a:rPr lang="de-DE" dirty="0"/>
              <a:t>Text</a:t>
            </a:r>
          </a:p>
          <a:p>
            <a:pPr lvl="2"/>
            <a:r>
              <a:rPr lang="de-DE" dirty="0"/>
              <a:t>Text</a:t>
            </a:r>
          </a:p>
          <a:p>
            <a:pPr lvl="3"/>
            <a:r>
              <a:rPr lang="de-DE" dirty="0"/>
              <a:t>Text</a:t>
            </a:r>
          </a:p>
          <a:p>
            <a:pPr lvl="4"/>
            <a:r>
              <a:rPr lang="de-DE" dirty="0"/>
              <a:t>Text</a:t>
            </a:r>
          </a:p>
          <a:p>
            <a:pPr lvl="5"/>
            <a:r>
              <a:rPr lang="de-DE" dirty="0"/>
              <a:t>Text</a:t>
            </a:r>
          </a:p>
          <a:p>
            <a:pPr lvl="6"/>
            <a:r>
              <a:rPr lang="de-DE" dirty="0"/>
              <a:t>Text</a:t>
            </a:r>
          </a:p>
          <a:p>
            <a:pPr lvl="7"/>
            <a:r>
              <a:rPr lang="de-DE" dirty="0"/>
              <a:t>Text</a:t>
            </a:r>
          </a:p>
          <a:p>
            <a:pPr lvl="4"/>
            <a:endParaRPr lang="de-DE" dirty="0"/>
          </a:p>
        </p:txBody>
      </p:sp>
      <p:pic>
        <p:nvPicPr>
          <p:cNvPr id="9" name="Picture 8" descr="A close up of a sign&#10;&#10;Description automatically generated">
            <a:extLst>
              <a:ext uri="{FF2B5EF4-FFF2-40B4-BE49-F238E27FC236}">
                <a16:creationId xmlns:a16="http://schemas.microsoft.com/office/drawing/2014/main" id="{346947BA-BF27-4A14-8B9C-99E6ACB30B98}"/>
              </a:ext>
            </a:extLst>
          </p:cNvPr>
          <p:cNvPicPr>
            <a:picLocks noChangeAspect="1"/>
          </p:cNvPicPr>
          <p:nvPr userDrawn="1"/>
        </p:nvPicPr>
        <p:blipFill>
          <a:blip r:embed="rId2"/>
          <a:stretch>
            <a:fillRect/>
          </a:stretch>
        </p:blipFill>
        <p:spPr>
          <a:xfrm>
            <a:off x="10320469" y="5731156"/>
            <a:ext cx="1591056" cy="1006011"/>
          </a:xfrm>
          <a:prstGeom prst="rect">
            <a:avLst/>
          </a:prstGeom>
        </p:spPr>
      </p:pic>
    </p:spTree>
    <p:extLst>
      <p:ext uri="{BB962C8B-B14F-4D97-AF65-F5344CB8AC3E}">
        <p14:creationId xmlns:p14="http://schemas.microsoft.com/office/powerpoint/2010/main" val="1603812841"/>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guide id="3" orient="horz" pos="32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hite text">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1BE783E2-F975-40D8-81AA-DBDCD9192BDB}"/>
              </a:ext>
            </a:extLst>
          </p:cNvPr>
          <p:cNvSpPr>
            <a:spLocks noGrp="1"/>
          </p:cNvSpPr>
          <p:nvPr>
            <p:ph type="body" sz="quarter" idx="10" hasCustomPrompt="1"/>
          </p:nvPr>
        </p:nvSpPr>
        <p:spPr>
          <a:xfrm>
            <a:off x="441650" y="716879"/>
            <a:ext cx="11172500"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10" name="Textplatzhalter 3">
            <a:extLst>
              <a:ext uri="{FF2B5EF4-FFF2-40B4-BE49-F238E27FC236}">
                <a16:creationId xmlns:a16="http://schemas.microsoft.com/office/drawing/2014/main" id="{BE4BA888-9EE0-443D-87C3-5CC19D084E99}"/>
              </a:ext>
            </a:extLst>
          </p:cNvPr>
          <p:cNvSpPr>
            <a:spLocks noGrp="1"/>
          </p:cNvSpPr>
          <p:nvPr>
            <p:ph type="body" sz="quarter" idx="12" hasCustomPrompt="1"/>
          </p:nvPr>
        </p:nvSpPr>
        <p:spPr>
          <a:xfrm>
            <a:off x="429210" y="207769"/>
            <a:ext cx="11184941"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
        <p:nvSpPr>
          <p:cNvPr id="13" name="Textplatzhalter 3">
            <a:extLst>
              <a:ext uri="{FF2B5EF4-FFF2-40B4-BE49-F238E27FC236}">
                <a16:creationId xmlns:a16="http://schemas.microsoft.com/office/drawing/2014/main" id="{2347DD24-ED33-4860-8352-8765D3D977DC}"/>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a:t>Text</a:t>
            </a:r>
          </a:p>
          <a:p>
            <a:pPr lvl="1"/>
            <a:r>
              <a:rPr lang="de-DE"/>
              <a:t>Text</a:t>
            </a:r>
          </a:p>
          <a:p>
            <a:pPr lvl="2"/>
            <a:r>
              <a:rPr lang="de-DE"/>
              <a:t>Text</a:t>
            </a:r>
          </a:p>
          <a:p>
            <a:pPr lvl="3"/>
            <a:r>
              <a:rPr lang="de-DE"/>
              <a:t>Text</a:t>
            </a:r>
          </a:p>
          <a:p>
            <a:pPr lvl="4"/>
            <a:r>
              <a:rPr lang="de-DE"/>
              <a:t>Text</a:t>
            </a:r>
          </a:p>
          <a:p>
            <a:pPr lvl="5"/>
            <a:r>
              <a:rPr lang="de-DE"/>
              <a:t>Text</a:t>
            </a:r>
          </a:p>
          <a:p>
            <a:pPr lvl="6"/>
            <a:r>
              <a:rPr lang="de-DE"/>
              <a:t>Text</a:t>
            </a:r>
          </a:p>
          <a:p>
            <a:pPr lvl="7"/>
            <a:r>
              <a:rPr lang="de-DE"/>
              <a:t>Text</a:t>
            </a:r>
          </a:p>
          <a:p>
            <a:pPr lvl="4"/>
            <a:endParaRPr lang="de-DE"/>
          </a:p>
        </p:txBody>
      </p:sp>
      <p:pic>
        <p:nvPicPr>
          <p:cNvPr id="6" name="Picture 5" descr="A close up of a sign&#10;&#10;Description automatically generated">
            <a:extLst>
              <a:ext uri="{FF2B5EF4-FFF2-40B4-BE49-F238E27FC236}">
                <a16:creationId xmlns:a16="http://schemas.microsoft.com/office/drawing/2014/main" id="{13203C58-DD21-4C4E-ADA9-8DC5ED72DE00}"/>
              </a:ext>
            </a:extLst>
          </p:cNvPr>
          <p:cNvPicPr>
            <a:picLocks noChangeAspect="1"/>
          </p:cNvPicPr>
          <p:nvPr userDrawn="1"/>
        </p:nvPicPr>
        <p:blipFill>
          <a:blip r:embed="rId2"/>
          <a:stretch>
            <a:fillRect/>
          </a:stretch>
        </p:blipFill>
        <p:spPr>
          <a:xfrm>
            <a:off x="10704512" y="5973983"/>
            <a:ext cx="1207013" cy="763184"/>
          </a:xfrm>
          <a:prstGeom prst="rect">
            <a:avLst/>
          </a:prstGeom>
        </p:spPr>
      </p:pic>
    </p:spTree>
    <p:extLst>
      <p:ext uri="{BB962C8B-B14F-4D97-AF65-F5344CB8AC3E}">
        <p14:creationId xmlns:p14="http://schemas.microsoft.com/office/powerpoint/2010/main" val="618691409"/>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B715293-6452-42DB-A872-B9921E5023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3" y="6394631"/>
            <a:ext cx="660131" cy="336032"/>
          </a:xfrm>
          <a:prstGeom prst="rect">
            <a:avLst/>
          </a:prstGeom>
        </p:spPr>
      </p:pic>
      <p:sp>
        <p:nvSpPr>
          <p:cNvPr id="7" name="Textplatzhalter 3">
            <a:extLst>
              <a:ext uri="{FF2B5EF4-FFF2-40B4-BE49-F238E27FC236}">
                <a16:creationId xmlns:a16="http://schemas.microsoft.com/office/drawing/2014/main" id="{9D1F4D64-33AC-455C-82A2-789C3AA823E6}"/>
              </a:ext>
            </a:extLst>
          </p:cNvPr>
          <p:cNvSpPr>
            <a:spLocks noGrp="1"/>
          </p:cNvSpPr>
          <p:nvPr>
            <p:ph type="body" sz="quarter" idx="10" hasCustomPrompt="1"/>
          </p:nvPr>
        </p:nvSpPr>
        <p:spPr>
          <a:xfrm>
            <a:off x="441651" y="716879"/>
            <a:ext cx="11200603"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9" name="Textplatzhalter 3">
            <a:extLst>
              <a:ext uri="{FF2B5EF4-FFF2-40B4-BE49-F238E27FC236}">
                <a16:creationId xmlns:a16="http://schemas.microsoft.com/office/drawing/2014/main" id="{F2647229-C97D-427F-83E5-7B5D03B4DE6E}"/>
              </a:ext>
            </a:extLst>
          </p:cNvPr>
          <p:cNvSpPr>
            <a:spLocks noGrp="1"/>
          </p:cNvSpPr>
          <p:nvPr>
            <p:ph type="body" sz="quarter" idx="12" hasCustomPrompt="1"/>
          </p:nvPr>
        </p:nvSpPr>
        <p:spPr>
          <a:xfrm>
            <a:off x="429209" y="207769"/>
            <a:ext cx="11200604"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Tree>
    <p:extLst>
      <p:ext uri="{BB962C8B-B14F-4D97-AF65-F5344CB8AC3E}">
        <p14:creationId xmlns:p14="http://schemas.microsoft.com/office/powerpoint/2010/main" val="2634408825"/>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9D61D6-1BBE-4118-A23D-09F9682A7154}"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65A41-3427-40D1-8308-881739C36077}" type="slidenum">
              <a:rPr lang="en-US" smtClean="0"/>
              <a:t>‹#›</a:t>
            </a:fld>
            <a:endParaRPr lang="en-US"/>
          </a:p>
        </p:txBody>
      </p:sp>
    </p:spTree>
    <p:extLst>
      <p:ext uri="{BB962C8B-B14F-4D97-AF65-F5344CB8AC3E}">
        <p14:creationId xmlns:p14="http://schemas.microsoft.com/office/powerpoint/2010/main" val="2871794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289A2-D0CB-4335-BAFD-D45E4104C036}"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CCC269-2923-462A-B66C-AECAF2603621}" type="slidenum">
              <a:rPr lang="en-US" smtClean="0"/>
              <a:t>‹#›</a:t>
            </a:fld>
            <a:endParaRPr lang="en-US"/>
          </a:p>
        </p:txBody>
      </p:sp>
    </p:spTree>
    <p:extLst>
      <p:ext uri="{BB962C8B-B14F-4D97-AF65-F5344CB8AC3E}">
        <p14:creationId xmlns:p14="http://schemas.microsoft.com/office/powerpoint/2010/main" val="14910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tertitle turquoise">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5F256642-547C-416B-84B0-0E8178790F5B}"/>
              </a:ext>
            </a:extLst>
          </p:cNvPr>
          <p:cNvSpPr>
            <a:spLocks noGrp="1"/>
          </p:cNvSpPr>
          <p:nvPr>
            <p:ph type="body" sz="quarter" idx="10" hasCustomPrompt="1"/>
          </p:nvPr>
        </p:nvSpPr>
        <p:spPr>
          <a:xfrm>
            <a:off x="426689" y="1631573"/>
            <a:ext cx="9291352" cy="1152128"/>
          </a:xfrm>
          <a:prstGeom prst="rect">
            <a:avLst/>
          </a:prstGeom>
        </p:spPr>
        <p:txBody>
          <a:bodyPr/>
          <a:lstStyle>
            <a:lvl1pPr marL="0" indent="0">
              <a:buFontTx/>
              <a:buNone/>
              <a:defRPr sz="8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interTITLE</a:t>
            </a:r>
          </a:p>
        </p:txBody>
      </p:sp>
      <p:sp>
        <p:nvSpPr>
          <p:cNvPr id="8" name="Textplatzhalter 3">
            <a:extLst>
              <a:ext uri="{FF2B5EF4-FFF2-40B4-BE49-F238E27FC236}">
                <a16:creationId xmlns:a16="http://schemas.microsoft.com/office/drawing/2014/main" id="{F7D00024-5CDA-414C-B76E-1E06A37A45F1}"/>
              </a:ext>
            </a:extLst>
          </p:cNvPr>
          <p:cNvSpPr>
            <a:spLocks noGrp="1"/>
          </p:cNvSpPr>
          <p:nvPr>
            <p:ph type="body" sz="quarter" idx="14" hasCustomPrompt="1"/>
          </p:nvPr>
        </p:nvSpPr>
        <p:spPr>
          <a:xfrm>
            <a:off x="447870" y="2992021"/>
            <a:ext cx="5359204" cy="3240487"/>
          </a:xfrm>
          <a:prstGeom prst="rect">
            <a:avLst/>
          </a:prstGeom>
        </p:spPr>
        <p:txBody>
          <a:bodyPr/>
          <a:lstStyle>
            <a:lvl1pPr marL="0" indent="0">
              <a:lnSpc>
                <a:spcPts val="2933"/>
              </a:lnSpc>
              <a:spcBef>
                <a:spcPts val="800"/>
              </a:spcBef>
              <a:buFontTx/>
              <a:buNone/>
              <a:defRPr sz="2133" b="0" baseline="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Copy text</a:t>
            </a:r>
          </a:p>
        </p:txBody>
      </p:sp>
    </p:spTree>
    <p:extLst>
      <p:ext uri="{BB962C8B-B14F-4D97-AF65-F5344CB8AC3E}">
        <p14:creationId xmlns:p14="http://schemas.microsoft.com/office/powerpoint/2010/main" val="3312891065"/>
      </p:ext>
    </p:extLst>
  </p:cSld>
  <p:clrMapOvr>
    <a:masterClrMapping/>
  </p:clrMapOvr>
  <p:extLst>
    <p:ext uri="{DCECCB84-F9BA-43D5-87BE-67443E8EF086}">
      <p15:sldGuideLst xmlns:p15="http://schemas.microsoft.com/office/powerpoint/2012/main">
        <p15:guide id="1" pos="2880">
          <p15:clr>
            <a:srgbClr val="FBAE40"/>
          </p15:clr>
        </p15:guide>
        <p15:guide id="3" orient="horz" pos="1484">
          <p15:clr>
            <a:srgbClr val="FBAE40"/>
          </p15:clr>
        </p15:guide>
        <p15:guide id="4" orient="horz" pos="849">
          <p15:clr>
            <a:srgbClr val="FBAE40"/>
          </p15:clr>
        </p15:guide>
        <p15:guide id="5" orient="horz" pos="2968">
          <p15:clr>
            <a:srgbClr val="FBAE40"/>
          </p15:clr>
        </p15:guide>
        <p15:guide id="6" pos="548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endParaRPr lang="en-US" dirty="0"/>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slide whit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0820F026-8267-45B7-AB4F-F6B35F7218A6}"/>
              </a:ext>
            </a:extLst>
          </p:cNvPr>
          <p:cNvSpPr>
            <a:spLocks noGrp="1"/>
          </p:cNvSpPr>
          <p:nvPr>
            <p:ph type="body" sz="quarter" idx="13" hasCustomPrompt="1"/>
          </p:nvPr>
        </p:nvSpPr>
        <p:spPr>
          <a:xfrm>
            <a:off x="446618" y="5388080"/>
            <a:ext cx="2775284" cy="1011033"/>
          </a:xfrm>
          <a:prstGeom prst="rect">
            <a:avLst/>
          </a:prstGeom>
        </p:spPr>
        <p:txBody>
          <a:bodyPr anchor="b"/>
          <a:lstStyle>
            <a:lvl1pPr marL="0" indent="0">
              <a:lnSpc>
                <a:spcPts val="2000"/>
              </a:lnSpc>
              <a:spcBef>
                <a:spcPts val="0"/>
              </a:spcBef>
              <a:buFontTx/>
              <a:buNone/>
              <a:defRPr sz="1600">
                <a:solidFill>
                  <a:srgbClr val="FF5800"/>
                </a:solidFill>
                <a:latin typeface="Noto Sans" panose="020B0502040504020204" pitchFamily="34"/>
                <a:ea typeface="Noto Sans" panose="020B0502040504020204" pitchFamily="34"/>
                <a:cs typeface="Noto Sans" panose="020B0502040504020204" pitchFamily="34"/>
              </a:defRPr>
            </a:lvl1pPr>
          </a:lstStyle>
          <a:p>
            <a:pPr lvl="0"/>
            <a:r>
              <a:rPr lang="de-DE"/>
              <a:t>Contact info</a:t>
            </a:r>
          </a:p>
        </p:txBody>
      </p:sp>
      <p:sp>
        <p:nvSpPr>
          <p:cNvPr id="4" name="Textplatzhalter 3">
            <a:extLst>
              <a:ext uri="{FF2B5EF4-FFF2-40B4-BE49-F238E27FC236}">
                <a16:creationId xmlns:a16="http://schemas.microsoft.com/office/drawing/2014/main" id="{E8201144-2BC4-4604-AB57-7C246D7B49E7}"/>
              </a:ext>
            </a:extLst>
          </p:cNvPr>
          <p:cNvSpPr>
            <a:spLocks noGrp="1"/>
          </p:cNvSpPr>
          <p:nvPr>
            <p:ph type="body" sz="quarter" idx="14" hasCustomPrompt="1"/>
          </p:nvPr>
        </p:nvSpPr>
        <p:spPr>
          <a:xfrm>
            <a:off x="439534" y="1628885"/>
            <a:ext cx="11174617" cy="1320063"/>
          </a:xfrm>
          <a:prstGeom prst="rect">
            <a:avLst/>
          </a:prstGeom>
        </p:spPr>
        <p:txBody>
          <a:bodyPr/>
          <a:lstStyle>
            <a:lvl1pPr marL="0" indent="0">
              <a:buFontTx/>
              <a:buNone/>
              <a:defRPr lang="de-DE" sz="8000" b="1" kern="1200" cap="none" baseline="0" smtClean="0">
                <a:solidFill>
                  <a:srgbClr val="FF5800"/>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Closing statement</a:t>
            </a:r>
          </a:p>
        </p:txBody>
      </p:sp>
      <p:pic>
        <p:nvPicPr>
          <p:cNvPr id="5" name="Grafik 4">
            <a:extLst>
              <a:ext uri="{FF2B5EF4-FFF2-40B4-BE49-F238E27FC236}">
                <a16:creationId xmlns:a16="http://schemas.microsoft.com/office/drawing/2014/main" id="{B8219841-B656-4C23-BF6E-4393B9F01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9684" y="6394631"/>
            <a:ext cx="660131" cy="336032"/>
          </a:xfrm>
          <a:prstGeom prst="rect">
            <a:avLst/>
          </a:prstGeom>
        </p:spPr>
      </p:pic>
    </p:spTree>
    <p:extLst>
      <p:ext uri="{BB962C8B-B14F-4D97-AF65-F5344CB8AC3E}">
        <p14:creationId xmlns:p14="http://schemas.microsoft.com/office/powerpoint/2010/main" val="407608158"/>
      </p:ext>
    </p:extLst>
  </p:cSld>
  <p:clrMapOvr>
    <a:masterClrMapping/>
  </p:clrMapOvr>
  <p:extLst>
    <p:ext uri="{DCECCB84-F9BA-43D5-87BE-67443E8EF086}">
      <p15:sldGuideLst xmlns:p15="http://schemas.microsoft.com/office/powerpoint/2012/main">
        <p15:guide id="1" pos="2880">
          <p15:clr>
            <a:srgbClr val="FBAE40"/>
          </p15:clr>
        </p15:guide>
        <p15:guide id="3" orient="horz" pos="849">
          <p15:clr>
            <a:srgbClr val="FBAE40"/>
          </p15:clr>
        </p15:guide>
        <p15:guide id="4" orient="horz" pos="2970">
          <p15:clr>
            <a:srgbClr val="FBAE40"/>
          </p15:clr>
        </p15:guide>
        <p15:guide id="5" pos="548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dirty="0"/>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dirty="0"/>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endParaRPr lang="en-US" dirty="0"/>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endParaRPr lang="en-US" dirty="0"/>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itle orange">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C10B6FFB-81A4-4F76-950B-A77C06EB00BB}"/>
              </a:ext>
            </a:extLst>
          </p:cNvPr>
          <p:cNvSpPr>
            <a:spLocks noGrp="1"/>
          </p:cNvSpPr>
          <p:nvPr>
            <p:ph type="body" sz="quarter" idx="11" hasCustomPrompt="1"/>
          </p:nvPr>
        </p:nvSpPr>
        <p:spPr>
          <a:xfrm>
            <a:off x="727441" y="4993832"/>
            <a:ext cx="9025003" cy="649401"/>
          </a:xfrm>
          <a:prstGeom prst="rect">
            <a:avLst/>
          </a:prstGeom>
        </p:spPr>
        <p:txBody>
          <a:bodyPr anchor="b"/>
          <a:lstStyle>
            <a:lvl1pPr marL="0" indent="0">
              <a:buFontTx/>
              <a:buNone/>
              <a:defRPr sz="4000" b="0" cap="all" baseline="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defRPr>
            </a:lvl1pPr>
          </a:lstStyle>
          <a:p>
            <a:pPr lvl="0"/>
            <a:r>
              <a:rPr lang="de-DE"/>
              <a:t>TITLE</a:t>
            </a:r>
          </a:p>
        </p:txBody>
      </p:sp>
      <p:sp>
        <p:nvSpPr>
          <p:cNvPr id="7" name="Textplatzhalter 3">
            <a:extLst>
              <a:ext uri="{FF2B5EF4-FFF2-40B4-BE49-F238E27FC236}">
                <a16:creationId xmlns:a16="http://schemas.microsoft.com/office/drawing/2014/main" id="{5CA8D8D2-1F1D-4B09-B417-A6714A30D47F}"/>
              </a:ext>
            </a:extLst>
          </p:cNvPr>
          <p:cNvSpPr>
            <a:spLocks noGrp="1"/>
          </p:cNvSpPr>
          <p:nvPr>
            <p:ph type="body" sz="quarter" idx="12" hasCustomPrompt="1"/>
          </p:nvPr>
        </p:nvSpPr>
        <p:spPr>
          <a:xfrm>
            <a:off x="718951" y="5615863"/>
            <a:ext cx="9025003" cy="478996"/>
          </a:xfrm>
          <a:prstGeom prst="rect">
            <a:avLst/>
          </a:prstGeom>
        </p:spPr>
        <p:txBody>
          <a:bodyPr/>
          <a:lstStyle>
            <a:lvl1pPr marL="0" indent="0">
              <a:buFontTx/>
              <a:buNone/>
              <a:defRPr sz="1867" b="0">
                <a:solidFill>
                  <a:schemeClr val="bg1"/>
                </a:solidFill>
                <a:latin typeface="Noto Sans" panose="020B0502040504020204" pitchFamily="34"/>
                <a:ea typeface="Noto Sans" panose="020B0502040504020204" pitchFamily="34"/>
                <a:cs typeface="Noto Sans" panose="020B0502040504020204" pitchFamily="34"/>
              </a:defRPr>
            </a:lvl1pPr>
          </a:lstStyle>
          <a:p>
            <a:pPr lvl="0"/>
            <a:r>
              <a:rPr lang="de-DE"/>
              <a:t>Name | Datum</a:t>
            </a:r>
          </a:p>
        </p:txBody>
      </p:sp>
    </p:spTree>
    <p:extLst>
      <p:ext uri="{BB962C8B-B14F-4D97-AF65-F5344CB8AC3E}">
        <p14:creationId xmlns:p14="http://schemas.microsoft.com/office/powerpoint/2010/main" val="2569653321"/>
      </p:ext>
    </p:extLst>
  </p:cSld>
  <p:clrMapOvr>
    <a:masterClrMapping/>
  </p:clrMapOvr>
  <p:extLst>
    <p:ext uri="{DCECCB84-F9BA-43D5-87BE-67443E8EF086}">
      <p15:sldGuideLst xmlns:p15="http://schemas.microsoft.com/office/powerpoint/2012/main">
        <p15:guide id="1" orient="horz" pos="2969">
          <p15:clr>
            <a:srgbClr val="FFFFFF"/>
          </p15:clr>
        </p15:guide>
        <p15:guide id="2" pos="2880">
          <p15:clr>
            <a:srgbClr val="FFFFFF"/>
          </p15:clr>
        </p15:guide>
        <p15:guide id="3" pos="407">
          <p15:clr>
            <a:srgbClr val="FFFFFF"/>
          </p15:clr>
        </p15:guide>
        <p15:guide id="4" pos="5485">
          <p15:clr>
            <a:srgbClr val="FFFFFF"/>
          </p15:clr>
        </p15:guide>
        <p15:guide id="5" orient="horz" pos="270">
          <p15:clr>
            <a:srgbClr val="FFFFFF"/>
          </p15:clr>
        </p15:guide>
        <p15:guide id="6" pos="2060">
          <p15:clr>
            <a:srgbClr val="FFFFFF"/>
          </p15:clr>
        </p15:guide>
        <p15:guide id="7" orient="horz" pos="2573">
          <p15:clr>
            <a:srgbClr val="FFFFFF"/>
          </p15:clr>
        </p15:guide>
        <p15:guide id="8" orient="horz" pos="2774">
          <p15:clr>
            <a:srgbClr val="FFFF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hite text + photo">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0BF7B68-7420-4CEE-A6D2-A48D54A92A05}"/>
              </a:ext>
            </a:extLst>
          </p:cNvPr>
          <p:cNvSpPr>
            <a:spLocks noGrp="1"/>
          </p:cNvSpPr>
          <p:nvPr>
            <p:ph type="body" sz="quarter" idx="10" hasCustomPrompt="1"/>
          </p:nvPr>
        </p:nvSpPr>
        <p:spPr>
          <a:xfrm>
            <a:off x="441651" y="716879"/>
            <a:ext cx="5558339"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dirty="0"/>
              <a:t>Subline</a:t>
            </a:r>
          </a:p>
        </p:txBody>
      </p:sp>
      <p:sp>
        <p:nvSpPr>
          <p:cNvPr id="7" name="Textplatzhalter 3">
            <a:extLst>
              <a:ext uri="{FF2B5EF4-FFF2-40B4-BE49-F238E27FC236}">
                <a16:creationId xmlns:a16="http://schemas.microsoft.com/office/drawing/2014/main" id="{E9267615-96CF-4532-ACBC-FBF74912D44C}"/>
              </a:ext>
            </a:extLst>
          </p:cNvPr>
          <p:cNvSpPr>
            <a:spLocks noGrp="1"/>
          </p:cNvSpPr>
          <p:nvPr>
            <p:ph type="body" sz="quarter" idx="12" hasCustomPrompt="1"/>
          </p:nvPr>
        </p:nvSpPr>
        <p:spPr>
          <a:xfrm>
            <a:off x="429210" y="207769"/>
            <a:ext cx="5570780"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dirty="0"/>
              <a:t>Headline</a:t>
            </a:r>
          </a:p>
        </p:txBody>
      </p:sp>
      <p:sp>
        <p:nvSpPr>
          <p:cNvPr id="3" name="Bildplatzhalter 2">
            <a:extLst>
              <a:ext uri="{FF2B5EF4-FFF2-40B4-BE49-F238E27FC236}">
                <a16:creationId xmlns:a16="http://schemas.microsoft.com/office/drawing/2014/main" id="{323D8010-3F43-4F56-A668-CB229AE62000}"/>
              </a:ext>
            </a:extLst>
          </p:cNvPr>
          <p:cNvSpPr>
            <a:spLocks noGrp="1"/>
          </p:cNvSpPr>
          <p:nvPr>
            <p:ph type="pic" sz="quarter" idx="13"/>
          </p:nvPr>
        </p:nvSpPr>
        <p:spPr>
          <a:xfrm>
            <a:off x="6100705" y="-1"/>
            <a:ext cx="6091296" cy="6276393"/>
          </a:xfrm>
          <a:prstGeom prst="rect">
            <a:avLst/>
          </a:prstGeom>
        </p:spPr>
        <p:txBody>
          <a:bodyPr anchor="ctr"/>
          <a:lstStyle>
            <a:lvl1pPr marL="0" indent="0" algn="ctr">
              <a:buFontTx/>
              <a:buNone/>
              <a:defRPr sz="1067">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8" name="Textplatzhalter 3">
            <a:extLst>
              <a:ext uri="{FF2B5EF4-FFF2-40B4-BE49-F238E27FC236}">
                <a16:creationId xmlns:a16="http://schemas.microsoft.com/office/drawing/2014/main" id="{5EB0D295-EA68-445A-AA96-C1D5BDDC9431}"/>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dirty="0"/>
              <a:t>Text</a:t>
            </a:r>
          </a:p>
          <a:p>
            <a:pPr lvl="1"/>
            <a:r>
              <a:rPr lang="de-DE" dirty="0"/>
              <a:t>Text</a:t>
            </a:r>
          </a:p>
          <a:p>
            <a:pPr lvl="2"/>
            <a:r>
              <a:rPr lang="de-DE" dirty="0"/>
              <a:t>Text</a:t>
            </a:r>
          </a:p>
          <a:p>
            <a:pPr lvl="3"/>
            <a:r>
              <a:rPr lang="de-DE" dirty="0"/>
              <a:t>Text</a:t>
            </a:r>
          </a:p>
          <a:p>
            <a:pPr lvl="4"/>
            <a:r>
              <a:rPr lang="de-DE" dirty="0"/>
              <a:t>Text</a:t>
            </a:r>
          </a:p>
          <a:p>
            <a:pPr lvl="5"/>
            <a:r>
              <a:rPr lang="de-DE" dirty="0"/>
              <a:t>Text</a:t>
            </a:r>
          </a:p>
          <a:p>
            <a:pPr lvl="6"/>
            <a:r>
              <a:rPr lang="de-DE" dirty="0"/>
              <a:t>Text</a:t>
            </a:r>
          </a:p>
          <a:p>
            <a:pPr lvl="7"/>
            <a:r>
              <a:rPr lang="de-DE" dirty="0"/>
              <a:t>Text</a:t>
            </a:r>
          </a:p>
          <a:p>
            <a:pPr lvl="4"/>
            <a:endParaRPr lang="de-DE" dirty="0"/>
          </a:p>
        </p:txBody>
      </p:sp>
      <p:pic>
        <p:nvPicPr>
          <p:cNvPr id="9" name="Picture 8" descr="A close up of a sign&#10;&#10;Description automatically generated">
            <a:extLst>
              <a:ext uri="{FF2B5EF4-FFF2-40B4-BE49-F238E27FC236}">
                <a16:creationId xmlns:a16="http://schemas.microsoft.com/office/drawing/2014/main" id="{346947BA-BF27-4A14-8B9C-99E6ACB30B98}"/>
              </a:ext>
            </a:extLst>
          </p:cNvPr>
          <p:cNvPicPr>
            <a:picLocks noChangeAspect="1"/>
          </p:cNvPicPr>
          <p:nvPr userDrawn="1"/>
        </p:nvPicPr>
        <p:blipFill>
          <a:blip r:embed="rId2"/>
          <a:stretch>
            <a:fillRect/>
          </a:stretch>
        </p:blipFill>
        <p:spPr>
          <a:xfrm>
            <a:off x="10320469" y="5731156"/>
            <a:ext cx="1591056" cy="1006011"/>
          </a:xfrm>
          <a:prstGeom prst="rect">
            <a:avLst/>
          </a:prstGeom>
        </p:spPr>
      </p:pic>
    </p:spTree>
    <p:extLst>
      <p:ext uri="{BB962C8B-B14F-4D97-AF65-F5344CB8AC3E}">
        <p14:creationId xmlns:p14="http://schemas.microsoft.com/office/powerpoint/2010/main" val="3861782146"/>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guide id="3" orient="horz" pos="32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hite text">
    <p:spTree>
      <p:nvGrpSpPr>
        <p:cNvPr id="1" name=""/>
        <p:cNvGrpSpPr/>
        <p:nvPr/>
      </p:nvGrpSpPr>
      <p:grpSpPr>
        <a:xfrm>
          <a:off x="0" y="0"/>
          <a:ext cx="0" cy="0"/>
          <a:chOff x="0" y="0"/>
          <a:chExt cx="0" cy="0"/>
        </a:xfrm>
      </p:grpSpPr>
      <p:sp>
        <p:nvSpPr>
          <p:cNvPr id="7" name="Textplatzhalter 3">
            <a:extLst>
              <a:ext uri="{FF2B5EF4-FFF2-40B4-BE49-F238E27FC236}">
                <a16:creationId xmlns:a16="http://schemas.microsoft.com/office/drawing/2014/main" id="{1BE783E2-F975-40D8-81AA-DBDCD9192BDB}"/>
              </a:ext>
            </a:extLst>
          </p:cNvPr>
          <p:cNvSpPr>
            <a:spLocks noGrp="1"/>
          </p:cNvSpPr>
          <p:nvPr>
            <p:ph type="body" sz="quarter" idx="10" hasCustomPrompt="1"/>
          </p:nvPr>
        </p:nvSpPr>
        <p:spPr>
          <a:xfrm>
            <a:off x="441650" y="716879"/>
            <a:ext cx="11172500" cy="478996"/>
          </a:xfrm>
          <a:prstGeom prst="rect">
            <a:avLst/>
          </a:prstGeom>
        </p:spPr>
        <p:txBody>
          <a:bodyPr/>
          <a:lstStyle>
            <a:lvl1pPr marL="0" indent="0">
              <a:lnSpc>
                <a:spcPts val="4000"/>
              </a:lnSpc>
              <a:spcBef>
                <a:spcPts val="800"/>
              </a:spcBef>
              <a:buFontTx/>
              <a:buNone/>
              <a:defRPr sz="3200" b="0">
                <a:latin typeface="Noto Sans" panose="020B0502040504020204" pitchFamily="34"/>
                <a:ea typeface="Noto Sans" panose="020B0502040504020204" pitchFamily="34"/>
                <a:cs typeface="Noto Sans" panose="020B0502040504020204" pitchFamily="34"/>
              </a:defRPr>
            </a:lvl1pPr>
          </a:lstStyle>
          <a:p>
            <a:pPr lvl="0"/>
            <a:r>
              <a:rPr lang="de-DE"/>
              <a:t>Subline</a:t>
            </a:r>
          </a:p>
        </p:txBody>
      </p:sp>
      <p:sp>
        <p:nvSpPr>
          <p:cNvPr id="10" name="Textplatzhalter 3">
            <a:extLst>
              <a:ext uri="{FF2B5EF4-FFF2-40B4-BE49-F238E27FC236}">
                <a16:creationId xmlns:a16="http://schemas.microsoft.com/office/drawing/2014/main" id="{BE4BA888-9EE0-443D-87C3-5CC19D084E99}"/>
              </a:ext>
            </a:extLst>
          </p:cNvPr>
          <p:cNvSpPr>
            <a:spLocks noGrp="1"/>
          </p:cNvSpPr>
          <p:nvPr>
            <p:ph type="body" sz="quarter" idx="12" hasCustomPrompt="1"/>
          </p:nvPr>
        </p:nvSpPr>
        <p:spPr>
          <a:xfrm>
            <a:off x="429210" y="207769"/>
            <a:ext cx="11184941" cy="478996"/>
          </a:xfrm>
          <a:prstGeom prst="rect">
            <a:avLst/>
          </a:prstGeom>
        </p:spPr>
        <p:txBody>
          <a:bodyPr/>
          <a:lstStyle>
            <a:lvl1pPr marL="0" indent="0">
              <a:lnSpc>
                <a:spcPts val="4000"/>
              </a:lnSpc>
              <a:spcBef>
                <a:spcPts val="800"/>
              </a:spcBef>
              <a:buFontTx/>
              <a:buNone/>
              <a:defRPr sz="3200" b="1">
                <a:latin typeface="Noto Sans" panose="020B0502040504020204" pitchFamily="34"/>
                <a:ea typeface="Noto Sans" panose="020B0502040504020204" pitchFamily="34"/>
                <a:cs typeface="Noto Sans" panose="020B0502040504020204" pitchFamily="34"/>
              </a:defRPr>
            </a:lvl1pPr>
          </a:lstStyle>
          <a:p>
            <a:pPr lvl="0"/>
            <a:r>
              <a:rPr lang="de-DE"/>
              <a:t>Headline</a:t>
            </a:r>
          </a:p>
        </p:txBody>
      </p:sp>
      <p:sp>
        <p:nvSpPr>
          <p:cNvPr id="13" name="Textplatzhalter 3">
            <a:extLst>
              <a:ext uri="{FF2B5EF4-FFF2-40B4-BE49-F238E27FC236}">
                <a16:creationId xmlns:a16="http://schemas.microsoft.com/office/drawing/2014/main" id="{2347DD24-ED33-4860-8352-8765D3D977DC}"/>
              </a:ext>
            </a:extLst>
          </p:cNvPr>
          <p:cNvSpPr>
            <a:spLocks noGrp="1"/>
          </p:cNvSpPr>
          <p:nvPr>
            <p:ph type="body" sz="quarter" idx="14" hasCustomPrompt="1"/>
          </p:nvPr>
        </p:nvSpPr>
        <p:spPr>
          <a:xfrm>
            <a:off x="447870" y="1662911"/>
            <a:ext cx="5456109" cy="4579040"/>
          </a:xfrm>
          <a:prstGeom prst="rect">
            <a:avLst/>
          </a:prstGeom>
        </p:spPr>
        <p:txBody>
          <a:bodyPr/>
          <a:lstStyle>
            <a:lvl1pPr marL="0" indent="0">
              <a:lnSpc>
                <a:spcPts val="2933"/>
              </a:lnSpc>
              <a:spcBef>
                <a:spcPts val="800"/>
              </a:spcBef>
              <a:buFontTx/>
              <a:buNone/>
              <a:defRPr sz="2133"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990575"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523962"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2133547"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743131" indent="-383990">
              <a:buFont typeface="Arial" panose="020B0604020202020204" pitchFamily="34" charset="0"/>
              <a:buChar char="•"/>
              <a:defRPr sz="2133">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indent="-383990">
              <a:defRPr sz="2133">
                <a:latin typeface="Noto Sans" panose="020B0502040504020204" pitchFamily="34" charset="0"/>
                <a:ea typeface="Noto Sans" panose="020B0502040504020204" pitchFamily="34" charset="0"/>
                <a:cs typeface="Noto Sans" panose="020B0502040504020204" pitchFamily="34" charset="0"/>
              </a:defRPr>
            </a:lvl6pPr>
            <a:lvl7pPr indent="-383990">
              <a:defRPr sz="2133">
                <a:latin typeface="Noto Sans" panose="020B0502040504020204" pitchFamily="34" charset="0"/>
                <a:ea typeface="Noto Sans" panose="020B0502040504020204" pitchFamily="34" charset="0"/>
                <a:cs typeface="Noto Sans" panose="020B0502040504020204" pitchFamily="34" charset="0"/>
              </a:defRPr>
            </a:lvl7pPr>
            <a:lvl8pPr indent="-383990">
              <a:defRPr sz="2133">
                <a:latin typeface="Noto Sans" panose="020B0502040504020204" pitchFamily="34" charset="0"/>
                <a:ea typeface="Noto Sans" panose="020B0502040504020204" pitchFamily="34" charset="0"/>
                <a:cs typeface="Noto Sans" panose="020B0502040504020204" pitchFamily="34" charset="0"/>
              </a:defRPr>
            </a:lvl8pPr>
            <a:lvl9pPr indent="-383990">
              <a:defRPr sz="2133">
                <a:latin typeface="Noto Sans" panose="020B0502040504020204" pitchFamily="34" charset="0"/>
                <a:ea typeface="Noto Sans" panose="020B0502040504020204" pitchFamily="34" charset="0"/>
                <a:cs typeface="Noto Sans" panose="020B0502040504020204" pitchFamily="34" charset="0"/>
              </a:defRPr>
            </a:lvl9pPr>
          </a:lstStyle>
          <a:p>
            <a:pPr lvl="0"/>
            <a:r>
              <a:rPr lang="de-DE"/>
              <a:t>Text</a:t>
            </a:r>
          </a:p>
          <a:p>
            <a:pPr lvl="1"/>
            <a:r>
              <a:rPr lang="de-DE"/>
              <a:t>Text</a:t>
            </a:r>
          </a:p>
          <a:p>
            <a:pPr lvl="2"/>
            <a:r>
              <a:rPr lang="de-DE"/>
              <a:t>Text</a:t>
            </a:r>
          </a:p>
          <a:p>
            <a:pPr lvl="3"/>
            <a:r>
              <a:rPr lang="de-DE"/>
              <a:t>Text</a:t>
            </a:r>
          </a:p>
          <a:p>
            <a:pPr lvl="4"/>
            <a:r>
              <a:rPr lang="de-DE"/>
              <a:t>Text</a:t>
            </a:r>
          </a:p>
          <a:p>
            <a:pPr lvl="5"/>
            <a:r>
              <a:rPr lang="de-DE"/>
              <a:t>Text</a:t>
            </a:r>
          </a:p>
          <a:p>
            <a:pPr lvl="6"/>
            <a:r>
              <a:rPr lang="de-DE"/>
              <a:t>Text</a:t>
            </a:r>
          </a:p>
          <a:p>
            <a:pPr lvl="7"/>
            <a:r>
              <a:rPr lang="de-DE"/>
              <a:t>Text</a:t>
            </a:r>
          </a:p>
          <a:p>
            <a:pPr lvl="4"/>
            <a:endParaRPr lang="de-DE"/>
          </a:p>
        </p:txBody>
      </p:sp>
      <p:pic>
        <p:nvPicPr>
          <p:cNvPr id="6" name="Picture 5" descr="A close up of a sign&#10;&#10;Description automatically generated">
            <a:extLst>
              <a:ext uri="{FF2B5EF4-FFF2-40B4-BE49-F238E27FC236}">
                <a16:creationId xmlns:a16="http://schemas.microsoft.com/office/drawing/2014/main" id="{13203C58-DD21-4C4E-ADA9-8DC5ED72DE00}"/>
              </a:ext>
            </a:extLst>
          </p:cNvPr>
          <p:cNvPicPr>
            <a:picLocks noChangeAspect="1"/>
          </p:cNvPicPr>
          <p:nvPr userDrawn="1"/>
        </p:nvPicPr>
        <p:blipFill>
          <a:blip r:embed="rId2"/>
          <a:stretch>
            <a:fillRect/>
          </a:stretch>
        </p:blipFill>
        <p:spPr>
          <a:xfrm>
            <a:off x="10704512" y="5973983"/>
            <a:ext cx="1207013" cy="763184"/>
          </a:xfrm>
          <a:prstGeom prst="rect">
            <a:avLst/>
          </a:prstGeom>
        </p:spPr>
      </p:pic>
    </p:spTree>
    <p:extLst>
      <p:ext uri="{BB962C8B-B14F-4D97-AF65-F5344CB8AC3E}">
        <p14:creationId xmlns:p14="http://schemas.microsoft.com/office/powerpoint/2010/main" val="1335422778"/>
      </p:ext>
    </p:extLst>
  </p:cSld>
  <p:clrMapOvr>
    <a:masterClrMapping/>
  </p:clrMapOvr>
  <p:extLst>
    <p:ext uri="{DCECCB84-F9BA-43D5-87BE-67443E8EF086}">
      <p15:sldGuideLst xmlns:p15="http://schemas.microsoft.com/office/powerpoint/2012/main">
        <p15:guide id="1" pos="2880">
          <p15:clr>
            <a:srgbClr val="FBAE40"/>
          </p15:clr>
        </p15:guide>
        <p15:guide id="2" orient="horz" pos="313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09600" y="718554"/>
            <a:ext cx="11176000" cy="272047"/>
          </a:xfrm>
          <a:prstGeom prst="rect">
            <a:avLst/>
          </a:prstGeom>
        </p:spPr>
      </p:pic>
      <p:pic>
        <p:nvPicPr>
          <p:cNvPr id="8" name="Picture 7">
            <a:extLst>
              <a:ext uri="{FF2B5EF4-FFF2-40B4-BE49-F238E27FC236}">
                <a16:creationId xmlns:a16="http://schemas.microsoft.com/office/drawing/2014/main" id="{35B1C17F-6AC9-4CF1-A0CE-A2FB72490B0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4154" y="5902034"/>
            <a:ext cx="3124200" cy="71672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3E50594-2615-46B1-A2EA-B5BC82EC6D82}"/>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144000" y="5747657"/>
            <a:ext cx="2790825" cy="9525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hf hdr="0" dt="0"/>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E1B82F2-3BF0-432D-A340-689E0118D430}"/>
              </a:ext>
            </a:extLst>
          </p:cNvPr>
          <p:cNvSpPr/>
          <p:nvPr userDrawn="1"/>
        </p:nvSpPr>
        <p:spPr>
          <a:xfrm>
            <a:off x="0" y="0"/>
            <a:ext cx="12192000" cy="6858000"/>
          </a:xfrm>
          <a:prstGeom prst="rect">
            <a:avLst/>
          </a:prstGeom>
          <a:solidFill>
            <a:srgbClr val="FF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4" name="Grafik 13">
            <a:extLst>
              <a:ext uri="{FF2B5EF4-FFF2-40B4-BE49-F238E27FC236}">
                <a16:creationId xmlns:a16="http://schemas.microsoft.com/office/drawing/2014/main" id="{A030B123-9398-4AC9-BAFA-C6D4CF8F3C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619" y="508496"/>
            <a:ext cx="3679012" cy="1872761"/>
          </a:xfrm>
          <a:prstGeom prst="rect">
            <a:avLst/>
          </a:prstGeom>
        </p:spPr>
      </p:pic>
    </p:spTree>
    <p:extLst>
      <p:ext uri="{BB962C8B-B14F-4D97-AF65-F5344CB8AC3E}">
        <p14:creationId xmlns:p14="http://schemas.microsoft.com/office/powerpoint/2010/main" val="229125258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0">
          <p15:clr>
            <a:srgbClr val="FFFFFF"/>
          </p15:clr>
        </p15:guide>
        <p15:guide id="2" orient="horz" pos="2969">
          <p15:clr>
            <a:srgbClr val="FFFFFF"/>
          </p15:clr>
        </p15:guide>
        <p15:guide id="3" pos="407">
          <p15:clr>
            <a:srgbClr val="FFFFFF"/>
          </p15:clr>
        </p15:guide>
        <p15:guide id="4" pos="5485">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7FB3C5D-8FD2-4ACF-8411-56D62C45E856}"/>
              </a:ext>
            </a:extLst>
          </p:cNvPr>
          <p:cNvSpPr/>
          <p:nvPr userDrawn="1"/>
        </p:nvSpPr>
        <p:spPr>
          <a:xfrm>
            <a:off x="713" y="184024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Rechteck 4">
            <a:extLst>
              <a:ext uri="{FF2B5EF4-FFF2-40B4-BE49-F238E27FC236}">
                <a16:creationId xmlns:a16="http://schemas.microsoft.com/office/drawing/2014/main" id="{2066AD94-5928-4E84-AECC-E903FDC74976}"/>
              </a:ext>
            </a:extLst>
          </p:cNvPr>
          <p:cNvSpPr/>
          <p:nvPr userDrawn="1"/>
        </p:nvSpPr>
        <p:spPr>
          <a:xfrm>
            <a:off x="576651" y="1840244"/>
            <a:ext cx="288131"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Rechteck 9">
            <a:extLst>
              <a:ext uri="{FF2B5EF4-FFF2-40B4-BE49-F238E27FC236}">
                <a16:creationId xmlns:a16="http://schemas.microsoft.com/office/drawing/2014/main" id="{7653E0C3-E0FB-4B95-890C-DEBF6DBE9C7F}"/>
              </a:ext>
            </a:extLst>
          </p:cNvPr>
          <p:cNvSpPr/>
          <p:nvPr userDrawn="1"/>
        </p:nvSpPr>
        <p:spPr>
          <a:xfrm>
            <a:off x="1572339" y="-1256"/>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1" name="Rechteck 10">
            <a:extLst>
              <a:ext uri="{FF2B5EF4-FFF2-40B4-BE49-F238E27FC236}">
                <a16:creationId xmlns:a16="http://schemas.microsoft.com/office/drawing/2014/main" id="{5E8B3AEF-694C-4C4D-94A6-93F9DE91426C}"/>
              </a:ext>
            </a:extLst>
          </p:cNvPr>
          <p:cNvSpPr/>
          <p:nvPr userDrawn="1"/>
        </p:nvSpPr>
        <p:spPr>
          <a:xfrm>
            <a:off x="11617325" y="2219721"/>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 name="Rechteck 11">
            <a:extLst>
              <a:ext uri="{FF2B5EF4-FFF2-40B4-BE49-F238E27FC236}">
                <a16:creationId xmlns:a16="http://schemas.microsoft.com/office/drawing/2014/main" id="{9D28C21F-1FE4-4EAB-88BB-BE60A1B4B221}"/>
              </a:ext>
            </a:extLst>
          </p:cNvPr>
          <p:cNvSpPr/>
          <p:nvPr userDrawn="1"/>
        </p:nvSpPr>
        <p:spPr>
          <a:xfrm>
            <a:off x="9936427" y="628206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Textplatzhalter 3">
            <a:extLst>
              <a:ext uri="{FF2B5EF4-FFF2-40B4-BE49-F238E27FC236}">
                <a16:creationId xmlns:a16="http://schemas.microsoft.com/office/drawing/2014/main" id="{2C64B1E3-9666-421B-BE70-E7DA84EBC98B}"/>
              </a:ext>
            </a:extLst>
          </p:cNvPr>
          <p:cNvSpPr txBox="1">
            <a:spLocks/>
          </p:cNvSpPr>
          <p:nvPr userDrawn="1"/>
        </p:nvSpPr>
        <p:spPr>
          <a:xfrm>
            <a:off x="460312" y="6443912"/>
            <a:ext cx="968416"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pPr algn="l"/>
              <a:t>‹#›</a:t>
            </a:fld>
            <a:endParaRPr lang="de-DE" sz="1067" spc="-27" baseline="0"/>
          </a:p>
        </p:txBody>
      </p:sp>
    </p:spTree>
    <p:extLst>
      <p:ext uri="{BB962C8B-B14F-4D97-AF65-F5344CB8AC3E}">
        <p14:creationId xmlns:p14="http://schemas.microsoft.com/office/powerpoint/2010/main" val="12431787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3">
          <p15:clr>
            <a:srgbClr val="5ACBF0"/>
          </p15:clr>
        </p15:guide>
        <p15:guide id="4" orient="horz" pos="305">
          <p15:clr>
            <a:srgbClr val="F26B43"/>
          </p15:clr>
        </p15:guide>
        <p15:guide id="5" orient="horz" pos="2970">
          <p15:clr>
            <a:srgbClr val="F26B43"/>
          </p15:clr>
        </p15:guide>
        <p15:guide id="6" pos="5487">
          <p15:clr>
            <a:srgbClr val="F26B43"/>
          </p15:clr>
        </p15:guide>
        <p15:guide id="7" orient="horz" pos="547">
          <p15:clr>
            <a:srgbClr val="F26B43"/>
          </p15:clr>
        </p15:guide>
        <p15:guide id="8" orient="horz" pos="8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7FB3C5D-8FD2-4ACF-8411-56D62C45E856}"/>
              </a:ext>
            </a:extLst>
          </p:cNvPr>
          <p:cNvSpPr/>
          <p:nvPr userDrawn="1"/>
        </p:nvSpPr>
        <p:spPr>
          <a:xfrm>
            <a:off x="713" y="184024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Rechteck 4">
            <a:extLst>
              <a:ext uri="{FF2B5EF4-FFF2-40B4-BE49-F238E27FC236}">
                <a16:creationId xmlns:a16="http://schemas.microsoft.com/office/drawing/2014/main" id="{2066AD94-5928-4E84-AECC-E903FDC74976}"/>
              </a:ext>
            </a:extLst>
          </p:cNvPr>
          <p:cNvSpPr/>
          <p:nvPr userDrawn="1"/>
        </p:nvSpPr>
        <p:spPr>
          <a:xfrm>
            <a:off x="576651" y="1840244"/>
            <a:ext cx="288131"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 name="Rechteck 9">
            <a:extLst>
              <a:ext uri="{FF2B5EF4-FFF2-40B4-BE49-F238E27FC236}">
                <a16:creationId xmlns:a16="http://schemas.microsoft.com/office/drawing/2014/main" id="{7653E0C3-E0FB-4B95-890C-DEBF6DBE9C7F}"/>
              </a:ext>
            </a:extLst>
          </p:cNvPr>
          <p:cNvSpPr/>
          <p:nvPr userDrawn="1"/>
        </p:nvSpPr>
        <p:spPr>
          <a:xfrm>
            <a:off x="1572339" y="-1256"/>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1" name="Rechteck 10">
            <a:extLst>
              <a:ext uri="{FF2B5EF4-FFF2-40B4-BE49-F238E27FC236}">
                <a16:creationId xmlns:a16="http://schemas.microsoft.com/office/drawing/2014/main" id="{5E8B3AEF-694C-4C4D-94A6-93F9DE91426C}"/>
              </a:ext>
            </a:extLst>
          </p:cNvPr>
          <p:cNvSpPr/>
          <p:nvPr userDrawn="1"/>
        </p:nvSpPr>
        <p:spPr>
          <a:xfrm>
            <a:off x="11617325" y="2219721"/>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2" name="Rechteck 11">
            <a:extLst>
              <a:ext uri="{FF2B5EF4-FFF2-40B4-BE49-F238E27FC236}">
                <a16:creationId xmlns:a16="http://schemas.microsoft.com/office/drawing/2014/main" id="{9D28C21F-1FE4-4EAB-88BB-BE60A1B4B221}"/>
              </a:ext>
            </a:extLst>
          </p:cNvPr>
          <p:cNvSpPr/>
          <p:nvPr userDrawn="1"/>
        </p:nvSpPr>
        <p:spPr>
          <a:xfrm>
            <a:off x="9936427" y="6282064"/>
            <a:ext cx="575936" cy="575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4" name="Textplatzhalter 3">
            <a:extLst>
              <a:ext uri="{FF2B5EF4-FFF2-40B4-BE49-F238E27FC236}">
                <a16:creationId xmlns:a16="http://schemas.microsoft.com/office/drawing/2014/main" id="{2C64B1E3-9666-421B-BE70-E7DA84EBC98B}"/>
              </a:ext>
            </a:extLst>
          </p:cNvPr>
          <p:cNvSpPr txBox="1">
            <a:spLocks/>
          </p:cNvSpPr>
          <p:nvPr userDrawn="1"/>
        </p:nvSpPr>
        <p:spPr>
          <a:xfrm>
            <a:off x="460312" y="6443912"/>
            <a:ext cx="968416" cy="296032"/>
          </a:xfrm>
          <a:prstGeom prst="rect">
            <a:avLst/>
          </a:prstGeom>
        </p:spPr>
        <p:txBody>
          <a:bodyPr/>
          <a:lstStyle>
            <a:lvl1pPr marL="0" indent="0" algn="ctr" defTabSz="914400" rtl="0" eaLnBrk="1" latinLnBrk="0" hangingPunct="1">
              <a:spcBef>
                <a:spcPct val="20000"/>
              </a:spcBef>
              <a:buFontTx/>
              <a:buNone/>
              <a:defRPr sz="800" b="0" kern="1200">
                <a:solidFill>
                  <a:schemeClr val="tx1"/>
                </a:solidFill>
                <a:latin typeface="Noto Sans" panose="020B0502040504020204" pitchFamily="34"/>
                <a:ea typeface="Noto Sans" panose="020B0502040504020204" pitchFamily="34"/>
                <a:cs typeface="Noto Sans" panose="020B0502040504020204" pitchFamily="34"/>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fld id="{9E334C75-BFD3-457E-83A1-C940D960C4A8}" type="slidenum">
              <a:rPr lang="de-DE" sz="1067" spc="-27" baseline="0" smtClean="0"/>
              <a:pPr algn="l"/>
              <a:t>‹#›</a:t>
            </a:fld>
            <a:endParaRPr lang="de-DE" sz="1067" spc="-27" baseline="0"/>
          </a:p>
        </p:txBody>
      </p:sp>
    </p:spTree>
    <p:extLst>
      <p:ext uri="{BB962C8B-B14F-4D97-AF65-F5344CB8AC3E}">
        <p14:creationId xmlns:p14="http://schemas.microsoft.com/office/powerpoint/2010/main" val="25249532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73">
          <p15:clr>
            <a:srgbClr val="5ACBF0"/>
          </p15:clr>
        </p15:guide>
        <p15:guide id="4" orient="horz" pos="305">
          <p15:clr>
            <a:srgbClr val="F26B43"/>
          </p15:clr>
        </p15:guide>
        <p15:guide id="5" orient="horz" pos="2970">
          <p15:clr>
            <a:srgbClr val="F26B43"/>
          </p15:clr>
        </p15:guide>
        <p15:guide id="6" pos="5487">
          <p15:clr>
            <a:srgbClr val="F26B43"/>
          </p15:clr>
        </p15:guide>
        <p15:guide id="7" orient="horz" pos="547">
          <p15:clr>
            <a:srgbClr val="F26B43"/>
          </p15:clr>
        </p15:guide>
        <p15:guide id="8" orient="horz" pos="8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andys@growthsolutionsconsultants.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jpeg"/><Relationship Id="rId9"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6.mp4"/><Relationship Id="rId7" Type="http://schemas.openxmlformats.org/officeDocument/2006/relationships/image" Target="../media/image5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2.xml"/><Relationship Id="rId5" Type="http://schemas.openxmlformats.org/officeDocument/2006/relationships/slideLayout" Target="../slideLayouts/slideLayout16.xml"/><Relationship Id="rId10" Type="http://schemas.openxmlformats.org/officeDocument/2006/relationships/image" Target="../media/image56.jpeg"/><Relationship Id="rId4" Type="http://schemas.openxmlformats.org/officeDocument/2006/relationships/video" Target="../media/media6.mp4"/><Relationship Id="rId9"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43.emf"/></Relationships>
</file>

<file path=ppt/slides/_rels/slide4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72.emf"/></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US" sz="3600" b="1" dirty="0"/>
              <a:t>Vacuum Specification Fundamentals: Flow vs. Pressure</a:t>
            </a:r>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1600200" y="2971800"/>
            <a:ext cx="8991600" cy="1400383"/>
          </a:xfrm>
          <a:prstGeom prst="rect">
            <a:avLst/>
          </a:prstGeom>
        </p:spPr>
        <p:txBody>
          <a:bodyPr vert="horz" anchor="b">
            <a:normAutofit fontScale="90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9525" lvl="0" algn="ctr" eaLnBrk="0" fontAlgn="base" hangingPunct="0">
              <a:spcAft>
                <a:spcPct val="0"/>
              </a:spcAft>
              <a:defRPr/>
            </a:pPr>
            <a:r>
              <a:rPr lang="en-US" sz="3100" b="0" spc="-15" dirty="0">
                <a:solidFill>
                  <a:prstClr val="black"/>
                </a:solidFill>
                <a:cs typeface="Calibri"/>
              </a:rPr>
              <a:t>Andy Smiltneek, Growth Solutions Consultants</a:t>
            </a:r>
          </a:p>
          <a:p>
            <a:pPr marL="9525" lvl="0" algn="ctr" eaLnBrk="0" fontAlgn="base" hangingPunct="0">
              <a:spcAft>
                <a:spcPct val="0"/>
              </a:spcAft>
              <a:defRPr/>
            </a:pPr>
            <a:r>
              <a:rPr lang="en-US" sz="3100" b="0" i="1" spc="-15" dirty="0">
                <a:solidFill>
                  <a:prstClr val="black"/>
                </a:solidFill>
                <a:cs typeface="Calibri"/>
              </a:rPr>
              <a:t>Keynote Speaker</a:t>
            </a:r>
            <a:endParaRPr lang="en-US" sz="3100" b="0" i="1" dirty="0">
              <a:solidFill>
                <a:prstClr val="black"/>
              </a:solidFill>
              <a:cs typeface="Calibri"/>
            </a:endParaRPr>
          </a:p>
          <a:p>
            <a:pPr algn="ctr"/>
            <a:br>
              <a:rPr lang="en-US" sz="2200" dirty="0">
                <a:solidFill>
                  <a:schemeClr val="accent5"/>
                </a:solidFill>
              </a:rPr>
            </a:br>
            <a:endParaRPr lang="en-US" sz="2200" dirty="0">
              <a:solidFill>
                <a:schemeClr val="accent5"/>
              </a:solidFill>
            </a:endParaRPr>
          </a:p>
        </p:txBody>
      </p:sp>
      <p:sp>
        <p:nvSpPr>
          <p:cNvPr id="4" name="Rectangle 3">
            <a:extLst>
              <a:ext uri="{FF2B5EF4-FFF2-40B4-BE49-F238E27FC236}">
                <a16:creationId xmlns:a16="http://schemas.microsoft.com/office/drawing/2014/main" id="{F51FAA15-0061-CF49-9746-85B3DFFE16F8}"/>
              </a:ext>
            </a:extLst>
          </p:cNvPr>
          <p:cNvSpPr/>
          <p:nvPr/>
        </p:nvSpPr>
        <p:spPr>
          <a:xfrm>
            <a:off x="3962400" y="4022834"/>
            <a:ext cx="4495800" cy="1400383"/>
          </a:xfrm>
          <a:prstGeom prst="rect">
            <a:avLst/>
          </a:prstGeom>
        </p:spPr>
        <p:txBody>
          <a:bodyPr wrap="square">
            <a:spAutoFit/>
          </a:bodyPr>
          <a:lstStyle/>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The recording and slides of this webinar will be made available to attendees via email later today.</a:t>
            </a:r>
          </a:p>
          <a:p>
            <a:pPr lvl="0" algn="ctr" eaLnBrk="0" fontAlgn="base" hangingPunct="0">
              <a:lnSpc>
                <a:spcPts val="1680"/>
              </a:lnSpc>
              <a:spcBef>
                <a:spcPct val="0"/>
              </a:spcBef>
              <a:spcAft>
                <a:spcPct val="0"/>
              </a:spcAft>
              <a:defRPr/>
            </a:pPr>
            <a:endParaRPr lang="en-US" altLang="en-US" sz="1600" kern="0" dirty="0">
              <a:solidFill>
                <a:prstClr val="black"/>
              </a:solidFill>
              <a:cs typeface="Calibri" panose="020F0502020204030204" pitchFamily="34" charset="0"/>
            </a:endParaRPr>
          </a:p>
          <a:p>
            <a:pPr lvl="0" algn="ctr" eaLnBrk="0" fontAlgn="base" hangingPunct="0">
              <a:lnSpc>
                <a:spcPts val="1680"/>
              </a:lnSpc>
              <a:spcBef>
                <a:spcPct val="0"/>
              </a:spcBef>
              <a:spcAft>
                <a:spcPct val="0"/>
              </a:spcAft>
              <a:defRPr/>
            </a:pPr>
            <a:r>
              <a:rPr lang="en-US" altLang="en-US" sz="1600" kern="0" dirty="0">
                <a:solidFill>
                  <a:prstClr val="black"/>
                </a:solidFill>
                <a:cs typeface="Calibri" panose="020F0502020204030204" pitchFamily="34" charset="0"/>
              </a:rPr>
              <a:t>PDH Certificates will be e-mailed to attendees by within 2 days.</a:t>
            </a:r>
            <a:endParaRPr lang="en-US" altLang="en-US" sz="1600" b="1" kern="0" dirty="0">
              <a:solidFill>
                <a:prstClr val="black"/>
              </a:solidFill>
              <a:cs typeface="Calibri" panose="020F0502020204030204" pitchFamily="34" charset="0"/>
            </a:endParaRPr>
          </a:p>
        </p:txBody>
      </p:sp>
      <p:pic>
        <p:nvPicPr>
          <p:cNvPr id="8" name="Picture 7">
            <a:extLst>
              <a:ext uri="{FF2B5EF4-FFF2-40B4-BE49-F238E27FC236}">
                <a16:creationId xmlns:a16="http://schemas.microsoft.com/office/drawing/2014/main" id="{A854FAC9-3C17-49B9-951A-BB4036F6A061}"/>
              </a:ext>
            </a:extLst>
          </p:cNvPr>
          <p:cNvPicPr>
            <a:picLocks noChangeAspect="1"/>
          </p:cNvPicPr>
          <p:nvPr/>
        </p:nvPicPr>
        <p:blipFill>
          <a:blip r:embed="rId2"/>
          <a:stretch>
            <a:fillRect/>
          </a:stretch>
        </p:blipFill>
        <p:spPr>
          <a:xfrm>
            <a:off x="9814578" y="3572024"/>
            <a:ext cx="1371719" cy="432854"/>
          </a:xfrm>
          <a:prstGeom prst="rect">
            <a:avLst/>
          </a:prstGeom>
        </p:spPr>
      </p:pic>
      <p:pic>
        <p:nvPicPr>
          <p:cNvPr id="1026" name="Picture 2">
            <a:extLst>
              <a:ext uri="{FF2B5EF4-FFF2-40B4-BE49-F238E27FC236}">
                <a16:creationId xmlns:a16="http://schemas.microsoft.com/office/drawing/2014/main" id="{B16028BA-16B9-4E57-9717-E4C7B41DB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3187" y="3962400"/>
            <a:ext cx="17145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99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74C8-8205-4309-9E79-34E891DC44AA}"/>
              </a:ext>
            </a:extLst>
          </p:cNvPr>
          <p:cNvSpPr>
            <a:spLocks noGrp="1"/>
          </p:cNvSpPr>
          <p:nvPr>
            <p:ph type="title"/>
          </p:nvPr>
        </p:nvSpPr>
        <p:spPr>
          <a:xfrm>
            <a:off x="2362200" y="152400"/>
            <a:ext cx="9321800" cy="563562"/>
          </a:xfrm>
        </p:spPr>
        <p:txBody>
          <a:bodyPr/>
          <a:lstStyle/>
          <a:p>
            <a:r>
              <a:rPr lang="en-US" dirty="0"/>
              <a:t>Basic Definition of Vacuum and Vacuum Pump</a:t>
            </a:r>
          </a:p>
        </p:txBody>
      </p:sp>
      <p:sp>
        <p:nvSpPr>
          <p:cNvPr id="3" name="Content Placeholder 2">
            <a:extLst>
              <a:ext uri="{FF2B5EF4-FFF2-40B4-BE49-F238E27FC236}">
                <a16:creationId xmlns:a16="http://schemas.microsoft.com/office/drawing/2014/main" id="{EAB67D9B-665B-4B55-B95D-2E84F12B3793}"/>
              </a:ext>
            </a:extLst>
          </p:cNvPr>
          <p:cNvSpPr>
            <a:spLocks noGrp="1"/>
          </p:cNvSpPr>
          <p:nvPr>
            <p:ph sz="quarter" idx="1"/>
          </p:nvPr>
        </p:nvSpPr>
        <p:spPr>
          <a:xfrm>
            <a:off x="990600" y="1600200"/>
            <a:ext cx="9829800" cy="3886200"/>
          </a:xfrm>
        </p:spPr>
        <p:txBody>
          <a:bodyPr/>
          <a:lstStyle/>
          <a:p>
            <a:r>
              <a:rPr lang="en-US" dirty="0"/>
              <a:t>For our purposes, any air pressure lower than local atmospheric is called a vacuum</a:t>
            </a:r>
          </a:p>
          <a:p>
            <a:r>
              <a:rPr lang="en-US" dirty="0"/>
              <a:t>A device that is capable of removing a gas from a confined space faster than the surrounding gas can leak in is called a vacuum pump</a:t>
            </a:r>
          </a:p>
        </p:txBody>
      </p:sp>
    </p:spTree>
    <p:extLst>
      <p:ext uri="{BB962C8B-B14F-4D97-AF65-F5344CB8AC3E}">
        <p14:creationId xmlns:p14="http://schemas.microsoft.com/office/powerpoint/2010/main" val="374000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862D4EB-A548-472D-B60A-F03E1BE33EE2}"/>
              </a:ext>
            </a:extLst>
          </p:cNvPr>
          <p:cNvGrpSpPr/>
          <p:nvPr/>
        </p:nvGrpSpPr>
        <p:grpSpPr>
          <a:xfrm rot="10800000">
            <a:off x="5775958" y="2168715"/>
            <a:ext cx="647700" cy="2293620"/>
            <a:chOff x="0" y="0"/>
            <a:chExt cx="647700" cy="2293620"/>
          </a:xfrm>
        </p:grpSpPr>
        <p:sp>
          <p:nvSpPr>
            <p:cNvPr id="16" name="Flowchart: Magnetic Disk 15">
              <a:extLst>
                <a:ext uri="{FF2B5EF4-FFF2-40B4-BE49-F238E27FC236}">
                  <a16:creationId xmlns:a16="http://schemas.microsoft.com/office/drawing/2014/main" id="{89D1CA77-19B4-430E-ADD0-31AB8338918C}"/>
                </a:ext>
              </a:extLst>
            </p:cNvPr>
            <p:cNvSpPr/>
            <p:nvPr/>
          </p:nvSpPr>
          <p:spPr>
            <a:xfrm rot="10800000">
              <a:off x="7620" y="2019300"/>
              <a:ext cx="640080" cy="274320"/>
            </a:xfrm>
            <a:prstGeom prst="flowChartMagneticDisk">
              <a:avLst/>
            </a:prstGeom>
            <a:noFill/>
            <a:ln w="12700" cap="flat" cmpd="sng" algn="ctr">
              <a:solidFill>
                <a:srgbClr val="4472C4"/>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2FBBCF-6132-430D-B428-D3DA47AC9982}"/>
                </a:ext>
              </a:extLst>
            </p:cNvPr>
            <p:cNvSpPr/>
            <p:nvPr/>
          </p:nvSpPr>
          <p:spPr>
            <a:xfrm rot="10800000">
              <a:off x="243840" y="0"/>
              <a:ext cx="182880" cy="224028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Flowchart: Magnetic Disk 17">
              <a:extLst>
                <a:ext uri="{FF2B5EF4-FFF2-40B4-BE49-F238E27FC236}">
                  <a16:creationId xmlns:a16="http://schemas.microsoft.com/office/drawing/2014/main" id="{610F36EE-78A7-4221-92C0-E68B6B953F01}"/>
                </a:ext>
              </a:extLst>
            </p:cNvPr>
            <p:cNvSpPr/>
            <p:nvPr/>
          </p:nvSpPr>
          <p:spPr>
            <a:xfrm rot="10800000">
              <a:off x="7620" y="1836420"/>
              <a:ext cx="640080" cy="274320"/>
            </a:xfrm>
            <a:prstGeom prst="flowChartMagneticDisk">
              <a:avLst/>
            </a:prstGeom>
            <a:noFill/>
            <a:ln w="12700" cap="flat" cmpd="sng" algn="ctr">
              <a:solidFill>
                <a:srgbClr val="4472C4"/>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7236DCC2-B3CB-4529-83E7-6A85DA711231}"/>
                </a:ext>
              </a:extLst>
            </p:cNvPr>
            <p:cNvSpPr/>
            <p:nvPr/>
          </p:nvSpPr>
          <p:spPr>
            <a:xfrm>
              <a:off x="0" y="2011680"/>
              <a:ext cx="640080" cy="106680"/>
            </a:xfrm>
            <a:prstGeom prst="arc">
              <a:avLst>
                <a:gd name="adj1" fmla="val 16200000"/>
                <a:gd name="adj2" fmla="val 15895224"/>
              </a:avLst>
            </a:prstGeom>
            <a:noFill/>
            <a:ln w="12700" cap="flat" cmpd="sng" algn="ctr">
              <a:solidFill>
                <a:srgbClr val="4472C4"/>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0FB1CAFB-D1B5-4FBD-ADEE-E92714091EFB}"/>
                </a:ext>
              </a:extLst>
            </p:cNvPr>
            <p:cNvSpPr/>
            <p:nvPr/>
          </p:nvSpPr>
          <p:spPr>
            <a:xfrm>
              <a:off x="22860" y="2011680"/>
              <a:ext cx="533400" cy="106680"/>
            </a:xfrm>
            <a:prstGeom prst="arc">
              <a:avLst>
                <a:gd name="adj1" fmla="val 8563900"/>
                <a:gd name="adj2" fmla="val 13240750"/>
              </a:avLst>
            </a:prstGeom>
            <a:no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B96FDC80-D6CA-4D23-930F-BED8C22666EB}"/>
                </a:ext>
              </a:extLst>
            </p:cNvPr>
            <p:cNvSpPr/>
            <p:nvPr/>
          </p:nvSpPr>
          <p:spPr>
            <a:xfrm rot="10800000">
              <a:off x="99060" y="2011680"/>
              <a:ext cx="533400" cy="106680"/>
            </a:xfrm>
            <a:prstGeom prst="arc">
              <a:avLst>
                <a:gd name="adj1" fmla="val 8563900"/>
                <a:gd name="adj2" fmla="val 13240750"/>
              </a:avLst>
            </a:prstGeom>
            <a:no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9432EC-0AB2-4CC4-A267-84FA420312E3}"/>
              </a:ext>
            </a:extLst>
          </p:cNvPr>
          <p:cNvSpPr>
            <a:spLocks noGrp="1"/>
          </p:cNvSpPr>
          <p:nvPr>
            <p:ph type="title"/>
          </p:nvPr>
        </p:nvSpPr>
        <p:spPr>
          <a:xfrm>
            <a:off x="2362200" y="152400"/>
            <a:ext cx="9321800" cy="563562"/>
          </a:xfrm>
        </p:spPr>
        <p:txBody>
          <a:bodyPr/>
          <a:lstStyle/>
          <a:p>
            <a:r>
              <a:rPr lang="en-US" dirty="0"/>
              <a:t>Measuring vacuum – atmospheric pressure</a:t>
            </a:r>
          </a:p>
        </p:txBody>
      </p:sp>
      <p:grpSp>
        <p:nvGrpSpPr>
          <p:cNvPr id="9" name="Group 8">
            <a:extLst>
              <a:ext uri="{FF2B5EF4-FFF2-40B4-BE49-F238E27FC236}">
                <a16:creationId xmlns:a16="http://schemas.microsoft.com/office/drawing/2014/main" id="{469F636B-2184-4158-9C31-5BFBD2474EDA}"/>
              </a:ext>
            </a:extLst>
          </p:cNvPr>
          <p:cNvGrpSpPr/>
          <p:nvPr/>
        </p:nvGrpSpPr>
        <p:grpSpPr>
          <a:xfrm>
            <a:off x="5775960" y="2286000"/>
            <a:ext cx="640080" cy="2286000"/>
            <a:chOff x="0" y="0"/>
            <a:chExt cx="640080" cy="2286000"/>
          </a:xfrm>
        </p:grpSpPr>
        <p:sp>
          <p:nvSpPr>
            <p:cNvPr id="10" name="Rectangle 9">
              <a:extLst>
                <a:ext uri="{FF2B5EF4-FFF2-40B4-BE49-F238E27FC236}">
                  <a16:creationId xmlns:a16="http://schemas.microsoft.com/office/drawing/2014/main" id="{AF219576-531C-4BBA-8747-4262D468CD5E}"/>
                </a:ext>
              </a:extLst>
            </p:cNvPr>
            <p:cNvSpPr/>
            <p:nvPr/>
          </p:nvSpPr>
          <p:spPr>
            <a:xfrm rot="10800000">
              <a:off x="228600" y="0"/>
              <a:ext cx="182880" cy="201168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Flowchart: Magnetic Disk 10">
              <a:extLst>
                <a:ext uri="{FF2B5EF4-FFF2-40B4-BE49-F238E27FC236}">
                  <a16:creationId xmlns:a16="http://schemas.microsoft.com/office/drawing/2014/main" id="{1C3D7385-8249-48E6-81A7-B5CF553C8E33}"/>
                </a:ext>
              </a:extLst>
            </p:cNvPr>
            <p:cNvSpPr/>
            <p:nvPr/>
          </p:nvSpPr>
          <p:spPr>
            <a:xfrm rot="10800000">
              <a:off x="0" y="1836420"/>
              <a:ext cx="640080" cy="274320"/>
            </a:xfrm>
            <a:prstGeom prst="flowChartMagneticDisk">
              <a:avLst/>
            </a:prstGeom>
            <a:no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Flowchart: Magnetic Disk 11">
              <a:extLst>
                <a:ext uri="{FF2B5EF4-FFF2-40B4-BE49-F238E27FC236}">
                  <a16:creationId xmlns:a16="http://schemas.microsoft.com/office/drawing/2014/main" id="{FB124CA3-A623-4EF6-9043-BC40A278E4B2}"/>
                </a:ext>
              </a:extLst>
            </p:cNvPr>
            <p:cNvSpPr/>
            <p:nvPr/>
          </p:nvSpPr>
          <p:spPr>
            <a:xfrm rot="10800000">
              <a:off x="0" y="2011680"/>
              <a:ext cx="640080" cy="27432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32CE795-9AC5-4CCE-84AF-4F39CEBEC494}"/>
                </a:ext>
              </a:extLst>
            </p:cNvPr>
            <p:cNvSpPr/>
            <p:nvPr/>
          </p:nvSpPr>
          <p:spPr>
            <a:xfrm>
              <a:off x="0" y="2004060"/>
              <a:ext cx="640080" cy="129540"/>
            </a:xfrm>
            <a:prstGeom prst="ellipse">
              <a:avLst/>
            </a:prstGeom>
            <a:solidFill>
              <a:srgbClr val="4472C4"/>
            </a:solidFill>
            <a:ln w="12700" cap="flat" cmpd="sng" algn="ctr">
              <a:solidFill>
                <a:srgbClr val="4472C4"/>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6C7B210-1165-4364-814E-8FDD54F28A7A}"/>
                </a:ext>
              </a:extLst>
            </p:cNvPr>
            <p:cNvSpPr/>
            <p:nvPr/>
          </p:nvSpPr>
          <p:spPr>
            <a:xfrm rot="10800000">
              <a:off x="228600" y="0"/>
              <a:ext cx="182880" cy="563880"/>
            </a:xfrm>
            <a:prstGeom prst="rect">
              <a:avLst/>
            </a:prstGeom>
            <a:solidFill>
              <a:sysClr val="window" lastClr="FFFF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8241A4A9-8CC5-455C-9C1E-5B2CE3502552}"/>
              </a:ext>
            </a:extLst>
          </p:cNvPr>
          <p:cNvSpPr txBox="1"/>
          <p:nvPr/>
        </p:nvSpPr>
        <p:spPr>
          <a:xfrm>
            <a:off x="1447800" y="1165084"/>
            <a:ext cx="3505200" cy="1477328"/>
          </a:xfrm>
          <a:prstGeom prst="rect">
            <a:avLst/>
          </a:prstGeom>
          <a:noFill/>
        </p:spPr>
        <p:txBody>
          <a:bodyPr wrap="square" rtlCol="0">
            <a:spAutoFit/>
          </a:bodyPr>
          <a:lstStyle/>
          <a:p>
            <a:r>
              <a:rPr lang="en-US" dirty="0"/>
              <a:t>Suppose we have a 40” long glass cylinder closed at the bottom and open at the top filled with mercury and covered with an upside-down bowl</a:t>
            </a:r>
          </a:p>
        </p:txBody>
      </p:sp>
      <p:sp>
        <p:nvSpPr>
          <p:cNvPr id="92" name="TextBox 91">
            <a:extLst>
              <a:ext uri="{FF2B5EF4-FFF2-40B4-BE49-F238E27FC236}">
                <a16:creationId xmlns:a16="http://schemas.microsoft.com/office/drawing/2014/main" id="{B1C9F466-86FC-4146-A0FB-88D626D4DC9E}"/>
              </a:ext>
            </a:extLst>
          </p:cNvPr>
          <p:cNvSpPr txBox="1"/>
          <p:nvPr/>
        </p:nvSpPr>
        <p:spPr>
          <a:xfrm>
            <a:off x="1447800" y="2695864"/>
            <a:ext cx="3505200" cy="646331"/>
          </a:xfrm>
          <a:prstGeom prst="rect">
            <a:avLst/>
          </a:prstGeom>
          <a:noFill/>
        </p:spPr>
        <p:txBody>
          <a:bodyPr wrap="square" rtlCol="0">
            <a:spAutoFit/>
          </a:bodyPr>
          <a:lstStyle/>
          <a:p>
            <a:r>
              <a:rPr lang="en-US" dirty="0"/>
              <a:t>Now we carefully and quickly rotate the cylinder and bowl</a:t>
            </a:r>
          </a:p>
        </p:txBody>
      </p:sp>
      <p:sp>
        <p:nvSpPr>
          <p:cNvPr id="93" name="TextBox 92">
            <a:extLst>
              <a:ext uri="{FF2B5EF4-FFF2-40B4-BE49-F238E27FC236}">
                <a16:creationId xmlns:a16="http://schemas.microsoft.com/office/drawing/2014/main" id="{AA7304E2-EC3C-4902-B8E1-B157E48CD521}"/>
              </a:ext>
            </a:extLst>
          </p:cNvPr>
          <p:cNvSpPr txBox="1"/>
          <p:nvPr/>
        </p:nvSpPr>
        <p:spPr>
          <a:xfrm>
            <a:off x="1447800" y="3436261"/>
            <a:ext cx="3505200" cy="2031325"/>
          </a:xfrm>
          <a:prstGeom prst="rect">
            <a:avLst/>
          </a:prstGeom>
          <a:noFill/>
        </p:spPr>
        <p:txBody>
          <a:bodyPr wrap="square" rtlCol="0">
            <a:spAutoFit/>
          </a:bodyPr>
          <a:lstStyle/>
          <a:p>
            <a:r>
              <a:rPr lang="en-US" dirty="0"/>
              <a:t>At sea level, the mercury will fall until the top of the column is 29.85 inches above the mercury pool in the bowl and the upper 10 inches will contain mercury vapor at a pressure of .07 inches of mercury</a:t>
            </a:r>
          </a:p>
        </p:txBody>
      </p:sp>
      <p:sp>
        <p:nvSpPr>
          <p:cNvPr id="94" name="TextBox 93">
            <a:extLst>
              <a:ext uri="{FF2B5EF4-FFF2-40B4-BE49-F238E27FC236}">
                <a16:creationId xmlns:a16="http://schemas.microsoft.com/office/drawing/2014/main" id="{F2309698-5FD2-496B-AB99-06BCD0206D52}"/>
              </a:ext>
            </a:extLst>
          </p:cNvPr>
          <p:cNvSpPr txBox="1"/>
          <p:nvPr/>
        </p:nvSpPr>
        <p:spPr>
          <a:xfrm>
            <a:off x="7924800" y="1153052"/>
            <a:ext cx="3505200" cy="2308324"/>
          </a:xfrm>
          <a:prstGeom prst="rect">
            <a:avLst/>
          </a:prstGeom>
          <a:noFill/>
        </p:spPr>
        <p:txBody>
          <a:bodyPr wrap="square" rtlCol="0">
            <a:spAutoFit/>
          </a:bodyPr>
          <a:lstStyle/>
          <a:p>
            <a:r>
              <a:rPr lang="en-US" dirty="0"/>
              <a:t>The mercury pool has atmospheric pressure (the weight of 65 miles of air) pushing on it which pushes up the mercury column; thus measuring the height of the column measures atmospheric pressure – 29.92 “</a:t>
            </a:r>
            <a:r>
              <a:rPr lang="en-US" dirty="0" err="1"/>
              <a:t>HgA</a:t>
            </a:r>
            <a:endParaRPr lang="en-US" dirty="0"/>
          </a:p>
        </p:txBody>
      </p:sp>
      <p:cxnSp>
        <p:nvCxnSpPr>
          <p:cNvPr id="5" name="Straight Arrow Connector 4">
            <a:extLst>
              <a:ext uri="{FF2B5EF4-FFF2-40B4-BE49-F238E27FC236}">
                <a16:creationId xmlns:a16="http://schemas.microsoft.com/office/drawing/2014/main" id="{C6D3DF87-3DC8-4580-8837-29BA2148188B}"/>
              </a:ext>
            </a:extLst>
          </p:cNvPr>
          <p:cNvCxnSpPr/>
          <p:nvPr/>
        </p:nvCxnSpPr>
        <p:spPr>
          <a:xfrm>
            <a:off x="6304955" y="3703320"/>
            <a:ext cx="0" cy="55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CC9B6520-5D38-445B-8E39-99BAAE2FD79D}"/>
              </a:ext>
            </a:extLst>
          </p:cNvPr>
          <p:cNvCxnSpPr/>
          <p:nvPr/>
        </p:nvCxnSpPr>
        <p:spPr>
          <a:xfrm>
            <a:off x="5867398" y="3703320"/>
            <a:ext cx="0" cy="55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8C8180D-33ED-4580-B3A7-60D6927054AB}"/>
              </a:ext>
            </a:extLst>
          </p:cNvPr>
          <p:cNvSpPr txBox="1"/>
          <p:nvPr/>
        </p:nvSpPr>
        <p:spPr>
          <a:xfrm>
            <a:off x="7924799" y="4508405"/>
            <a:ext cx="3505200" cy="646331"/>
          </a:xfrm>
          <a:prstGeom prst="rect">
            <a:avLst/>
          </a:prstGeom>
          <a:noFill/>
        </p:spPr>
        <p:txBody>
          <a:bodyPr wrap="square" rtlCol="0">
            <a:spAutoFit/>
          </a:bodyPr>
          <a:lstStyle/>
          <a:p>
            <a:r>
              <a:rPr lang="en-US" dirty="0"/>
              <a:t>The pressure at the bottom of the column is 14.7 psia</a:t>
            </a:r>
          </a:p>
        </p:txBody>
      </p:sp>
      <p:sp>
        <p:nvSpPr>
          <p:cNvPr id="6" name="TextBox 5">
            <a:extLst>
              <a:ext uri="{FF2B5EF4-FFF2-40B4-BE49-F238E27FC236}">
                <a16:creationId xmlns:a16="http://schemas.microsoft.com/office/drawing/2014/main" id="{0008CCA5-D271-44E1-8C84-26C7F67AD7F5}"/>
              </a:ext>
            </a:extLst>
          </p:cNvPr>
          <p:cNvSpPr txBox="1"/>
          <p:nvPr/>
        </p:nvSpPr>
        <p:spPr>
          <a:xfrm>
            <a:off x="6423658" y="3703320"/>
            <a:ext cx="1501141" cy="646331"/>
          </a:xfrm>
          <a:prstGeom prst="rect">
            <a:avLst/>
          </a:prstGeom>
          <a:noFill/>
        </p:spPr>
        <p:txBody>
          <a:bodyPr wrap="square" rtlCol="0">
            <a:spAutoFit/>
          </a:bodyPr>
          <a:lstStyle/>
          <a:p>
            <a:r>
              <a:rPr lang="en-US" dirty="0"/>
              <a:t>Atmospheric Pressure</a:t>
            </a:r>
          </a:p>
        </p:txBody>
      </p:sp>
      <p:cxnSp>
        <p:nvCxnSpPr>
          <p:cNvPr id="8" name="Straight Arrow Connector 7">
            <a:extLst>
              <a:ext uri="{FF2B5EF4-FFF2-40B4-BE49-F238E27FC236}">
                <a16:creationId xmlns:a16="http://schemas.microsoft.com/office/drawing/2014/main" id="{B30AA5B8-EFC1-4F14-B697-0F7F1AD79D4F}"/>
              </a:ext>
            </a:extLst>
          </p:cNvPr>
          <p:cNvCxnSpPr>
            <a:cxnSpLocks/>
          </p:cNvCxnSpPr>
          <p:nvPr/>
        </p:nvCxnSpPr>
        <p:spPr>
          <a:xfrm flipV="1">
            <a:off x="5410200" y="2849880"/>
            <a:ext cx="0" cy="14779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E2B8FD1-A512-4164-91E4-D5CF2EA4BAB6}"/>
              </a:ext>
            </a:extLst>
          </p:cNvPr>
          <p:cNvSpPr txBox="1"/>
          <p:nvPr/>
        </p:nvSpPr>
        <p:spPr>
          <a:xfrm>
            <a:off x="4953000" y="3342195"/>
            <a:ext cx="934043" cy="369332"/>
          </a:xfrm>
          <a:prstGeom prst="rect">
            <a:avLst/>
          </a:prstGeom>
          <a:noFill/>
        </p:spPr>
        <p:txBody>
          <a:bodyPr wrap="square" rtlCol="0">
            <a:spAutoFit/>
          </a:bodyPr>
          <a:lstStyle/>
          <a:p>
            <a:r>
              <a:rPr lang="en-US" dirty="0"/>
              <a:t>29.85”</a:t>
            </a:r>
          </a:p>
        </p:txBody>
      </p:sp>
      <p:sp>
        <p:nvSpPr>
          <p:cNvPr id="99" name="TextBox 98">
            <a:extLst>
              <a:ext uri="{FF2B5EF4-FFF2-40B4-BE49-F238E27FC236}">
                <a16:creationId xmlns:a16="http://schemas.microsoft.com/office/drawing/2014/main" id="{D146D716-1A38-49C0-BFBD-56DCD78D328A}"/>
              </a:ext>
            </a:extLst>
          </p:cNvPr>
          <p:cNvSpPr txBox="1"/>
          <p:nvPr/>
        </p:nvSpPr>
        <p:spPr>
          <a:xfrm>
            <a:off x="7932417" y="3641174"/>
            <a:ext cx="3505200" cy="646331"/>
          </a:xfrm>
          <a:prstGeom prst="rect">
            <a:avLst/>
          </a:prstGeom>
          <a:noFill/>
        </p:spPr>
        <p:txBody>
          <a:bodyPr wrap="square" rtlCol="0">
            <a:spAutoFit/>
          </a:bodyPr>
          <a:lstStyle/>
          <a:p>
            <a:r>
              <a:rPr lang="en-US" dirty="0"/>
              <a:t>If the column was water, the height would be 33.8 feet</a:t>
            </a:r>
          </a:p>
        </p:txBody>
      </p:sp>
    </p:spTree>
    <p:extLst>
      <p:ext uri="{BB962C8B-B14F-4D97-AF65-F5344CB8AC3E}">
        <p14:creationId xmlns:p14="http://schemas.microsoft.com/office/powerpoint/2010/main" val="8470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8" presetClass="emph" presetSubtype="0" fill="hold" nodeType="withEffect">
                                  <p:stCondLst>
                                    <p:cond delay="0"/>
                                  </p:stCondLst>
                                  <p:childTnLst>
                                    <p:animRot by="10800000">
                                      <p:cBhvr>
                                        <p:cTn id="10" dur="2000" fill="hold"/>
                                        <p:tgtEl>
                                          <p:spTgt spid="15"/>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3179-56A9-4827-9EB9-0E7832474013}"/>
              </a:ext>
            </a:extLst>
          </p:cNvPr>
          <p:cNvSpPr>
            <a:spLocks noGrp="1"/>
          </p:cNvSpPr>
          <p:nvPr>
            <p:ph type="title"/>
          </p:nvPr>
        </p:nvSpPr>
        <p:spPr>
          <a:xfrm>
            <a:off x="2514600" y="152400"/>
            <a:ext cx="9169400" cy="563562"/>
          </a:xfrm>
        </p:spPr>
        <p:txBody>
          <a:bodyPr/>
          <a:lstStyle/>
          <a:p>
            <a:r>
              <a:rPr lang="en-US" dirty="0"/>
              <a:t>Measuring Vacuum</a:t>
            </a:r>
          </a:p>
        </p:txBody>
      </p:sp>
      <p:grpSp>
        <p:nvGrpSpPr>
          <p:cNvPr id="10" name="Group 9">
            <a:extLst>
              <a:ext uri="{FF2B5EF4-FFF2-40B4-BE49-F238E27FC236}">
                <a16:creationId xmlns:a16="http://schemas.microsoft.com/office/drawing/2014/main" id="{FB387E47-8823-489C-9CD0-58108C1D1954}"/>
              </a:ext>
            </a:extLst>
          </p:cNvPr>
          <p:cNvGrpSpPr/>
          <p:nvPr/>
        </p:nvGrpSpPr>
        <p:grpSpPr>
          <a:xfrm>
            <a:off x="5775960" y="2286000"/>
            <a:ext cx="640080" cy="2286000"/>
            <a:chOff x="0" y="0"/>
            <a:chExt cx="640080" cy="2286000"/>
          </a:xfrm>
        </p:grpSpPr>
        <p:sp>
          <p:nvSpPr>
            <p:cNvPr id="11" name="Rectangle 10">
              <a:extLst>
                <a:ext uri="{FF2B5EF4-FFF2-40B4-BE49-F238E27FC236}">
                  <a16:creationId xmlns:a16="http://schemas.microsoft.com/office/drawing/2014/main" id="{025D782F-2280-465A-A55D-A98703154A30}"/>
                </a:ext>
              </a:extLst>
            </p:cNvPr>
            <p:cNvSpPr/>
            <p:nvPr/>
          </p:nvSpPr>
          <p:spPr>
            <a:xfrm rot="10800000">
              <a:off x="228600" y="0"/>
              <a:ext cx="182880" cy="2011680"/>
            </a:xfrm>
            <a:prstGeom prst="rect">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Flowchart: Magnetic Disk 11">
              <a:extLst>
                <a:ext uri="{FF2B5EF4-FFF2-40B4-BE49-F238E27FC236}">
                  <a16:creationId xmlns:a16="http://schemas.microsoft.com/office/drawing/2014/main" id="{54ED56FE-D575-4C11-9F88-E7460F967B0C}"/>
                </a:ext>
              </a:extLst>
            </p:cNvPr>
            <p:cNvSpPr/>
            <p:nvPr/>
          </p:nvSpPr>
          <p:spPr>
            <a:xfrm rot="10800000">
              <a:off x="0" y="1836420"/>
              <a:ext cx="640080" cy="274320"/>
            </a:xfrm>
            <a:prstGeom prst="flowChartMagneticDisk">
              <a:avLst/>
            </a:prstGeom>
            <a:noFill/>
            <a:ln w="12700" cap="flat" cmpd="sng" algn="ctr">
              <a:solidFill>
                <a:srgbClr val="4472C4"/>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 name="Flowchart: Magnetic Disk 12">
              <a:extLst>
                <a:ext uri="{FF2B5EF4-FFF2-40B4-BE49-F238E27FC236}">
                  <a16:creationId xmlns:a16="http://schemas.microsoft.com/office/drawing/2014/main" id="{FA82E486-7EDD-4AD2-894B-9F35B9651239}"/>
                </a:ext>
              </a:extLst>
            </p:cNvPr>
            <p:cNvSpPr/>
            <p:nvPr/>
          </p:nvSpPr>
          <p:spPr>
            <a:xfrm rot="10800000">
              <a:off x="0" y="2011680"/>
              <a:ext cx="640080" cy="274320"/>
            </a:xfrm>
            <a:prstGeom prst="flowChartMagneticDisk">
              <a:avLst/>
            </a:prstGeom>
            <a:solidFill>
              <a:srgbClr val="4472C4"/>
            </a:solidFill>
            <a:ln w="12700" cap="flat" cmpd="sng" algn="ctr">
              <a:solidFill>
                <a:srgbClr val="4472C4"/>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EB37EA1-0A53-4801-A855-EA06C6E8794F}"/>
                </a:ext>
              </a:extLst>
            </p:cNvPr>
            <p:cNvSpPr/>
            <p:nvPr/>
          </p:nvSpPr>
          <p:spPr>
            <a:xfrm>
              <a:off x="0" y="2004060"/>
              <a:ext cx="640080" cy="129540"/>
            </a:xfrm>
            <a:prstGeom prst="ellipse">
              <a:avLst/>
            </a:prstGeom>
            <a:solidFill>
              <a:srgbClr val="4472C4"/>
            </a:solidFill>
            <a:ln w="12700" cap="flat" cmpd="sng" algn="ctr">
              <a:solidFill>
                <a:srgbClr val="4472C4"/>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E12DC25-72A9-45B2-A498-FAC2D98AC777}"/>
                </a:ext>
              </a:extLst>
            </p:cNvPr>
            <p:cNvSpPr/>
            <p:nvPr/>
          </p:nvSpPr>
          <p:spPr>
            <a:xfrm rot="10800000">
              <a:off x="228600" y="0"/>
              <a:ext cx="182880" cy="1143000"/>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C63868AE-87ED-4429-B70A-39FACC4B3EBF}"/>
              </a:ext>
            </a:extLst>
          </p:cNvPr>
          <p:cNvSpPr txBox="1"/>
          <p:nvPr/>
        </p:nvSpPr>
        <p:spPr>
          <a:xfrm>
            <a:off x="942216" y="1155680"/>
            <a:ext cx="3629783" cy="3785652"/>
          </a:xfrm>
          <a:prstGeom prst="rect">
            <a:avLst/>
          </a:prstGeom>
          <a:noFill/>
        </p:spPr>
        <p:txBody>
          <a:bodyPr wrap="square" rtlCol="0">
            <a:spAutoFit/>
          </a:bodyPr>
          <a:lstStyle/>
          <a:p>
            <a:r>
              <a:rPr lang="en-US" sz="2000" dirty="0"/>
              <a:t>If we have a cylinder open on both ends with a mercury pool sealing the bottom end and a way to remove air from the top end, as you remove air the pressure will drop and the mercury column will rise to balance the drop in pressure. The height of the mercury column is the vacuum level, or the pressure below local atmospheric</a:t>
            </a:r>
          </a:p>
        </p:txBody>
      </p:sp>
      <p:cxnSp>
        <p:nvCxnSpPr>
          <p:cNvPr id="17" name="Straight Arrow Connector 16">
            <a:extLst>
              <a:ext uri="{FF2B5EF4-FFF2-40B4-BE49-F238E27FC236}">
                <a16:creationId xmlns:a16="http://schemas.microsoft.com/office/drawing/2014/main" id="{B6B51FBB-14E5-4955-B1CD-D6E91947D972}"/>
              </a:ext>
            </a:extLst>
          </p:cNvPr>
          <p:cNvCxnSpPr>
            <a:cxnSpLocks/>
          </p:cNvCxnSpPr>
          <p:nvPr/>
        </p:nvCxnSpPr>
        <p:spPr>
          <a:xfrm flipV="1">
            <a:off x="6873239" y="3429000"/>
            <a:ext cx="0" cy="9094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9541D8-7F90-421F-BBA2-DF18E208E773}"/>
              </a:ext>
            </a:extLst>
          </p:cNvPr>
          <p:cNvSpPr txBox="1"/>
          <p:nvPr/>
        </p:nvSpPr>
        <p:spPr>
          <a:xfrm>
            <a:off x="6416039" y="3564612"/>
            <a:ext cx="1127758" cy="646331"/>
          </a:xfrm>
          <a:prstGeom prst="rect">
            <a:avLst/>
          </a:prstGeom>
          <a:noFill/>
        </p:spPr>
        <p:txBody>
          <a:bodyPr wrap="square" rtlCol="0">
            <a:spAutoFit/>
          </a:bodyPr>
          <a:lstStyle/>
          <a:p>
            <a:r>
              <a:rPr lang="en-US" dirty="0"/>
              <a:t>10” Hg vacuum</a:t>
            </a:r>
          </a:p>
        </p:txBody>
      </p:sp>
      <p:cxnSp>
        <p:nvCxnSpPr>
          <p:cNvPr id="20" name="Straight Arrow Connector 19">
            <a:extLst>
              <a:ext uri="{FF2B5EF4-FFF2-40B4-BE49-F238E27FC236}">
                <a16:creationId xmlns:a16="http://schemas.microsoft.com/office/drawing/2014/main" id="{2FF8C8DF-5E96-4634-9D0F-AC0D9F74C2C0}"/>
              </a:ext>
            </a:extLst>
          </p:cNvPr>
          <p:cNvCxnSpPr>
            <a:cxnSpLocks/>
          </p:cNvCxnSpPr>
          <p:nvPr/>
        </p:nvCxnSpPr>
        <p:spPr>
          <a:xfrm flipV="1">
            <a:off x="6873239" y="2286000"/>
            <a:ext cx="0" cy="11430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CB28FE0-4F2B-40F0-8A84-142D5FC75486}"/>
              </a:ext>
            </a:extLst>
          </p:cNvPr>
          <p:cNvSpPr txBox="1"/>
          <p:nvPr/>
        </p:nvSpPr>
        <p:spPr>
          <a:xfrm>
            <a:off x="6416039" y="2527310"/>
            <a:ext cx="1127758" cy="646331"/>
          </a:xfrm>
          <a:prstGeom prst="rect">
            <a:avLst/>
          </a:prstGeom>
          <a:noFill/>
        </p:spPr>
        <p:txBody>
          <a:bodyPr wrap="square" rtlCol="0">
            <a:spAutoFit/>
          </a:bodyPr>
          <a:lstStyle/>
          <a:p>
            <a:r>
              <a:rPr lang="en-US" dirty="0"/>
              <a:t>20” Hg absolute</a:t>
            </a:r>
          </a:p>
        </p:txBody>
      </p:sp>
      <p:sp>
        <p:nvSpPr>
          <p:cNvPr id="24" name="TextBox 23">
            <a:extLst>
              <a:ext uri="{FF2B5EF4-FFF2-40B4-BE49-F238E27FC236}">
                <a16:creationId xmlns:a16="http://schemas.microsoft.com/office/drawing/2014/main" id="{DAEA49F7-E1DF-4F8F-BC5B-E14A0D440C6B}"/>
              </a:ext>
            </a:extLst>
          </p:cNvPr>
          <p:cNvSpPr txBox="1"/>
          <p:nvPr/>
        </p:nvSpPr>
        <p:spPr>
          <a:xfrm>
            <a:off x="8000997" y="1465481"/>
            <a:ext cx="3429000" cy="1631216"/>
          </a:xfrm>
          <a:prstGeom prst="rect">
            <a:avLst/>
          </a:prstGeom>
          <a:noFill/>
        </p:spPr>
        <p:txBody>
          <a:bodyPr wrap="square" rtlCol="0">
            <a:spAutoFit/>
          </a:bodyPr>
          <a:lstStyle/>
          <a:p>
            <a:r>
              <a:rPr lang="en-US" sz="2000" dirty="0"/>
              <a:t>If the column is 29.92 inches long, the height of the air from the mercury to the end of the column is the absolute pressure</a:t>
            </a:r>
          </a:p>
        </p:txBody>
      </p:sp>
    </p:spTree>
    <p:extLst>
      <p:ext uri="{BB962C8B-B14F-4D97-AF65-F5344CB8AC3E}">
        <p14:creationId xmlns:p14="http://schemas.microsoft.com/office/powerpoint/2010/main" val="579628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54CD-968E-4B03-A40D-C089B214AB1D}"/>
              </a:ext>
            </a:extLst>
          </p:cNvPr>
          <p:cNvSpPr>
            <a:spLocks noGrp="1"/>
          </p:cNvSpPr>
          <p:nvPr>
            <p:ph type="title"/>
          </p:nvPr>
        </p:nvSpPr>
        <p:spPr>
          <a:xfrm>
            <a:off x="1752600" y="152400"/>
            <a:ext cx="9931400" cy="563562"/>
          </a:xfrm>
        </p:spPr>
        <p:txBody>
          <a:bodyPr/>
          <a:lstStyle/>
          <a:p>
            <a:r>
              <a:rPr lang="en-US" dirty="0"/>
              <a:t>Pressure Equivalents at sea level</a:t>
            </a:r>
          </a:p>
        </p:txBody>
      </p:sp>
      <p:sp>
        <p:nvSpPr>
          <p:cNvPr id="3" name="TextBox 2">
            <a:extLst>
              <a:ext uri="{FF2B5EF4-FFF2-40B4-BE49-F238E27FC236}">
                <a16:creationId xmlns:a16="http://schemas.microsoft.com/office/drawing/2014/main" id="{A0D08964-3C85-4918-A3E4-41D74BEDB508}"/>
              </a:ext>
            </a:extLst>
          </p:cNvPr>
          <p:cNvSpPr txBox="1"/>
          <p:nvPr/>
        </p:nvSpPr>
        <p:spPr>
          <a:xfrm>
            <a:off x="1295400" y="1720840"/>
            <a:ext cx="8915400" cy="3416320"/>
          </a:xfrm>
          <a:prstGeom prst="rect">
            <a:avLst/>
          </a:prstGeom>
          <a:noFill/>
        </p:spPr>
        <p:txBody>
          <a:bodyPr wrap="square" rtlCol="0">
            <a:spAutoFit/>
          </a:bodyPr>
          <a:lstStyle/>
          <a:p>
            <a:r>
              <a:rPr lang="en-US" sz="2400" dirty="0"/>
              <a:t>30”Hg vacuum is the same as 0”Hg absolute (</a:t>
            </a:r>
            <a:r>
              <a:rPr lang="en-US" sz="2400" dirty="0" err="1"/>
              <a:t>HgA</a:t>
            </a:r>
            <a:r>
              <a:rPr lang="en-US" sz="2400" dirty="0"/>
              <a:t>) is the same as 0 psia</a:t>
            </a:r>
          </a:p>
          <a:p>
            <a:endParaRPr lang="en-US" sz="2400" dirty="0"/>
          </a:p>
          <a:p>
            <a:r>
              <a:rPr lang="en-US" sz="2400" dirty="0"/>
              <a:t>0” vacuum is the same as 29.92 “Hg is the same as 14.7 psia</a:t>
            </a:r>
          </a:p>
          <a:p>
            <a:endParaRPr lang="en-US" sz="2400" dirty="0"/>
          </a:p>
          <a:p>
            <a:r>
              <a:rPr lang="en-US" sz="2400" dirty="0"/>
              <a:t>0” vacuum is the same as 0 </a:t>
            </a:r>
            <a:r>
              <a:rPr lang="en-US" sz="2400" dirty="0" err="1"/>
              <a:t>psig</a:t>
            </a:r>
            <a:r>
              <a:rPr lang="en-US" sz="2400" dirty="0"/>
              <a:t> (gauge pressure)</a:t>
            </a:r>
          </a:p>
          <a:p>
            <a:endParaRPr lang="en-US" sz="2400" dirty="0"/>
          </a:p>
          <a:p>
            <a:r>
              <a:rPr lang="en-US" sz="2400" dirty="0"/>
              <a:t>29.92”Hg is the same as 1 </a:t>
            </a:r>
            <a:r>
              <a:rPr lang="en-US" sz="2400" dirty="0" err="1"/>
              <a:t>barr</a:t>
            </a:r>
            <a:r>
              <a:rPr lang="en-US" sz="2400" dirty="0"/>
              <a:t> is the same as 101.3 mPa  is the same as 10113mb</a:t>
            </a:r>
          </a:p>
        </p:txBody>
      </p:sp>
    </p:spTree>
    <p:extLst>
      <p:ext uri="{BB962C8B-B14F-4D97-AF65-F5344CB8AC3E}">
        <p14:creationId xmlns:p14="http://schemas.microsoft.com/office/powerpoint/2010/main" val="386443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Magnetic Disk 12">
            <a:extLst>
              <a:ext uri="{FF2B5EF4-FFF2-40B4-BE49-F238E27FC236}">
                <a16:creationId xmlns:a16="http://schemas.microsoft.com/office/drawing/2014/main" id="{F0342295-6F82-4CB0-AC55-0587963B6105}"/>
              </a:ext>
            </a:extLst>
          </p:cNvPr>
          <p:cNvSpPr/>
          <p:nvPr/>
        </p:nvSpPr>
        <p:spPr>
          <a:xfrm>
            <a:off x="2286000" y="364998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Flowchart: Magnetic Disk 13">
            <a:extLst>
              <a:ext uri="{FF2B5EF4-FFF2-40B4-BE49-F238E27FC236}">
                <a16:creationId xmlns:a16="http://schemas.microsoft.com/office/drawing/2014/main" id="{5343DFF7-EA2A-4219-8098-6900E37CDE0F}"/>
              </a:ext>
            </a:extLst>
          </p:cNvPr>
          <p:cNvSpPr/>
          <p:nvPr/>
        </p:nvSpPr>
        <p:spPr>
          <a:xfrm>
            <a:off x="2286000" y="304800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5" name="Flowchart: Magnetic Disk 14">
            <a:extLst>
              <a:ext uri="{FF2B5EF4-FFF2-40B4-BE49-F238E27FC236}">
                <a16:creationId xmlns:a16="http://schemas.microsoft.com/office/drawing/2014/main" id="{995DA043-2B03-4F3F-8B33-E59ECE9F52F2}"/>
              </a:ext>
            </a:extLst>
          </p:cNvPr>
          <p:cNvSpPr/>
          <p:nvPr/>
        </p:nvSpPr>
        <p:spPr>
          <a:xfrm>
            <a:off x="2286000" y="242316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Flowchart: Magnetic Disk 15">
            <a:extLst>
              <a:ext uri="{FF2B5EF4-FFF2-40B4-BE49-F238E27FC236}">
                <a16:creationId xmlns:a16="http://schemas.microsoft.com/office/drawing/2014/main" id="{2E8B4E82-C7CB-449D-A0EA-60ACFE5B5F65}"/>
              </a:ext>
            </a:extLst>
          </p:cNvPr>
          <p:cNvSpPr/>
          <p:nvPr/>
        </p:nvSpPr>
        <p:spPr>
          <a:xfrm>
            <a:off x="2286000" y="182880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AAF102BB-2F06-4EE1-9A68-456DF1C950E7}"/>
              </a:ext>
            </a:extLst>
          </p:cNvPr>
          <p:cNvSpPr/>
          <p:nvPr/>
        </p:nvSpPr>
        <p:spPr>
          <a:xfrm>
            <a:off x="2301240" y="2461260"/>
            <a:ext cx="1828800" cy="281940"/>
          </a:xfrm>
          <a:prstGeom prst="arc">
            <a:avLst>
              <a:gd name="adj1" fmla="val 96499"/>
              <a:gd name="adj2" fmla="val 107772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BF497111-4853-4D44-97C1-E280C7B4FB27}"/>
              </a:ext>
            </a:extLst>
          </p:cNvPr>
          <p:cNvSpPr/>
          <p:nvPr/>
        </p:nvSpPr>
        <p:spPr>
          <a:xfrm>
            <a:off x="2293620" y="3672840"/>
            <a:ext cx="1828800" cy="281940"/>
          </a:xfrm>
          <a:prstGeom prst="arc">
            <a:avLst>
              <a:gd name="adj1" fmla="val 91101"/>
              <a:gd name="adj2" fmla="val 107760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1B9904EF-1F97-4BDF-ABDB-0D9FCCD7D696}"/>
              </a:ext>
            </a:extLst>
          </p:cNvPr>
          <p:cNvSpPr/>
          <p:nvPr/>
        </p:nvSpPr>
        <p:spPr>
          <a:xfrm>
            <a:off x="2301240" y="3070860"/>
            <a:ext cx="1813560" cy="281940"/>
          </a:xfrm>
          <a:prstGeom prst="arc">
            <a:avLst>
              <a:gd name="adj1" fmla="val 10813573"/>
              <a:gd name="adj2" fmla="val 10811679"/>
            </a:avLst>
          </a:prstGeom>
          <a:noFill/>
          <a:ln w="34925"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F0E86-1586-4E3D-9597-8A13F1BAC545}"/>
              </a:ext>
            </a:extLst>
          </p:cNvPr>
          <p:cNvSpPr>
            <a:spLocks noGrp="1"/>
          </p:cNvSpPr>
          <p:nvPr>
            <p:ph type="title"/>
          </p:nvPr>
        </p:nvSpPr>
        <p:spPr>
          <a:xfrm>
            <a:off x="2286000" y="152400"/>
            <a:ext cx="9398000" cy="563562"/>
          </a:xfrm>
        </p:spPr>
        <p:txBody>
          <a:bodyPr/>
          <a:lstStyle/>
          <a:p>
            <a:r>
              <a:rPr lang="en-US" dirty="0"/>
              <a:t>Basic Specifications - CFM</a:t>
            </a:r>
          </a:p>
        </p:txBody>
      </p:sp>
      <p:sp>
        <p:nvSpPr>
          <p:cNvPr id="20" name="TextBox 19">
            <a:extLst>
              <a:ext uri="{FF2B5EF4-FFF2-40B4-BE49-F238E27FC236}">
                <a16:creationId xmlns:a16="http://schemas.microsoft.com/office/drawing/2014/main" id="{E2554512-FD8A-4CE7-872C-D6814C0E93BD}"/>
              </a:ext>
            </a:extLst>
          </p:cNvPr>
          <p:cNvSpPr txBox="1"/>
          <p:nvPr/>
        </p:nvSpPr>
        <p:spPr>
          <a:xfrm>
            <a:off x="5410200" y="1905000"/>
            <a:ext cx="3581400" cy="2308324"/>
          </a:xfrm>
          <a:prstGeom prst="rect">
            <a:avLst/>
          </a:prstGeom>
          <a:noFill/>
        </p:spPr>
        <p:txBody>
          <a:bodyPr wrap="square" rtlCol="0">
            <a:spAutoFit/>
          </a:bodyPr>
          <a:lstStyle/>
          <a:p>
            <a:r>
              <a:rPr lang="en-US" sz="2400" dirty="0"/>
              <a:t>Suppose at sea level we have 2 cubic feet of air at 60ºF at 14.7 psia (29.92”HgA, 0”Hg vacuum) and 0% humidity</a:t>
            </a:r>
          </a:p>
        </p:txBody>
      </p:sp>
      <p:sp>
        <p:nvSpPr>
          <p:cNvPr id="21" name="TextBox 20">
            <a:extLst>
              <a:ext uri="{FF2B5EF4-FFF2-40B4-BE49-F238E27FC236}">
                <a16:creationId xmlns:a16="http://schemas.microsoft.com/office/drawing/2014/main" id="{185811BC-A131-4700-B0E2-44DDCF01C023}"/>
              </a:ext>
            </a:extLst>
          </p:cNvPr>
          <p:cNvSpPr txBox="1"/>
          <p:nvPr/>
        </p:nvSpPr>
        <p:spPr>
          <a:xfrm>
            <a:off x="2286000" y="2804491"/>
            <a:ext cx="1828800" cy="830997"/>
          </a:xfrm>
          <a:prstGeom prst="rect">
            <a:avLst/>
          </a:prstGeom>
          <a:noFill/>
        </p:spPr>
        <p:txBody>
          <a:bodyPr wrap="square" rtlCol="0">
            <a:spAutoFit/>
          </a:bodyPr>
          <a:lstStyle/>
          <a:p>
            <a:pPr algn="ctr"/>
            <a:r>
              <a:rPr lang="en-US" sz="2400" dirty="0"/>
              <a:t>2 Cubic Feet</a:t>
            </a:r>
          </a:p>
        </p:txBody>
      </p:sp>
      <p:sp>
        <p:nvSpPr>
          <p:cNvPr id="4" name="Arc 3">
            <a:extLst>
              <a:ext uri="{FF2B5EF4-FFF2-40B4-BE49-F238E27FC236}">
                <a16:creationId xmlns:a16="http://schemas.microsoft.com/office/drawing/2014/main" id="{225A1F6D-4F39-43EE-B95B-CDEFD50912FD}"/>
              </a:ext>
            </a:extLst>
          </p:cNvPr>
          <p:cNvSpPr/>
          <p:nvPr/>
        </p:nvSpPr>
        <p:spPr>
          <a:xfrm>
            <a:off x="998220" y="1943100"/>
            <a:ext cx="457200" cy="457200"/>
          </a:xfrm>
          <a:prstGeom prst="arc">
            <a:avLst>
              <a:gd name="adj1" fmla="val 10694257"/>
              <a:gd name="adj2" fmla="val 159785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49353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94F1E1-22B7-40BC-85AF-2CDB5FCF3137}"/>
              </a:ext>
            </a:extLst>
          </p:cNvPr>
          <p:cNvGrpSpPr/>
          <p:nvPr/>
        </p:nvGrpSpPr>
        <p:grpSpPr>
          <a:xfrm>
            <a:off x="5029200" y="1828800"/>
            <a:ext cx="1844040" cy="1467513"/>
            <a:chOff x="4860483" y="1851660"/>
            <a:chExt cx="1844040" cy="1467513"/>
          </a:xfrm>
        </p:grpSpPr>
        <p:sp>
          <p:nvSpPr>
            <p:cNvPr id="5" name="Flowchart: Magnetic Disk 4">
              <a:extLst>
                <a:ext uri="{FF2B5EF4-FFF2-40B4-BE49-F238E27FC236}">
                  <a16:creationId xmlns:a16="http://schemas.microsoft.com/office/drawing/2014/main" id="{F7CAD00B-ABA4-4580-A1E7-9EF82C7F9725}"/>
                </a:ext>
              </a:extLst>
            </p:cNvPr>
            <p:cNvSpPr/>
            <p:nvPr/>
          </p:nvSpPr>
          <p:spPr>
            <a:xfrm>
              <a:off x="4860483" y="2404773"/>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Flowchart: Magnetic Disk 5">
              <a:extLst>
                <a:ext uri="{FF2B5EF4-FFF2-40B4-BE49-F238E27FC236}">
                  <a16:creationId xmlns:a16="http://schemas.microsoft.com/office/drawing/2014/main" id="{0AB10640-2D6A-46E6-8523-5CDA2C292992}"/>
                </a:ext>
              </a:extLst>
            </p:cNvPr>
            <p:cNvSpPr/>
            <p:nvPr/>
          </p:nvSpPr>
          <p:spPr>
            <a:xfrm>
              <a:off x="4860483" y="185166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Arc 6">
              <a:extLst>
                <a:ext uri="{FF2B5EF4-FFF2-40B4-BE49-F238E27FC236}">
                  <a16:creationId xmlns:a16="http://schemas.microsoft.com/office/drawing/2014/main" id="{799C5898-4826-4A36-973F-DD9743BC7DE6}"/>
                </a:ext>
              </a:extLst>
            </p:cNvPr>
            <p:cNvSpPr/>
            <p:nvPr/>
          </p:nvSpPr>
          <p:spPr>
            <a:xfrm>
              <a:off x="4875723" y="2476500"/>
              <a:ext cx="1828800" cy="281940"/>
            </a:xfrm>
            <a:prstGeom prst="arc">
              <a:avLst>
                <a:gd name="adj1" fmla="val 96499"/>
                <a:gd name="adj2" fmla="val 107772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B56F05B5-7117-47CC-8378-1396AE08366D}"/>
              </a:ext>
            </a:extLst>
          </p:cNvPr>
          <p:cNvGrpSpPr/>
          <p:nvPr/>
        </p:nvGrpSpPr>
        <p:grpSpPr>
          <a:xfrm>
            <a:off x="2286000" y="1828800"/>
            <a:ext cx="1844040" cy="2735580"/>
            <a:chOff x="0" y="0"/>
            <a:chExt cx="1844040" cy="2735580"/>
          </a:xfrm>
        </p:grpSpPr>
        <p:sp>
          <p:nvSpPr>
            <p:cNvPr id="9" name="Flowchart: Magnetic Disk 8">
              <a:extLst>
                <a:ext uri="{FF2B5EF4-FFF2-40B4-BE49-F238E27FC236}">
                  <a16:creationId xmlns:a16="http://schemas.microsoft.com/office/drawing/2014/main" id="{22028E07-21B9-4C8B-BB31-2BC10B9FCCC7}"/>
                </a:ext>
              </a:extLst>
            </p:cNvPr>
            <p:cNvSpPr/>
            <p:nvPr/>
          </p:nvSpPr>
          <p:spPr>
            <a:xfrm>
              <a:off x="0" y="182118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0" name="Flowchart: Magnetic Disk 9">
              <a:extLst>
                <a:ext uri="{FF2B5EF4-FFF2-40B4-BE49-F238E27FC236}">
                  <a16:creationId xmlns:a16="http://schemas.microsoft.com/office/drawing/2014/main" id="{9CBFAD31-AF17-46B6-8880-8D23BEBB302C}"/>
                </a:ext>
              </a:extLst>
            </p:cNvPr>
            <p:cNvSpPr/>
            <p:nvPr/>
          </p:nvSpPr>
          <p:spPr>
            <a:xfrm>
              <a:off x="0" y="121920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Flowchart: Magnetic Disk 10">
              <a:extLst>
                <a:ext uri="{FF2B5EF4-FFF2-40B4-BE49-F238E27FC236}">
                  <a16:creationId xmlns:a16="http://schemas.microsoft.com/office/drawing/2014/main" id="{241DF135-E5B9-4946-8AB5-4DE6D95FC209}"/>
                </a:ext>
              </a:extLst>
            </p:cNvPr>
            <p:cNvSpPr/>
            <p:nvPr/>
          </p:nvSpPr>
          <p:spPr>
            <a:xfrm>
              <a:off x="0" y="594360"/>
              <a:ext cx="1828800" cy="914400"/>
            </a:xfrm>
            <a:prstGeom prst="flowChartMagneticDisk">
              <a:avLst/>
            </a:prstGeom>
            <a:solidFill>
              <a:sysClr val="window" lastClr="FFFFFF"/>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Flowchart: Magnetic Disk 11">
              <a:extLst>
                <a:ext uri="{FF2B5EF4-FFF2-40B4-BE49-F238E27FC236}">
                  <a16:creationId xmlns:a16="http://schemas.microsoft.com/office/drawing/2014/main" id="{5BA84E70-4ACE-41C5-A1B5-1B65C1BE0CE3}"/>
                </a:ext>
              </a:extLst>
            </p:cNvPr>
            <p:cNvSpPr/>
            <p:nvPr/>
          </p:nvSpPr>
          <p:spPr>
            <a:xfrm>
              <a:off x="0" y="0"/>
              <a:ext cx="1828800" cy="914400"/>
            </a:xfrm>
            <a:prstGeom prst="flowChartMagneticDisk">
              <a:avLst/>
            </a:prstGeom>
            <a:solidFill>
              <a:sysClr val="window" lastClr="FFFFFF"/>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980BBC84-60BA-4341-BD9B-527A3E48F857}"/>
                </a:ext>
              </a:extLst>
            </p:cNvPr>
            <p:cNvSpPr/>
            <p:nvPr/>
          </p:nvSpPr>
          <p:spPr>
            <a:xfrm>
              <a:off x="15240" y="624840"/>
              <a:ext cx="1828800" cy="281940"/>
            </a:xfrm>
            <a:prstGeom prst="arc">
              <a:avLst>
                <a:gd name="adj1" fmla="val 95869"/>
                <a:gd name="adj2" fmla="val 10777258"/>
              </a:avLst>
            </a:prstGeom>
            <a:noFill/>
            <a:ln w="50800" cap="flat" cmpd="sng" algn="ctr">
              <a:solidFill>
                <a:sysClr val="window" lastClr="FFFFFF"/>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7ABC1810-877D-404D-875C-E3EEFA6B7833}"/>
                </a:ext>
              </a:extLst>
            </p:cNvPr>
            <p:cNvSpPr/>
            <p:nvPr/>
          </p:nvSpPr>
          <p:spPr>
            <a:xfrm>
              <a:off x="0" y="1226820"/>
              <a:ext cx="1828800" cy="281940"/>
            </a:xfrm>
            <a:prstGeom prst="arc">
              <a:avLst>
                <a:gd name="adj1" fmla="val 9602"/>
                <a:gd name="adj2" fmla="val 10777258"/>
              </a:avLst>
            </a:prstGeom>
            <a:solidFill>
              <a:sysClr val="window" lastClr="FFFFFF"/>
            </a:solidFill>
            <a:ln w="508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EF23F775-19F1-454E-815C-7C92A73BFB37}"/>
                </a:ext>
              </a:extLst>
            </p:cNvPr>
            <p:cNvSpPr/>
            <p:nvPr/>
          </p:nvSpPr>
          <p:spPr>
            <a:xfrm>
              <a:off x="7620" y="1844040"/>
              <a:ext cx="1828800" cy="281940"/>
            </a:xfrm>
            <a:prstGeom prst="arc">
              <a:avLst>
                <a:gd name="adj1" fmla="val 115241"/>
                <a:gd name="adj2" fmla="val 10776058"/>
              </a:avLst>
            </a:prstGeom>
            <a:solidFill>
              <a:srgbClr val="4472C4"/>
            </a:solid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16" name="Title 1">
            <a:extLst>
              <a:ext uri="{FF2B5EF4-FFF2-40B4-BE49-F238E27FC236}">
                <a16:creationId xmlns:a16="http://schemas.microsoft.com/office/drawing/2014/main" id="{1349A0C4-A3B6-4F07-A5C2-E767302BBFD9}"/>
              </a:ext>
            </a:extLst>
          </p:cNvPr>
          <p:cNvSpPr>
            <a:spLocks noGrp="1"/>
          </p:cNvSpPr>
          <p:nvPr>
            <p:ph type="title"/>
          </p:nvPr>
        </p:nvSpPr>
        <p:spPr>
          <a:xfrm>
            <a:off x="2286000" y="152400"/>
            <a:ext cx="9398000" cy="563562"/>
          </a:xfrm>
        </p:spPr>
        <p:txBody>
          <a:bodyPr/>
          <a:lstStyle/>
          <a:p>
            <a:r>
              <a:rPr lang="en-US" dirty="0"/>
              <a:t>Basic Specifications - CFM</a:t>
            </a:r>
          </a:p>
        </p:txBody>
      </p:sp>
      <p:sp>
        <p:nvSpPr>
          <p:cNvPr id="17" name="TextBox 16">
            <a:extLst>
              <a:ext uri="{FF2B5EF4-FFF2-40B4-BE49-F238E27FC236}">
                <a16:creationId xmlns:a16="http://schemas.microsoft.com/office/drawing/2014/main" id="{CA3F7834-565E-447C-9834-F2096AC69105}"/>
              </a:ext>
            </a:extLst>
          </p:cNvPr>
          <p:cNvSpPr txBox="1"/>
          <p:nvPr/>
        </p:nvSpPr>
        <p:spPr>
          <a:xfrm>
            <a:off x="7239000" y="1689318"/>
            <a:ext cx="3581400" cy="1200329"/>
          </a:xfrm>
          <a:prstGeom prst="rect">
            <a:avLst/>
          </a:prstGeom>
          <a:noFill/>
        </p:spPr>
        <p:txBody>
          <a:bodyPr wrap="square" rtlCol="0">
            <a:spAutoFit/>
          </a:bodyPr>
          <a:lstStyle/>
          <a:p>
            <a:r>
              <a:rPr lang="en-US" sz="2400" dirty="0"/>
              <a:t>Now we remove one cubic foot of air in one minute – this is 1 CFM</a:t>
            </a:r>
          </a:p>
        </p:txBody>
      </p:sp>
      <p:sp>
        <p:nvSpPr>
          <p:cNvPr id="18" name="TextBox 17">
            <a:extLst>
              <a:ext uri="{FF2B5EF4-FFF2-40B4-BE49-F238E27FC236}">
                <a16:creationId xmlns:a16="http://schemas.microsoft.com/office/drawing/2014/main" id="{6BF00F23-4386-4C7B-A292-4B27F6F66882}"/>
              </a:ext>
            </a:extLst>
          </p:cNvPr>
          <p:cNvSpPr txBox="1"/>
          <p:nvPr/>
        </p:nvSpPr>
        <p:spPr>
          <a:xfrm>
            <a:off x="5133009" y="2453640"/>
            <a:ext cx="1828800" cy="461665"/>
          </a:xfrm>
          <a:prstGeom prst="rect">
            <a:avLst/>
          </a:prstGeom>
          <a:noFill/>
        </p:spPr>
        <p:txBody>
          <a:bodyPr wrap="square" rtlCol="0">
            <a:spAutoFit/>
          </a:bodyPr>
          <a:lstStyle/>
          <a:p>
            <a:r>
              <a:rPr lang="en-US" sz="2400" dirty="0"/>
              <a:t>14.7 psia</a:t>
            </a:r>
          </a:p>
        </p:txBody>
      </p:sp>
      <p:sp>
        <p:nvSpPr>
          <p:cNvPr id="19" name="TextBox 18">
            <a:extLst>
              <a:ext uri="{FF2B5EF4-FFF2-40B4-BE49-F238E27FC236}">
                <a16:creationId xmlns:a16="http://schemas.microsoft.com/office/drawing/2014/main" id="{C8827D0E-E39D-4D16-9C6E-151ED5429EE4}"/>
              </a:ext>
            </a:extLst>
          </p:cNvPr>
          <p:cNvSpPr txBox="1"/>
          <p:nvPr/>
        </p:nvSpPr>
        <p:spPr>
          <a:xfrm>
            <a:off x="2311179" y="3577998"/>
            <a:ext cx="1828800" cy="461665"/>
          </a:xfrm>
          <a:prstGeom prst="rect">
            <a:avLst/>
          </a:prstGeom>
          <a:noFill/>
        </p:spPr>
        <p:txBody>
          <a:bodyPr wrap="square" rtlCol="0">
            <a:spAutoFit/>
          </a:bodyPr>
          <a:lstStyle/>
          <a:p>
            <a:r>
              <a:rPr lang="en-US" sz="2400" dirty="0"/>
              <a:t>14.7 psia</a:t>
            </a:r>
          </a:p>
        </p:txBody>
      </p:sp>
      <p:sp>
        <p:nvSpPr>
          <p:cNvPr id="20" name="TextBox 19">
            <a:extLst>
              <a:ext uri="{FF2B5EF4-FFF2-40B4-BE49-F238E27FC236}">
                <a16:creationId xmlns:a16="http://schemas.microsoft.com/office/drawing/2014/main" id="{A80660B7-A019-435D-896D-0A5059CB519D}"/>
              </a:ext>
            </a:extLst>
          </p:cNvPr>
          <p:cNvSpPr txBox="1"/>
          <p:nvPr/>
        </p:nvSpPr>
        <p:spPr>
          <a:xfrm>
            <a:off x="2590799" y="2415540"/>
            <a:ext cx="1549179" cy="461665"/>
          </a:xfrm>
          <a:prstGeom prst="rect">
            <a:avLst/>
          </a:prstGeom>
          <a:noFill/>
        </p:spPr>
        <p:txBody>
          <a:bodyPr wrap="square" rtlCol="0">
            <a:spAutoFit/>
          </a:bodyPr>
          <a:lstStyle/>
          <a:p>
            <a:r>
              <a:rPr lang="en-US" sz="2400" dirty="0"/>
              <a:t>0 psia</a:t>
            </a:r>
          </a:p>
        </p:txBody>
      </p:sp>
      <p:sp>
        <p:nvSpPr>
          <p:cNvPr id="21" name="TextBox 20">
            <a:extLst>
              <a:ext uri="{FF2B5EF4-FFF2-40B4-BE49-F238E27FC236}">
                <a16:creationId xmlns:a16="http://schemas.microsoft.com/office/drawing/2014/main" id="{E2364575-E02F-4603-A57F-94576766347E}"/>
              </a:ext>
            </a:extLst>
          </p:cNvPr>
          <p:cNvSpPr txBox="1"/>
          <p:nvPr/>
        </p:nvSpPr>
        <p:spPr>
          <a:xfrm>
            <a:off x="4937760" y="3606821"/>
            <a:ext cx="2011680" cy="461665"/>
          </a:xfrm>
          <a:prstGeom prst="rect">
            <a:avLst/>
          </a:prstGeom>
          <a:noFill/>
        </p:spPr>
        <p:txBody>
          <a:bodyPr wrap="square" rtlCol="0">
            <a:spAutoFit/>
          </a:bodyPr>
          <a:lstStyle/>
          <a:p>
            <a:r>
              <a:rPr lang="en-US" sz="2400" dirty="0"/>
              <a:t>1 cubic foot </a:t>
            </a:r>
          </a:p>
        </p:txBody>
      </p:sp>
      <p:sp>
        <p:nvSpPr>
          <p:cNvPr id="22" name="TextBox 21">
            <a:extLst>
              <a:ext uri="{FF2B5EF4-FFF2-40B4-BE49-F238E27FC236}">
                <a16:creationId xmlns:a16="http://schemas.microsoft.com/office/drawing/2014/main" id="{4A7F7101-04D1-43EB-9AE5-6016A497EB43}"/>
              </a:ext>
            </a:extLst>
          </p:cNvPr>
          <p:cNvSpPr txBox="1"/>
          <p:nvPr/>
        </p:nvSpPr>
        <p:spPr>
          <a:xfrm>
            <a:off x="2133600" y="4612088"/>
            <a:ext cx="1828800" cy="830997"/>
          </a:xfrm>
          <a:prstGeom prst="rect">
            <a:avLst/>
          </a:prstGeom>
          <a:noFill/>
        </p:spPr>
        <p:txBody>
          <a:bodyPr wrap="square" rtlCol="0">
            <a:spAutoFit/>
          </a:bodyPr>
          <a:lstStyle/>
          <a:p>
            <a:pPr algn="ctr"/>
            <a:r>
              <a:rPr lang="en-US" sz="2400" dirty="0"/>
              <a:t>2 Cubic Feet</a:t>
            </a:r>
          </a:p>
        </p:txBody>
      </p:sp>
    </p:spTree>
    <p:extLst>
      <p:ext uri="{BB962C8B-B14F-4D97-AF65-F5344CB8AC3E}">
        <p14:creationId xmlns:p14="http://schemas.microsoft.com/office/powerpoint/2010/main" val="222429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BE4B5B-8E9C-4C9D-9322-A3365C88ADF8}"/>
              </a:ext>
            </a:extLst>
          </p:cNvPr>
          <p:cNvGrpSpPr/>
          <p:nvPr/>
        </p:nvGrpSpPr>
        <p:grpSpPr>
          <a:xfrm>
            <a:off x="5859748" y="1828800"/>
            <a:ext cx="1828800" cy="2735580"/>
            <a:chOff x="9844431" y="2301240"/>
            <a:chExt cx="1894093" cy="2735580"/>
          </a:xfrm>
        </p:grpSpPr>
        <p:sp>
          <p:nvSpPr>
            <p:cNvPr id="5" name="Flowchart: Magnetic Disk 4">
              <a:extLst>
                <a:ext uri="{FF2B5EF4-FFF2-40B4-BE49-F238E27FC236}">
                  <a16:creationId xmlns:a16="http://schemas.microsoft.com/office/drawing/2014/main" id="{EDA510EE-1537-4B07-90D8-030282D53B8D}"/>
                </a:ext>
              </a:extLst>
            </p:cNvPr>
            <p:cNvSpPr/>
            <p:nvPr/>
          </p:nvSpPr>
          <p:spPr>
            <a:xfrm>
              <a:off x="9844431" y="4122420"/>
              <a:ext cx="1886234" cy="914400"/>
            </a:xfrm>
            <a:prstGeom prst="flowChartMagneticDisk">
              <a:avLst/>
            </a:prstGeom>
            <a:no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Flowchart: Magnetic Disk 5">
              <a:extLst>
                <a:ext uri="{FF2B5EF4-FFF2-40B4-BE49-F238E27FC236}">
                  <a16:creationId xmlns:a16="http://schemas.microsoft.com/office/drawing/2014/main" id="{6632D51C-4D3D-42D0-9989-1068FEA786C1}"/>
                </a:ext>
              </a:extLst>
            </p:cNvPr>
            <p:cNvSpPr/>
            <p:nvPr/>
          </p:nvSpPr>
          <p:spPr>
            <a:xfrm>
              <a:off x="9844431" y="3520440"/>
              <a:ext cx="1886234" cy="914400"/>
            </a:xfrm>
            <a:prstGeom prst="flowChartMagneticDisk">
              <a:avLst/>
            </a:prstGeom>
            <a:no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Flowchart: Magnetic Disk 6">
              <a:extLst>
                <a:ext uri="{FF2B5EF4-FFF2-40B4-BE49-F238E27FC236}">
                  <a16:creationId xmlns:a16="http://schemas.microsoft.com/office/drawing/2014/main" id="{61A6EE24-8755-41EF-BFF8-5BEDEE53F00F}"/>
                </a:ext>
              </a:extLst>
            </p:cNvPr>
            <p:cNvSpPr/>
            <p:nvPr/>
          </p:nvSpPr>
          <p:spPr>
            <a:xfrm>
              <a:off x="9844431" y="2895600"/>
              <a:ext cx="1886234" cy="914400"/>
            </a:xfrm>
            <a:prstGeom prst="flowChartMagneticDisk">
              <a:avLst/>
            </a:prstGeom>
            <a:no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Flowchart: Magnetic Disk 7">
              <a:extLst>
                <a:ext uri="{FF2B5EF4-FFF2-40B4-BE49-F238E27FC236}">
                  <a16:creationId xmlns:a16="http://schemas.microsoft.com/office/drawing/2014/main" id="{9E249E43-EACB-482B-9464-6249604DEBC6}"/>
                </a:ext>
              </a:extLst>
            </p:cNvPr>
            <p:cNvSpPr/>
            <p:nvPr/>
          </p:nvSpPr>
          <p:spPr>
            <a:xfrm>
              <a:off x="9844431" y="2301240"/>
              <a:ext cx="1886234" cy="914400"/>
            </a:xfrm>
            <a:prstGeom prst="flowChartMagneticDisk">
              <a:avLst/>
            </a:prstGeom>
            <a:no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2B74DB1C-F07A-4CB9-A70A-B69D98662F13}"/>
                </a:ext>
              </a:extLst>
            </p:cNvPr>
            <p:cNvSpPr/>
            <p:nvPr/>
          </p:nvSpPr>
          <p:spPr>
            <a:xfrm>
              <a:off x="9852290" y="4145280"/>
              <a:ext cx="1886234" cy="281940"/>
            </a:xfrm>
            <a:prstGeom prst="arc">
              <a:avLst>
                <a:gd name="adj1" fmla="val 10944526"/>
                <a:gd name="adj2" fmla="val 10776058"/>
              </a:avLst>
            </a:prstGeom>
            <a:solidFill>
              <a:schemeClr val="bg1"/>
            </a:solidFill>
            <a:ln w="76200" cap="flat" cmpd="sng" algn="ctr">
              <a:no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FD7322E-8E2E-4A18-99E9-F7C21F09B717}"/>
                </a:ext>
              </a:extLst>
            </p:cNvPr>
            <p:cNvSpPr/>
            <p:nvPr/>
          </p:nvSpPr>
          <p:spPr>
            <a:xfrm>
              <a:off x="9855465" y="2718827"/>
              <a:ext cx="1874520" cy="185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lowchart: Magnetic Disk 10">
            <a:extLst>
              <a:ext uri="{FF2B5EF4-FFF2-40B4-BE49-F238E27FC236}">
                <a16:creationId xmlns:a16="http://schemas.microsoft.com/office/drawing/2014/main" id="{7C424787-2EEC-44F9-B3F9-0837F4181E4D}"/>
              </a:ext>
            </a:extLst>
          </p:cNvPr>
          <p:cNvSpPr/>
          <p:nvPr/>
        </p:nvSpPr>
        <p:spPr>
          <a:xfrm>
            <a:off x="5852160" y="3655115"/>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Flowchart: Magnetic Disk 11">
            <a:extLst>
              <a:ext uri="{FF2B5EF4-FFF2-40B4-BE49-F238E27FC236}">
                <a16:creationId xmlns:a16="http://schemas.microsoft.com/office/drawing/2014/main" id="{99D546DE-EA70-4F34-B1B3-3B964E15CFEA}"/>
              </a:ext>
            </a:extLst>
          </p:cNvPr>
          <p:cNvSpPr/>
          <p:nvPr/>
        </p:nvSpPr>
        <p:spPr>
          <a:xfrm>
            <a:off x="5852160" y="3053135"/>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0">
              <a:solidFill>
                <a:sysClr val="window" lastClr="FFFFFF"/>
              </a:solidFill>
              <a:latin typeface="Calibri" panose="020F0502020204030204"/>
            </a:endParaRPr>
          </a:p>
        </p:txBody>
      </p:sp>
      <p:sp>
        <p:nvSpPr>
          <p:cNvPr id="13" name="Arc 12">
            <a:extLst>
              <a:ext uri="{FF2B5EF4-FFF2-40B4-BE49-F238E27FC236}">
                <a16:creationId xmlns:a16="http://schemas.microsoft.com/office/drawing/2014/main" id="{3913A63F-52A8-49F5-B735-4837CF3014B8}"/>
              </a:ext>
            </a:extLst>
          </p:cNvPr>
          <p:cNvSpPr/>
          <p:nvPr/>
        </p:nvSpPr>
        <p:spPr>
          <a:xfrm>
            <a:off x="5869175" y="3665220"/>
            <a:ext cx="1828800" cy="281940"/>
          </a:xfrm>
          <a:prstGeom prst="arc">
            <a:avLst>
              <a:gd name="adj1" fmla="val 91101"/>
              <a:gd name="adj2" fmla="val 107760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DE0939C2-ACDE-4159-B13F-E0853A46620B}"/>
              </a:ext>
            </a:extLst>
          </p:cNvPr>
          <p:cNvGrpSpPr/>
          <p:nvPr/>
        </p:nvGrpSpPr>
        <p:grpSpPr>
          <a:xfrm>
            <a:off x="8595360" y="1828800"/>
            <a:ext cx="1844040" cy="1467513"/>
            <a:chOff x="4860483" y="1851660"/>
            <a:chExt cx="1844040" cy="1467513"/>
          </a:xfrm>
        </p:grpSpPr>
        <p:sp>
          <p:nvSpPr>
            <p:cNvPr id="14" name="Flowchart: Magnetic Disk 13">
              <a:extLst>
                <a:ext uri="{FF2B5EF4-FFF2-40B4-BE49-F238E27FC236}">
                  <a16:creationId xmlns:a16="http://schemas.microsoft.com/office/drawing/2014/main" id="{7C744FB5-990B-4070-A21E-A4AAD5EC5A60}"/>
                </a:ext>
              </a:extLst>
            </p:cNvPr>
            <p:cNvSpPr/>
            <p:nvPr/>
          </p:nvSpPr>
          <p:spPr>
            <a:xfrm>
              <a:off x="4860483" y="2404773"/>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5" name="Flowchart: Magnetic Disk 14">
              <a:extLst>
                <a:ext uri="{FF2B5EF4-FFF2-40B4-BE49-F238E27FC236}">
                  <a16:creationId xmlns:a16="http://schemas.microsoft.com/office/drawing/2014/main" id="{D8506D87-063B-403A-9DD2-3FA6C26A54A6}"/>
                </a:ext>
              </a:extLst>
            </p:cNvPr>
            <p:cNvSpPr/>
            <p:nvPr/>
          </p:nvSpPr>
          <p:spPr>
            <a:xfrm>
              <a:off x="4860483" y="185166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DCE7A05-8A20-4C69-B2C1-E98910B648F9}"/>
                </a:ext>
              </a:extLst>
            </p:cNvPr>
            <p:cNvSpPr/>
            <p:nvPr/>
          </p:nvSpPr>
          <p:spPr>
            <a:xfrm>
              <a:off x="4875723" y="2476500"/>
              <a:ext cx="1828800" cy="281940"/>
            </a:xfrm>
            <a:prstGeom prst="arc">
              <a:avLst>
                <a:gd name="adj1" fmla="val 96499"/>
                <a:gd name="adj2" fmla="val 107772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19" name="Flowchart: Magnetic Disk 18">
            <a:extLst>
              <a:ext uri="{FF2B5EF4-FFF2-40B4-BE49-F238E27FC236}">
                <a16:creationId xmlns:a16="http://schemas.microsoft.com/office/drawing/2014/main" id="{AAD988FF-E405-4F88-9E48-6484B9A76ABB}"/>
              </a:ext>
            </a:extLst>
          </p:cNvPr>
          <p:cNvSpPr/>
          <p:nvPr/>
        </p:nvSpPr>
        <p:spPr>
          <a:xfrm>
            <a:off x="5852160" y="3655053"/>
            <a:ext cx="1828800" cy="916947"/>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0" name="Flowchart: Magnetic Disk 19">
            <a:extLst>
              <a:ext uri="{FF2B5EF4-FFF2-40B4-BE49-F238E27FC236}">
                <a16:creationId xmlns:a16="http://schemas.microsoft.com/office/drawing/2014/main" id="{C3D96D44-85DB-413D-BCD8-CD5E0074134B}"/>
              </a:ext>
            </a:extLst>
          </p:cNvPr>
          <p:cNvSpPr/>
          <p:nvPr/>
        </p:nvSpPr>
        <p:spPr>
          <a:xfrm>
            <a:off x="5852160" y="3051396"/>
            <a:ext cx="1828800" cy="916947"/>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1" name="Flowchart: Magnetic Disk 20">
            <a:extLst>
              <a:ext uri="{FF2B5EF4-FFF2-40B4-BE49-F238E27FC236}">
                <a16:creationId xmlns:a16="http://schemas.microsoft.com/office/drawing/2014/main" id="{290BD870-69A7-4773-9A86-0A86F8ED3075}"/>
              </a:ext>
            </a:extLst>
          </p:cNvPr>
          <p:cNvSpPr/>
          <p:nvPr/>
        </p:nvSpPr>
        <p:spPr>
          <a:xfrm>
            <a:off x="5852160" y="2424816"/>
            <a:ext cx="1828800" cy="916947"/>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2" name="Flowchart: Magnetic Disk 21">
            <a:extLst>
              <a:ext uri="{FF2B5EF4-FFF2-40B4-BE49-F238E27FC236}">
                <a16:creationId xmlns:a16="http://schemas.microsoft.com/office/drawing/2014/main" id="{ABFA85FE-A0F4-469B-AA84-AF9ED99A3FF2}"/>
              </a:ext>
            </a:extLst>
          </p:cNvPr>
          <p:cNvSpPr/>
          <p:nvPr/>
        </p:nvSpPr>
        <p:spPr>
          <a:xfrm>
            <a:off x="5852160" y="1828800"/>
            <a:ext cx="1828800" cy="916947"/>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A81703F8-CE08-4582-800C-EE38B6F76BD6}"/>
              </a:ext>
            </a:extLst>
          </p:cNvPr>
          <p:cNvSpPr/>
          <p:nvPr/>
        </p:nvSpPr>
        <p:spPr>
          <a:xfrm>
            <a:off x="5867400" y="2455381"/>
            <a:ext cx="1828800" cy="282725"/>
          </a:xfrm>
          <a:prstGeom prst="arc">
            <a:avLst>
              <a:gd name="adj1" fmla="val 95869"/>
              <a:gd name="adj2" fmla="val 10777258"/>
            </a:avLst>
          </a:prstGeom>
          <a:solidFill>
            <a:srgbClr val="4472C4">
              <a:lumMod val="60000"/>
              <a:lumOff val="40000"/>
            </a:srgbClr>
          </a:solidFill>
          <a:ln w="508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F45321F5-16B0-4722-9161-32214341A423}"/>
              </a:ext>
            </a:extLst>
          </p:cNvPr>
          <p:cNvSpPr/>
          <p:nvPr/>
        </p:nvSpPr>
        <p:spPr>
          <a:xfrm>
            <a:off x="5852160" y="3070075"/>
            <a:ext cx="1828800" cy="282725"/>
          </a:xfrm>
          <a:prstGeom prst="arc">
            <a:avLst>
              <a:gd name="adj1" fmla="val 9602"/>
              <a:gd name="adj2" fmla="val 10777258"/>
            </a:avLst>
          </a:prstGeom>
          <a:solidFill>
            <a:srgbClr val="4472C4">
              <a:lumMod val="60000"/>
              <a:lumOff val="40000"/>
            </a:srgbClr>
          </a:solidFill>
          <a:ln w="508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E16AA0AB-1EAE-432D-92AF-0DE23447257A}"/>
              </a:ext>
            </a:extLst>
          </p:cNvPr>
          <p:cNvSpPr/>
          <p:nvPr/>
        </p:nvSpPr>
        <p:spPr>
          <a:xfrm>
            <a:off x="5859780" y="3677977"/>
            <a:ext cx="1828800" cy="282725"/>
          </a:xfrm>
          <a:prstGeom prst="arc">
            <a:avLst>
              <a:gd name="adj1" fmla="val 115241"/>
              <a:gd name="adj2" fmla="val 10776058"/>
            </a:avLst>
          </a:prstGeom>
          <a:solidFill>
            <a:srgbClr val="4472C4">
              <a:lumMod val="60000"/>
              <a:lumOff val="40000"/>
            </a:srgbClr>
          </a:solidFill>
          <a:ln w="762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3C4F3157-0C31-476C-8A19-1D6500809028}"/>
              </a:ext>
            </a:extLst>
          </p:cNvPr>
          <p:cNvSpPr>
            <a:spLocks noGrp="1"/>
          </p:cNvSpPr>
          <p:nvPr>
            <p:ph type="title"/>
          </p:nvPr>
        </p:nvSpPr>
        <p:spPr>
          <a:xfrm>
            <a:off x="2286000" y="152400"/>
            <a:ext cx="9398000" cy="563562"/>
          </a:xfrm>
        </p:spPr>
        <p:txBody>
          <a:bodyPr/>
          <a:lstStyle/>
          <a:p>
            <a:r>
              <a:rPr lang="en-US" dirty="0"/>
              <a:t>Basic Specifications - CFM</a:t>
            </a:r>
          </a:p>
        </p:txBody>
      </p:sp>
      <p:sp>
        <p:nvSpPr>
          <p:cNvPr id="29" name="TextBox 28">
            <a:extLst>
              <a:ext uri="{FF2B5EF4-FFF2-40B4-BE49-F238E27FC236}">
                <a16:creationId xmlns:a16="http://schemas.microsoft.com/office/drawing/2014/main" id="{863B68AF-967A-401D-8A40-6B71CFE9DCE8}"/>
              </a:ext>
            </a:extLst>
          </p:cNvPr>
          <p:cNvSpPr txBox="1"/>
          <p:nvPr/>
        </p:nvSpPr>
        <p:spPr>
          <a:xfrm>
            <a:off x="5867336" y="4569453"/>
            <a:ext cx="2148904" cy="461665"/>
          </a:xfrm>
          <a:prstGeom prst="rect">
            <a:avLst/>
          </a:prstGeom>
          <a:noFill/>
        </p:spPr>
        <p:txBody>
          <a:bodyPr wrap="square" rtlCol="0">
            <a:spAutoFit/>
          </a:bodyPr>
          <a:lstStyle/>
          <a:p>
            <a:r>
              <a:rPr lang="en-US" sz="2400" dirty="0"/>
              <a:t>2 cubic feet </a:t>
            </a:r>
          </a:p>
        </p:txBody>
      </p:sp>
      <p:sp>
        <p:nvSpPr>
          <p:cNvPr id="30" name="TextBox 29">
            <a:extLst>
              <a:ext uri="{FF2B5EF4-FFF2-40B4-BE49-F238E27FC236}">
                <a16:creationId xmlns:a16="http://schemas.microsoft.com/office/drawing/2014/main" id="{5CA1DC33-9891-4E05-9DB9-1DB6122A5BA6}"/>
              </a:ext>
            </a:extLst>
          </p:cNvPr>
          <p:cNvSpPr txBox="1"/>
          <p:nvPr/>
        </p:nvSpPr>
        <p:spPr>
          <a:xfrm>
            <a:off x="8503920" y="3606821"/>
            <a:ext cx="2011680" cy="461665"/>
          </a:xfrm>
          <a:prstGeom prst="rect">
            <a:avLst/>
          </a:prstGeom>
          <a:noFill/>
        </p:spPr>
        <p:txBody>
          <a:bodyPr wrap="square" rtlCol="0">
            <a:spAutoFit/>
          </a:bodyPr>
          <a:lstStyle/>
          <a:p>
            <a:r>
              <a:rPr lang="en-US" sz="2400" dirty="0"/>
              <a:t>1 cubic foot </a:t>
            </a:r>
          </a:p>
        </p:txBody>
      </p:sp>
      <p:sp>
        <p:nvSpPr>
          <p:cNvPr id="26" name="TextBox 25">
            <a:extLst>
              <a:ext uri="{FF2B5EF4-FFF2-40B4-BE49-F238E27FC236}">
                <a16:creationId xmlns:a16="http://schemas.microsoft.com/office/drawing/2014/main" id="{C5B1AB70-38FD-469C-8333-3E2AE0C4BDCE}"/>
              </a:ext>
            </a:extLst>
          </p:cNvPr>
          <p:cNvSpPr txBox="1"/>
          <p:nvPr/>
        </p:nvSpPr>
        <p:spPr>
          <a:xfrm>
            <a:off x="388588" y="1447800"/>
            <a:ext cx="4579588" cy="1569660"/>
          </a:xfrm>
          <a:prstGeom prst="rect">
            <a:avLst/>
          </a:prstGeom>
          <a:noFill/>
        </p:spPr>
        <p:txBody>
          <a:bodyPr wrap="square" rtlCol="0">
            <a:spAutoFit/>
          </a:bodyPr>
          <a:lstStyle/>
          <a:p>
            <a:r>
              <a:rPr lang="en-US" sz="2400" dirty="0"/>
              <a:t>The remaining air fills the whole vessel and the pressure drops in half, and we now have 3 cubic feet of air  </a:t>
            </a:r>
          </a:p>
        </p:txBody>
      </p:sp>
      <p:sp>
        <p:nvSpPr>
          <p:cNvPr id="2" name="TextBox 1">
            <a:extLst>
              <a:ext uri="{FF2B5EF4-FFF2-40B4-BE49-F238E27FC236}">
                <a16:creationId xmlns:a16="http://schemas.microsoft.com/office/drawing/2014/main" id="{ABA02B08-37FA-40EF-9DB9-C14511CC8944}"/>
              </a:ext>
            </a:extLst>
          </p:cNvPr>
          <p:cNvSpPr txBox="1"/>
          <p:nvPr/>
        </p:nvSpPr>
        <p:spPr>
          <a:xfrm>
            <a:off x="6248400" y="2453640"/>
            <a:ext cx="1066800" cy="1200329"/>
          </a:xfrm>
          <a:prstGeom prst="rect">
            <a:avLst/>
          </a:prstGeom>
          <a:noFill/>
        </p:spPr>
        <p:txBody>
          <a:bodyPr wrap="square" rtlCol="0">
            <a:spAutoFit/>
          </a:bodyPr>
          <a:lstStyle/>
          <a:p>
            <a:r>
              <a:rPr lang="en-US" dirty="0"/>
              <a:t>7.35 psia or 15”Hg vacuum</a:t>
            </a:r>
          </a:p>
        </p:txBody>
      </p:sp>
    </p:spTree>
    <p:extLst>
      <p:ext uri="{BB962C8B-B14F-4D97-AF65-F5344CB8AC3E}">
        <p14:creationId xmlns:p14="http://schemas.microsoft.com/office/powerpoint/2010/main" val="26942899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87203C-DF78-4B00-8CF0-741872A9BB93}"/>
              </a:ext>
            </a:extLst>
          </p:cNvPr>
          <p:cNvGrpSpPr/>
          <p:nvPr/>
        </p:nvGrpSpPr>
        <p:grpSpPr>
          <a:xfrm>
            <a:off x="4114800" y="1828800"/>
            <a:ext cx="1844040" cy="2735580"/>
            <a:chOff x="0" y="0"/>
            <a:chExt cx="1844040" cy="2735580"/>
          </a:xfrm>
        </p:grpSpPr>
        <p:sp>
          <p:nvSpPr>
            <p:cNvPr id="5" name="Flowchart: Magnetic Disk 4">
              <a:extLst>
                <a:ext uri="{FF2B5EF4-FFF2-40B4-BE49-F238E27FC236}">
                  <a16:creationId xmlns:a16="http://schemas.microsoft.com/office/drawing/2014/main" id="{74F4C590-A1AE-4BD2-AE0F-4348FCC62568}"/>
                </a:ext>
              </a:extLst>
            </p:cNvPr>
            <p:cNvSpPr/>
            <p:nvPr/>
          </p:nvSpPr>
          <p:spPr>
            <a:xfrm>
              <a:off x="0" y="1821180"/>
              <a:ext cx="1828800" cy="914400"/>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Flowchart: Magnetic Disk 5">
              <a:extLst>
                <a:ext uri="{FF2B5EF4-FFF2-40B4-BE49-F238E27FC236}">
                  <a16:creationId xmlns:a16="http://schemas.microsoft.com/office/drawing/2014/main" id="{481C2984-61E4-40F4-87C2-87763A57F5B9}"/>
                </a:ext>
              </a:extLst>
            </p:cNvPr>
            <p:cNvSpPr/>
            <p:nvPr/>
          </p:nvSpPr>
          <p:spPr>
            <a:xfrm>
              <a:off x="0" y="1219200"/>
              <a:ext cx="1828800" cy="914400"/>
            </a:xfrm>
            <a:prstGeom prst="flowChartMagneticDisk">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 name="Flowchart: Magnetic Disk 6">
              <a:extLst>
                <a:ext uri="{FF2B5EF4-FFF2-40B4-BE49-F238E27FC236}">
                  <a16:creationId xmlns:a16="http://schemas.microsoft.com/office/drawing/2014/main" id="{9C1E6A90-898B-4328-843E-43EB7F13C64D}"/>
                </a:ext>
              </a:extLst>
            </p:cNvPr>
            <p:cNvSpPr/>
            <p:nvPr/>
          </p:nvSpPr>
          <p:spPr>
            <a:xfrm>
              <a:off x="0" y="594360"/>
              <a:ext cx="1828800" cy="914400"/>
            </a:xfrm>
            <a:prstGeom prst="flowChartMagneticDisk">
              <a:avLst/>
            </a:prstGeom>
            <a:solidFill>
              <a:sysClr val="window" lastClr="FFFFFF"/>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Flowchart: Magnetic Disk 7">
              <a:extLst>
                <a:ext uri="{FF2B5EF4-FFF2-40B4-BE49-F238E27FC236}">
                  <a16:creationId xmlns:a16="http://schemas.microsoft.com/office/drawing/2014/main" id="{E7E8CD4D-49B5-4F52-B06C-5E781AC010C4}"/>
                </a:ext>
              </a:extLst>
            </p:cNvPr>
            <p:cNvSpPr/>
            <p:nvPr/>
          </p:nvSpPr>
          <p:spPr>
            <a:xfrm>
              <a:off x="0" y="0"/>
              <a:ext cx="1828800" cy="914400"/>
            </a:xfrm>
            <a:prstGeom prst="flowChartMagneticDisk">
              <a:avLst/>
            </a:prstGeom>
            <a:solidFill>
              <a:sysClr val="window" lastClr="FFFFFF"/>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22070AB8-FA4A-4730-B295-2F3E1638B43F}"/>
                </a:ext>
              </a:extLst>
            </p:cNvPr>
            <p:cNvSpPr/>
            <p:nvPr/>
          </p:nvSpPr>
          <p:spPr>
            <a:xfrm>
              <a:off x="15240" y="624840"/>
              <a:ext cx="1828800" cy="281940"/>
            </a:xfrm>
            <a:prstGeom prst="arc">
              <a:avLst>
                <a:gd name="adj1" fmla="val 95869"/>
                <a:gd name="adj2" fmla="val 10777258"/>
              </a:avLst>
            </a:prstGeom>
            <a:noFill/>
            <a:ln w="50800" cap="flat" cmpd="sng" algn="ctr">
              <a:solidFill>
                <a:sysClr val="window" lastClr="FFFFFF"/>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17AA616-2FDB-4345-AD38-9C8528711C65}"/>
                </a:ext>
              </a:extLst>
            </p:cNvPr>
            <p:cNvSpPr/>
            <p:nvPr/>
          </p:nvSpPr>
          <p:spPr>
            <a:xfrm>
              <a:off x="0" y="1226820"/>
              <a:ext cx="1828800" cy="281940"/>
            </a:xfrm>
            <a:prstGeom prst="arc">
              <a:avLst>
                <a:gd name="adj1" fmla="val 9602"/>
                <a:gd name="adj2" fmla="val 10777258"/>
              </a:avLst>
            </a:prstGeom>
            <a:solidFill>
              <a:sysClr val="window" lastClr="FFFFFF"/>
            </a:solidFill>
            <a:ln w="508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160F6B0B-99F6-41A8-AB2F-1BE7B20B2332}"/>
                </a:ext>
              </a:extLst>
            </p:cNvPr>
            <p:cNvSpPr/>
            <p:nvPr/>
          </p:nvSpPr>
          <p:spPr>
            <a:xfrm>
              <a:off x="7620" y="1844040"/>
              <a:ext cx="1828800" cy="281940"/>
            </a:xfrm>
            <a:prstGeom prst="arc">
              <a:avLst>
                <a:gd name="adj1" fmla="val 115241"/>
                <a:gd name="adj2" fmla="val 10776058"/>
              </a:avLst>
            </a:prstGeom>
            <a:solidFill>
              <a:srgbClr val="4472C4">
                <a:lumMod val="60000"/>
                <a:lumOff val="40000"/>
              </a:srgbClr>
            </a:solidFill>
            <a:ln w="762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EC27B0AC-4729-4C15-B048-CDC30D4F8F5C}"/>
              </a:ext>
            </a:extLst>
          </p:cNvPr>
          <p:cNvGrpSpPr/>
          <p:nvPr/>
        </p:nvGrpSpPr>
        <p:grpSpPr>
          <a:xfrm>
            <a:off x="8534400" y="1828800"/>
            <a:ext cx="1851660" cy="1516380"/>
            <a:chOff x="4852863" y="2007870"/>
            <a:chExt cx="1851660" cy="1516380"/>
          </a:xfrm>
        </p:grpSpPr>
        <p:sp>
          <p:nvSpPr>
            <p:cNvPr id="17" name="Flowchart: Magnetic Disk 16">
              <a:extLst>
                <a:ext uri="{FF2B5EF4-FFF2-40B4-BE49-F238E27FC236}">
                  <a16:creationId xmlns:a16="http://schemas.microsoft.com/office/drawing/2014/main" id="{47C3D59B-85CD-4CD1-A6DB-B541136DE962}"/>
                </a:ext>
              </a:extLst>
            </p:cNvPr>
            <p:cNvSpPr/>
            <p:nvPr/>
          </p:nvSpPr>
          <p:spPr>
            <a:xfrm>
              <a:off x="4860483" y="260985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Flowchart: Magnetic Disk 17">
              <a:extLst>
                <a:ext uri="{FF2B5EF4-FFF2-40B4-BE49-F238E27FC236}">
                  <a16:creationId xmlns:a16="http://schemas.microsoft.com/office/drawing/2014/main" id="{36A03F22-D57D-4614-873B-83E3E0424C6E}"/>
                </a:ext>
              </a:extLst>
            </p:cNvPr>
            <p:cNvSpPr/>
            <p:nvPr/>
          </p:nvSpPr>
          <p:spPr>
            <a:xfrm>
              <a:off x="4860483" y="200787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12DEA087-D492-4109-B23F-97AD6242E9D5}"/>
                </a:ext>
              </a:extLst>
            </p:cNvPr>
            <p:cNvSpPr/>
            <p:nvPr/>
          </p:nvSpPr>
          <p:spPr>
            <a:xfrm>
              <a:off x="4875723" y="2632710"/>
              <a:ext cx="1828800" cy="281940"/>
            </a:xfrm>
            <a:prstGeom prst="arc">
              <a:avLst>
                <a:gd name="adj1" fmla="val 96499"/>
                <a:gd name="adj2" fmla="val 107772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B152356D-8839-4648-92B3-90F463875A55}"/>
                </a:ext>
              </a:extLst>
            </p:cNvPr>
            <p:cNvSpPr/>
            <p:nvPr/>
          </p:nvSpPr>
          <p:spPr>
            <a:xfrm>
              <a:off x="4852863" y="3227070"/>
              <a:ext cx="1828800" cy="281940"/>
            </a:xfrm>
            <a:prstGeom prst="arc">
              <a:avLst>
                <a:gd name="adj1" fmla="val 10813573"/>
                <a:gd name="adj2" fmla="val 10811679"/>
              </a:avLst>
            </a:prstGeom>
            <a:noFill/>
            <a:ln w="381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FBC0F65-9F90-4C87-AA55-8094D510F303}"/>
              </a:ext>
            </a:extLst>
          </p:cNvPr>
          <p:cNvGrpSpPr/>
          <p:nvPr/>
        </p:nvGrpSpPr>
        <p:grpSpPr>
          <a:xfrm>
            <a:off x="6400800" y="1828800"/>
            <a:ext cx="1836420" cy="1516380"/>
            <a:chOff x="0" y="0"/>
            <a:chExt cx="1836420" cy="1516380"/>
          </a:xfrm>
          <a:solidFill>
            <a:srgbClr val="4472C4">
              <a:lumMod val="60000"/>
              <a:lumOff val="40000"/>
            </a:srgbClr>
          </a:solidFill>
        </p:grpSpPr>
        <p:sp>
          <p:nvSpPr>
            <p:cNvPr id="23" name="Flowchart: Magnetic Disk 22">
              <a:extLst>
                <a:ext uri="{FF2B5EF4-FFF2-40B4-BE49-F238E27FC236}">
                  <a16:creationId xmlns:a16="http://schemas.microsoft.com/office/drawing/2014/main" id="{F762119F-33B2-411B-91C0-C1971EC5FF33}"/>
                </a:ext>
              </a:extLst>
            </p:cNvPr>
            <p:cNvSpPr/>
            <p:nvPr/>
          </p:nvSpPr>
          <p:spPr>
            <a:xfrm>
              <a:off x="0" y="601980"/>
              <a:ext cx="1828800" cy="914400"/>
            </a:xfrm>
            <a:prstGeom prst="flowChartMagneticDisk">
              <a:avLst/>
            </a:prstGeom>
            <a:grp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4" name="Flowchart: Magnetic Disk 23">
              <a:extLst>
                <a:ext uri="{FF2B5EF4-FFF2-40B4-BE49-F238E27FC236}">
                  <a16:creationId xmlns:a16="http://schemas.microsoft.com/office/drawing/2014/main" id="{B8C8780D-8525-4B32-9F8F-9EF60943EA2B}"/>
                </a:ext>
              </a:extLst>
            </p:cNvPr>
            <p:cNvSpPr/>
            <p:nvPr/>
          </p:nvSpPr>
          <p:spPr>
            <a:xfrm>
              <a:off x="0" y="0"/>
              <a:ext cx="1828800" cy="914400"/>
            </a:xfrm>
            <a:prstGeom prst="flowChartMagneticDisk">
              <a:avLst/>
            </a:prstGeom>
            <a:grp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 name="Arc 24">
              <a:extLst>
                <a:ext uri="{FF2B5EF4-FFF2-40B4-BE49-F238E27FC236}">
                  <a16:creationId xmlns:a16="http://schemas.microsoft.com/office/drawing/2014/main" id="{50FBF87F-2C37-430D-982A-C6AFDFB72C3A}"/>
                </a:ext>
              </a:extLst>
            </p:cNvPr>
            <p:cNvSpPr/>
            <p:nvPr/>
          </p:nvSpPr>
          <p:spPr>
            <a:xfrm>
              <a:off x="7620" y="624840"/>
              <a:ext cx="1828800" cy="281940"/>
            </a:xfrm>
            <a:prstGeom prst="arc">
              <a:avLst>
                <a:gd name="adj1" fmla="val 91101"/>
                <a:gd name="adj2" fmla="val 10776058"/>
              </a:avLst>
            </a:prstGeom>
            <a:grpFill/>
            <a:ln w="76200" cap="flat" cmpd="sng" algn="ctr">
              <a:solidFill>
                <a:srgbClr val="4472C4">
                  <a:lumMod val="60000"/>
                  <a:lumOff val="4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6" name="Title 1">
            <a:extLst>
              <a:ext uri="{FF2B5EF4-FFF2-40B4-BE49-F238E27FC236}">
                <a16:creationId xmlns:a16="http://schemas.microsoft.com/office/drawing/2014/main" id="{601AB837-1687-4F0B-8D46-C758378E0E38}"/>
              </a:ext>
            </a:extLst>
          </p:cNvPr>
          <p:cNvSpPr>
            <a:spLocks noGrp="1"/>
          </p:cNvSpPr>
          <p:nvPr>
            <p:ph type="title"/>
          </p:nvPr>
        </p:nvSpPr>
        <p:spPr>
          <a:xfrm>
            <a:off x="2286000" y="152400"/>
            <a:ext cx="9398000" cy="563562"/>
          </a:xfrm>
        </p:spPr>
        <p:txBody>
          <a:bodyPr/>
          <a:lstStyle/>
          <a:p>
            <a:r>
              <a:rPr lang="en-US" dirty="0"/>
              <a:t>Basic Specifications - CFM</a:t>
            </a:r>
          </a:p>
        </p:txBody>
      </p:sp>
      <p:sp>
        <p:nvSpPr>
          <p:cNvPr id="2" name="TextBox 1">
            <a:extLst>
              <a:ext uri="{FF2B5EF4-FFF2-40B4-BE49-F238E27FC236}">
                <a16:creationId xmlns:a16="http://schemas.microsoft.com/office/drawing/2014/main" id="{2215ADD9-62E5-404C-9E9F-F9C73B7B106F}"/>
              </a:ext>
            </a:extLst>
          </p:cNvPr>
          <p:cNvSpPr txBox="1"/>
          <p:nvPr/>
        </p:nvSpPr>
        <p:spPr>
          <a:xfrm>
            <a:off x="762000" y="1641916"/>
            <a:ext cx="3030953" cy="1200329"/>
          </a:xfrm>
          <a:prstGeom prst="rect">
            <a:avLst/>
          </a:prstGeom>
          <a:noFill/>
        </p:spPr>
        <p:txBody>
          <a:bodyPr wrap="square" rtlCol="0">
            <a:spAutoFit/>
          </a:bodyPr>
          <a:lstStyle/>
          <a:p>
            <a:r>
              <a:rPr lang="en-US" sz="2400" dirty="0"/>
              <a:t>Now we remove another cubic foot of air from the vessel</a:t>
            </a:r>
          </a:p>
        </p:txBody>
      </p:sp>
      <p:sp>
        <p:nvSpPr>
          <p:cNvPr id="27" name="TextBox 26">
            <a:extLst>
              <a:ext uri="{FF2B5EF4-FFF2-40B4-BE49-F238E27FC236}">
                <a16:creationId xmlns:a16="http://schemas.microsoft.com/office/drawing/2014/main" id="{6742525F-9D81-4643-A018-10E0C2112823}"/>
              </a:ext>
            </a:extLst>
          </p:cNvPr>
          <p:cNvSpPr txBox="1"/>
          <p:nvPr/>
        </p:nvSpPr>
        <p:spPr>
          <a:xfrm>
            <a:off x="6553200" y="2211536"/>
            <a:ext cx="1676400" cy="646331"/>
          </a:xfrm>
          <a:prstGeom prst="rect">
            <a:avLst/>
          </a:prstGeom>
          <a:noFill/>
        </p:spPr>
        <p:txBody>
          <a:bodyPr wrap="square" rtlCol="0">
            <a:spAutoFit/>
          </a:bodyPr>
          <a:lstStyle/>
          <a:p>
            <a:r>
              <a:rPr lang="en-US" dirty="0"/>
              <a:t>7.35 psia or 15”Hg vacuum</a:t>
            </a:r>
          </a:p>
        </p:txBody>
      </p:sp>
      <p:sp>
        <p:nvSpPr>
          <p:cNvPr id="28" name="TextBox 27">
            <a:extLst>
              <a:ext uri="{FF2B5EF4-FFF2-40B4-BE49-F238E27FC236}">
                <a16:creationId xmlns:a16="http://schemas.microsoft.com/office/drawing/2014/main" id="{273D1D9F-7F13-4FAF-BC31-3CEAC3C7362B}"/>
              </a:ext>
            </a:extLst>
          </p:cNvPr>
          <p:cNvSpPr txBox="1"/>
          <p:nvPr/>
        </p:nvSpPr>
        <p:spPr>
          <a:xfrm>
            <a:off x="8610600" y="2211536"/>
            <a:ext cx="1676400" cy="646331"/>
          </a:xfrm>
          <a:prstGeom prst="rect">
            <a:avLst/>
          </a:prstGeom>
          <a:noFill/>
        </p:spPr>
        <p:txBody>
          <a:bodyPr wrap="square" rtlCol="0">
            <a:spAutoFit/>
          </a:bodyPr>
          <a:lstStyle/>
          <a:p>
            <a:r>
              <a:rPr lang="en-US" dirty="0"/>
              <a:t>14.7psia or 0”Hg vacuum</a:t>
            </a:r>
          </a:p>
        </p:txBody>
      </p:sp>
      <p:sp>
        <p:nvSpPr>
          <p:cNvPr id="29" name="TextBox 28">
            <a:extLst>
              <a:ext uri="{FF2B5EF4-FFF2-40B4-BE49-F238E27FC236}">
                <a16:creationId xmlns:a16="http://schemas.microsoft.com/office/drawing/2014/main" id="{98CBF0B5-2E39-4C1E-B39D-B46304D9D4C7}"/>
              </a:ext>
            </a:extLst>
          </p:cNvPr>
          <p:cNvSpPr txBox="1"/>
          <p:nvPr/>
        </p:nvSpPr>
        <p:spPr>
          <a:xfrm>
            <a:off x="4282440" y="3532872"/>
            <a:ext cx="1676400" cy="646331"/>
          </a:xfrm>
          <a:prstGeom prst="rect">
            <a:avLst/>
          </a:prstGeom>
          <a:noFill/>
        </p:spPr>
        <p:txBody>
          <a:bodyPr wrap="square" rtlCol="0">
            <a:spAutoFit/>
          </a:bodyPr>
          <a:lstStyle/>
          <a:p>
            <a:r>
              <a:rPr lang="en-US" dirty="0"/>
              <a:t>7.35 psia or 15”Hg vacuum</a:t>
            </a:r>
          </a:p>
        </p:txBody>
      </p:sp>
      <p:sp>
        <p:nvSpPr>
          <p:cNvPr id="30" name="TextBox 29">
            <a:extLst>
              <a:ext uri="{FF2B5EF4-FFF2-40B4-BE49-F238E27FC236}">
                <a16:creationId xmlns:a16="http://schemas.microsoft.com/office/drawing/2014/main" id="{063C7AE5-6A4D-4DCD-A184-426CFEC0AE10}"/>
              </a:ext>
            </a:extLst>
          </p:cNvPr>
          <p:cNvSpPr txBox="1"/>
          <p:nvPr/>
        </p:nvSpPr>
        <p:spPr>
          <a:xfrm>
            <a:off x="4282440" y="2253079"/>
            <a:ext cx="1676400" cy="646331"/>
          </a:xfrm>
          <a:prstGeom prst="rect">
            <a:avLst/>
          </a:prstGeom>
          <a:noFill/>
        </p:spPr>
        <p:txBody>
          <a:bodyPr wrap="square" rtlCol="0">
            <a:spAutoFit/>
          </a:bodyPr>
          <a:lstStyle/>
          <a:p>
            <a:r>
              <a:rPr lang="en-US" dirty="0"/>
              <a:t>0 psia or 30”Hg vacuum</a:t>
            </a:r>
          </a:p>
        </p:txBody>
      </p:sp>
      <p:sp>
        <p:nvSpPr>
          <p:cNvPr id="32" name="TextBox 31">
            <a:extLst>
              <a:ext uri="{FF2B5EF4-FFF2-40B4-BE49-F238E27FC236}">
                <a16:creationId xmlns:a16="http://schemas.microsoft.com/office/drawing/2014/main" id="{B0DAD221-D760-4701-B89D-4D038459072F}"/>
              </a:ext>
            </a:extLst>
          </p:cNvPr>
          <p:cNvSpPr txBox="1"/>
          <p:nvPr/>
        </p:nvSpPr>
        <p:spPr>
          <a:xfrm>
            <a:off x="4046188" y="4704348"/>
            <a:ext cx="2148904" cy="461665"/>
          </a:xfrm>
          <a:prstGeom prst="rect">
            <a:avLst/>
          </a:prstGeom>
          <a:noFill/>
        </p:spPr>
        <p:txBody>
          <a:bodyPr wrap="square" rtlCol="0">
            <a:spAutoFit/>
          </a:bodyPr>
          <a:lstStyle/>
          <a:p>
            <a:r>
              <a:rPr lang="en-US" sz="2400" dirty="0"/>
              <a:t>2 cubic feet </a:t>
            </a:r>
          </a:p>
        </p:txBody>
      </p:sp>
      <p:sp>
        <p:nvSpPr>
          <p:cNvPr id="33" name="TextBox 32">
            <a:extLst>
              <a:ext uri="{FF2B5EF4-FFF2-40B4-BE49-F238E27FC236}">
                <a16:creationId xmlns:a16="http://schemas.microsoft.com/office/drawing/2014/main" id="{87E126C7-3F1C-4EC1-A706-0816F3F66E3C}"/>
              </a:ext>
            </a:extLst>
          </p:cNvPr>
          <p:cNvSpPr txBox="1"/>
          <p:nvPr/>
        </p:nvSpPr>
        <p:spPr>
          <a:xfrm>
            <a:off x="8503920" y="3606821"/>
            <a:ext cx="2011680" cy="461665"/>
          </a:xfrm>
          <a:prstGeom prst="rect">
            <a:avLst/>
          </a:prstGeom>
          <a:noFill/>
        </p:spPr>
        <p:txBody>
          <a:bodyPr wrap="square" rtlCol="0">
            <a:spAutoFit/>
          </a:bodyPr>
          <a:lstStyle/>
          <a:p>
            <a:r>
              <a:rPr lang="en-US" sz="2400" dirty="0"/>
              <a:t>1 cubic foot </a:t>
            </a:r>
          </a:p>
        </p:txBody>
      </p:sp>
      <p:sp>
        <p:nvSpPr>
          <p:cNvPr id="34" name="TextBox 33">
            <a:extLst>
              <a:ext uri="{FF2B5EF4-FFF2-40B4-BE49-F238E27FC236}">
                <a16:creationId xmlns:a16="http://schemas.microsoft.com/office/drawing/2014/main" id="{9E3653F7-3AC4-4034-896F-AD487FA463AB}"/>
              </a:ext>
            </a:extLst>
          </p:cNvPr>
          <p:cNvSpPr txBox="1"/>
          <p:nvPr/>
        </p:nvSpPr>
        <p:spPr>
          <a:xfrm>
            <a:off x="6440078" y="3664199"/>
            <a:ext cx="2011680" cy="523220"/>
          </a:xfrm>
          <a:prstGeom prst="rect">
            <a:avLst/>
          </a:prstGeom>
          <a:noFill/>
        </p:spPr>
        <p:txBody>
          <a:bodyPr wrap="square" rtlCol="0">
            <a:spAutoFit/>
          </a:bodyPr>
          <a:lstStyle/>
          <a:p>
            <a:r>
              <a:rPr lang="en-US" sz="2400" dirty="0"/>
              <a:t>1</a:t>
            </a:r>
            <a:r>
              <a:rPr lang="en-US" sz="2800" dirty="0"/>
              <a:t> </a:t>
            </a:r>
            <a:r>
              <a:rPr lang="en-US" sz="2400" dirty="0"/>
              <a:t>cubic</a:t>
            </a:r>
            <a:r>
              <a:rPr lang="en-US" sz="2800" dirty="0"/>
              <a:t> foot </a:t>
            </a:r>
          </a:p>
        </p:txBody>
      </p:sp>
    </p:spTree>
    <p:extLst>
      <p:ext uri="{BB962C8B-B14F-4D97-AF65-F5344CB8AC3E}">
        <p14:creationId xmlns:p14="http://schemas.microsoft.com/office/powerpoint/2010/main" val="3358671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44A03-A75A-4D4B-B050-6C7BFF14FA83}"/>
              </a:ext>
            </a:extLst>
          </p:cNvPr>
          <p:cNvGrpSpPr/>
          <p:nvPr/>
        </p:nvGrpSpPr>
        <p:grpSpPr>
          <a:xfrm>
            <a:off x="8892540" y="1821180"/>
            <a:ext cx="1851660" cy="1516380"/>
            <a:chOff x="4852863" y="2007870"/>
            <a:chExt cx="1851660" cy="1516380"/>
          </a:xfrm>
        </p:grpSpPr>
        <p:sp>
          <p:nvSpPr>
            <p:cNvPr id="48" name="Flowchart: Magnetic Disk 47">
              <a:extLst>
                <a:ext uri="{FF2B5EF4-FFF2-40B4-BE49-F238E27FC236}">
                  <a16:creationId xmlns:a16="http://schemas.microsoft.com/office/drawing/2014/main" id="{995DA043-2B03-4F3F-8B33-E59ECE9F52F2}"/>
                </a:ext>
              </a:extLst>
            </p:cNvPr>
            <p:cNvSpPr/>
            <p:nvPr/>
          </p:nvSpPr>
          <p:spPr>
            <a:xfrm>
              <a:off x="4860483" y="260985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9" name="Flowchart: Magnetic Disk 48">
              <a:extLst>
                <a:ext uri="{FF2B5EF4-FFF2-40B4-BE49-F238E27FC236}">
                  <a16:creationId xmlns:a16="http://schemas.microsoft.com/office/drawing/2014/main" id="{2E8B4E82-C7CB-449D-A0EA-60ACFE5B5F65}"/>
                </a:ext>
              </a:extLst>
            </p:cNvPr>
            <p:cNvSpPr/>
            <p:nvPr/>
          </p:nvSpPr>
          <p:spPr>
            <a:xfrm>
              <a:off x="4860483" y="200787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AAF102BB-2F06-4EE1-9A68-456DF1C950E7}"/>
                </a:ext>
              </a:extLst>
            </p:cNvPr>
            <p:cNvSpPr/>
            <p:nvPr/>
          </p:nvSpPr>
          <p:spPr>
            <a:xfrm>
              <a:off x="4875723" y="2632710"/>
              <a:ext cx="1828800" cy="281940"/>
            </a:xfrm>
            <a:prstGeom prst="arc">
              <a:avLst>
                <a:gd name="adj1" fmla="val 96499"/>
                <a:gd name="adj2" fmla="val 10777258"/>
              </a:avLst>
            </a:prstGeom>
            <a:noFill/>
            <a:ln w="762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2" name="Arc 51">
              <a:extLst>
                <a:ext uri="{FF2B5EF4-FFF2-40B4-BE49-F238E27FC236}">
                  <a16:creationId xmlns:a16="http://schemas.microsoft.com/office/drawing/2014/main" id="{1B9904EF-1F97-4BDF-ABDB-0D9FCCD7D696}"/>
                </a:ext>
              </a:extLst>
            </p:cNvPr>
            <p:cNvSpPr/>
            <p:nvPr/>
          </p:nvSpPr>
          <p:spPr>
            <a:xfrm>
              <a:off x="4852863" y="3227070"/>
              <a:ext cx="1828800" cy="281940"/>
            </a:xfrm>
            <a:prstGeom prst="arc">
              <a:avLst>
                <a:gd name="adj1" fmla="val 10813573"/>
                <a:gd name="adj2" fmla="val 10811679"/>
              </a:avLst>
            </a:prstGeom>
            <a:noFill/>
            <a:ln w="38100" cap="flat" cmpd="sng" algn="ctr">
              <a:solidFill>
                <a:srgbClr val="4472C4"/>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E588F1AD-0420-4079-A8DF-D3DB04DA4E7A}"/>
              </a:ext>
            </a:extLst>
          </p:cNvPr>
          <p:cNvGrpSpPr/>
          <p:nvPr/>
        </p:nvGrpSpPr>
        <p:grpSpPr>
          <a:xfrm>
            <a:off x="4572000" y="1845022"/>
            <a:ext cx="1844040" cy="2735580"/>
            <a:chOff x="2135076" y="2010187"/>
            <a:chExt cx="1844040" cy="2735580"/>
          </a:xfrm>
        </p:grpSpPr>
        <p:sp>
          <p:nvSpPr>
            <p:cNvPr id="62" name="Flowchart: Magnetic Disk 61">
              <a:extLst>
                <a:ext uri="{FF2B5EF4-FFF2-40B4-BE49-F238E27FC236}">
                  <a16:creationId xmlns:a16="http://schemas.microsoft.com/office/drawing/2014/main" id="{C35BF15A-903D-4A30-BC35-C818E2ED6BA7}"/>
                </a:ext>
              </a:extLst>
            </p:cNvPr>
            <p:cNvSpPr/>
            <p:nvPr/>
          </p:nvSpPr>
          <p:spPr>
            <a:xfrm>
              <a:off x="2135076" y="3831367"/>
              <a:ext cx="1828800" cy="914400"/>
            </a:xfrm>
            <a:prstGeom prst="flowChartMagneticDisk">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3" name="Flowchart: Magnetic Disk 62">
              <a:extLst>
                <a:ext uri="{FF2B5EF4-FFF2-40B4-BE49-F238E27FC236}">
                  <a16:creationId xmlns:a16="http://schemas.microsoft.com/office/drawing/2014/main" id="{F99CD8A9-9E60-4DFA-ACA6-442DDC071781}"/>
                </a:ext>
              </a:extLst>
            </p:cNvPr>
            <p:cNvSpPr/>
            <p:nvPr/>
          </p:nvSpPr>
          <p:spPr>
            <a:xfrm>
              <a:off x="2135076" y="3200400"/>
              <a:ext cx="1828800" cy="914400"/>
            </a:xfrm>
            <a:prstGeom prst="flowChartMagneticDisk">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4" name="Flowchart: Magnetic Disk 63">
              <a:extLst>
                <a:ext uri="{FF2B5EF4-FFF2-40B4-BE49-F238E27FC236}">
                  <a16:creationId xmlns:a16="http://schemas.microsoft.com/office/drawing/2014/main" id="{5E9F9CE8-0096-4838-84DE-2C5594D56330}"/>
                </a:ext>
              </a:extLst>
            </p:cNvPr>
            <p:cNvSpPr/>
            <p:nvPr/>
          </p:nvSpPr>
          <p:spPr>
            <a:xfrm>
              <a:off x="2135076" y="2604547"/>
              <a:ext cx="1828800" cy="914400"/>
            </a:xfrm>
            <a:prstGeom prst="flowChartMagneticDisk">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5" name="Flowchart: Magnetic Disk 64">
              <a:extLst>
                <a:ext uri="{FF2B5EF4-FFF2-40B4-BE49-F238E27FC236}">
                  <a16:creationId xmlns:a16="http://schemas.microsoft.com/office/drawing/2014/main" id="{085A528F-7DC4-453E-A7A3-368C80012D2C}"/>
                </a:ext>
              </a:extLst>
            </p:cNvPr>
            <p:cNvSpPr/>
            <p:nvPr/>
          </p:nvSpPr>
          <p:spPr>
            <a:xfrm>
              <a:off x="2135076" y="2010187"/>
              <a:ext cx="1828800" cy="914400"/>
            </a:xfrm>
            <a:prstGeom prst="flowChartMagneticDisk">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6" name="Arc 65">
              <a:extLst>
                <a:ext uri="{FF2B5EF4-FFF2-40B4-BE49-F238E27FC236}">
                  <a16:creationId xmlns:a16="http://schemas.microsoft.com/office/drawing/2014/main" id="{1A291D57-A769-40F8-82A0-FD4E5B3C7A8C}"/>
                </a:ext>
              </a:extLst>
            </p:cNvPr>
            <p:cNvSpPr/>
            <p:nvPr/>
          </p:nvSpPr>
          <p:spPr>
            <a:xfrm>
              <a:off x="2150316" y="2635027"/>
              <a:ext cx="1828800" cy="281940"/>
            </a:xfrm>
            <a:prstGeom prst="arc">
              <a:avLst>
                <a:gd name="adj1" fmla="val 95869"/>
                <a:gd name="adj2" fmla="val 10777258"/>
              </a:avLst>
            </a:prstGeom>
            <a:solidFill>
              <a:srgbClr val="4472C4">
                <a:lumMod val="20000"/>
                <a:lumOff val="80000"/>
              </a:srgbClr>
            </a:solidFill>
            <a:ln w="50800" cap="flat" cmpd="sng" algn="ctr">
              <a:solidFill>
                <a:srgbClr val="4472C4">
                  <a:lumMod val="20000"/>
                  <a:lumOff val="8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7" name="Arc 66">
              <a:extLst>
                <a:ext uri="{FF2B5EF4-FFF2-40B4-BE49-F238E27FC236}">
                  <a16:creationId xmlns:a16="http://schemas.microsoft.com/office/drawing/2014/main" id="{3A5B97E2-030E-4FEE-98DA-D8C16E11ECFC}"/>
                </a:ext>
              </a:extLst>
            </p:cNvPr>
            <p:cNvSpPr/>
            <p:nvPr/>
          </p:nvSpPr>
          <p:spPr>
            <a:xfrm>
              <a:off x="2135076" y="3237007"/>
              <a:ext cx="1828800" cy="281940"/>
            </a:xfrm>
            <a:prstGeom prst="arc">
              <a:avLst>
                <a:gd name="adj1" fmla="val 9602"/>
                <a:gd name="adj2" fmla="val 10777258"/>
              </a:avLst>
            </a:prstGeom>
            <a:solidFill>
              <a:srgbClr val="4472C4">
                <a:lumMod val="20000"/>
                <a:lumOff val="80000"/>
              </a:srgbClr>
            </a:solidFill>
            <a:ln w="50800" cap="flat" cmpd="sng" algn="ctr">
              <a:solidFill>
                <a:srgbClr val="4472C4">
                  <a:lumMod val="20000"/>
                  <a:lumOff val="8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8" name="Arc 67">
              <a:extLst>
                <a:ext uri="{FF2B5EF4-FFF2-40B4-BE49-F238E27FC236}">
                  <a16:creationId xmlns:a16="http://schemas.microsoft.com/office/drawing/2014/main" id="{800A281E-36E7-4D0F-ACD4-590EDB40830C}"/>
                </a:ext>
              </a:extLst>
            </p:cNvPr>
            <p:cNvSpPr/>
            <p:nvPr/>
          </p:nvSpPr>
          <p:spPr>
            <a:xfrm>
              <a:off x="2142696" y="3854227"/>
              <a:ext cx="1828800" cy="281940"/>
            </a:xfrm>
            <a:prstGeom prst="arc">
              <a:avLst>
                <a:gd name="adj1" fmla="val 115241"/>
                <a:gd name="adj2" fmla="val 10776058"/>
              </a:avLst>
            </a:prstGeom>
            <a:solidFill>
              <a:srgbClr val="4472C4">
                <a:lumMod val="20000"/>
                <a:lumOff val="80000"/>
              </a:srgbClr>
            </a:solidFill>
            <a:ln w="76200" cap="flat" cmpd="sng" algn="ctr">
              <a:solidFill>
                <a:srgbClr val="4472C4">
                  <a:lumMod val="20000"/>
                  <a:lumOff val="80000"/>
                </a:srgbClr>
              </a:solidFill>
              <a:prstDash val="solid"/>
              <a:miter lim="800000"/>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341F9CEA-714B-4C36-8EE6-6354AF3B71EC}"/>
              </a:ext>
            </a:extLst>
          </p:cNvPr>
          <p:cNvGrpSpPr/>
          <p:nvPr/>
        </p:nvGrpSpPr>
        <p:grpSpPr>
          <a:xfrm>
            <a:off x="6781800" y="1840073"/>
            <a:ext cx="1874520" cy="1531620"/>
            <a:chOff x="0" y="0"/>
            <a:chExt cx="1828800" cy="1531620"/>
          </a:xfrm>
        </p:grpSpPr>
        <p:sp>
          <p:nvSpPr>
            <p:cNvPr id="70" name="Flowchart: Magnetic Disk 69">
              <a:extLst>
                <a:ext uri="{FF2B5EF4-FFF2-40B4-BE49-F238E27FC236}">
                  <a16:creationId xmlns:a16="http://schemas.microsoft.com/office/drawing/2014/main" id="{AF2908D2-9667-4C73-BBF1-7D377B8FB93F}"/>
                </a:ext>
              </a:extLst>
            </p:cNvPr>
            <p:cNvSpPr/>
            <p:nvPr/>
          </p:nvSpPr>
          <p:spPr>
            <a:xfrm>
              <a:off x="0" y="617220"/>
              <a:ext cx="1828800" cy="914400"/>
            </a:xfrm>
            <a:prstGeom prst="flowChartMagneticDisk">
              <a:avLst/>
            </a:prstGeom>
            <a:solidFill>
              <a:sysClr val="window" lastClr="FFFFFF"/>
            </a:solidFill>
            <a:ln w="12700" cap="flat" cmpd="sng" algn="ctr">
              <a:solidFill>
                <a:sysClr val="window" lastClr="FFFFFF"/>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1" name="Flowchart: Magnetic Disk 70">
              <a:extLst>
                <a:ext uri="{FF2B5EF4-FFF2-40B4-BE49-F238E27FC236}">
                  <a16:creationId xmlns:a16="http://schemas.microsoft.com/office/drawing/2014/main" id="{99EBBFC3-9512-4BFE-8D57-FBA25935FAA2}"/>
                </a:ext>
              </a:extLst>
            </p:cNvPr>
            <p:cNvSpPr/>
            <p:nvPr/>
          </p:nvSpPr>
          <p:spPr>
            <a:xfrm>
              <a:off x="0" y="0"/>
              <a:ext cx="1828800" cy="914400"/>
            </a:xfrm>
            <a:prstGeom prst="flowChartMagneticDisk">
              <a:avLst/>
            </a:prstGeom>
            <a:solidFill>
              <a:srgbClr val="4472C4"/>
            </a:solidFill>
            <a:ln w="12700" cap="flat" cmpd="sng" algn="ctr">
              <a:solidFill>
                <a:srgbClr val="4472C4">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sp>
        <p:nvSpPr>
          <p:cNvPr id="39" name="Title 1">
            <a:extLst>
              <a:ext uri="{FF2B5EF4-FFF2-40B4-BE49-F238E27FC236}">
                <a16:creationId xmlns:a16="http://schemas.microsoft.com/office/drawing/2014/main" id="{A4E3BB93-E604-4917-9EC6-B78EA8927CCC}"/>
              </a:ext>
            </a:extLst>
          </p:cNvPr>
          <p:cNvSpPr>
            <a:spLocks noGrp="1"/>
          </p:cNvSpPr>
          <p:nvPr>
            <p:ph type="title"/>
          </p:nvPr>
        </p:nvSpPr>
        <p:spPr>
          <a:xfrm>
            <a:off x="2286000" y="152400"/>
            <a:ext cx="9398000" cy="563562"/>
          </a:xfrm>
        </p:spPr>
        <p:txBody>
          <a:bodyPr/>
          <a:lstStyle/>
          <a:p>
            <a:r>
              <a:rPr lang="en-US" dirty="0"/>
              <a:t>Basic Specifications - CFM</a:t>
            </a:r>
          </a:p>
        </p:txBody>
      </p:sp>
      <p:sp>
        <p:nvSpPr>
          <p:cNvPr id="19" name="TextBox 18">
            <a:extLst>
              <a:ext uri="{FF2B5EF4-FFF2-40B4-BE49-F238E27FC236}">
                <a16:creationId xmlns:a16="http://schemas.microsoft.com/office/drawing/2014/main" id="{5A5E255A-70BA-4517-9291-5909611DDA0D}"/>
              </a:ext>
            </a:extLst>
          </p:cNvPr>
          <p:cNvSpPr txBox="1"/>
          <p:nvPr/>
        </p:nvSpPr>
        <p:spPr>
          <a:xfrm>
            <a:off x="4587240" y="2789902"/>
            <a:ext cx="1904764" cy="646331"/>
          </a:xfrm>
          <a:prstGeom prst="rect">
            <a:avLst/>
          </a:prstGeom>
          <a:noFill/>
        </p:spPr>
        <p:txBody>
          <a:bodyPr wrap="square" rtlCol="0">
            <a:spAutoFit/>
          </a:bodyPr>
          <a:lstStyle/>
          <a:p>
            <a:r>
              <a:rPr lang="en-US" dirty="0"/>
              <a:t>3.67 psia or 22.5”Hg vacuum</a:t>
            </a:r>
          </a:p>
        </p:txBody>
      </p:sp>
      <p:sp>
        <p:nvSpPr>
          <p:cNvPr id="20" name="TextBox 19">
            <a:extLst>
              <a:ext uri="{FF2B5EF4-FFF2-40B4-BE49-F238E27FC236}">
                <a16:creationId xmlns:a16="http://schemas.microsoft.com/office/drawing/2014/main" id="{CBCB31B6-8DF1-4013-8EA3-CEC95A3D5F35}"/>
              </a:ext>
            </a:extLst>
          </p:cNvPr>
          <p:cNvSpPr txBox="1"/>
          <p:nvPr/>
        </p:nvSpPr>
        <p:spPr>
          <a:xfrm>
            <a:off x="8991600" y="2268162"/>
            <a:ext cx="1676400" cy="646331"/>
          </a:xfrm>
          <a:prstGeom prst="rect">
            <a:avLst/>
          </a:prstGeom>
          <a:noFill/>
        </p:spPr>
        <p:txBody>
          <a:bodyPr wrap="square" rtlCol="0">
            <a:spAutoFit/>
          </a:bodyPr>
          <a:lstStyle/>
          <a:p>
            <a:r>
              <a:rPr lang="en-US" dirty="0"/>
              <a:t>14.7psia or 0”Hg vacuum</a:t>
            </a:r>
          </a:p>
        </p:txBody>
      </p:sp>
      <p:sp>
        <p:nvSpPr>
          <p:cNvPr id="21" name="TextBox 20">
            <a:extLst>
              <a:ext uri="{FF2B5EF4-FFF2-40B4-BE49-F238E27FC236}">
                <a16:creationId xmlns:a16="http://schemas.microsoft.com/office/drawing/2014/main" id="{AB79443E-A413-44AC-84CD-0C45653C85A9}"/>
              </a:ext>
            </a:extLst>
          </p:cNvPr>
          <p:cNvSpPr txBox="1"/>
          <p:nvPr/>
        </p:nvSpPr>
        <p:spPr>
          <a:xfrm>
            <a:off x="6727525" y="2985477"/>
            <a:ext cx="2148904" cy="1200329"/>
          </a:xfrm>
          <a:prstGeom prst="rect">
            <a:avLst/>
          </a:prstGeom>
          <a:noFill/>
        </p:spPr>
        <p:txBody>
          <a:bodyPr wrap="square" rtlCol="0">
            <a:spAutoFit/>
          </a:bodyPr>
          <a:lstStyle/>
          <a:p>
            <a:r>
              <a:rPr lang="en-US" sz="2400" dirty="0"/>
              <a:t>Compressed to 14.7psia or 0”Hg vacuum</a:t>
            </a:r>
          </a:p>
        </p:txBody>
      </p:sp>
      <p:sp>
        <p:nvSpPr>
          <p:cNvPr id="22" name="TextBox 21">
            <a:extLst>
              <a:ext uri="{FF2B5EF4-FFF2-40B4-BE49-F238E27FC236}">
                <a16:creationId xmlns:a16="http://schemas.microsoft.com/office/drawing/2014/main" id="{8838F9FC-A375-4126-9A3E-438D1BF633BE}"/>
              </a:ext>
            </a:extLst>
          </p:cNvPr>
          <p:cNvSpPr txBox="1"/>
          <p:nvPr/>
        </p:nvSpPr>
        <p:spPr>
          <a:xfrm>
            <a:off x="8810448" y="3585642"/>
            <a:ext cx="2011680" cy="461665"/>
          </a:xfrm>
          <a:prstGeom prst="rect">
            <a:avLst/>
          </a:prstGeom>
          <a:noFill/>
        </p:spPr>
        <p:txBody>
          <a:bodyPr wrap="square" rtlCol="0">
            <a:spAutoFit/>
          </a:bodyPr>
          <a:lstStyle/>
          <a:p>
            <a:r>
              <a:rPr lang="en-US" sz="2400" dirty="0"/>
              <a:t>1 cubic foot </a:t>
            </a:r>
          </a:p>
        </p:txBody>
      </p:sp>
      <p:sp>
        <p:nvSpPr>
          <p:cNvPr id="23" name="TextBox 22">
            <a:extLst>
              <a:ext uri="{FF2B5EF4-FFF2-40B4-BE49-F238E27FC236}">
                <a16:creationId xmlns:a16="http://schemas.microsoft.com/office/drawing/2014/main" id="{0CE77FC3-5954-4F2D-A2D8-EA7B8F8E4859}"/>
              </a:ext>
            </a:extLst>
          </p:cNvPr>
          <p:cNvSpPr txBox="1"/>
          <p:nvPr/>
        </p:nvSpPr>
        <p:spPr>
          <a:xfrm>
            <a:off x="6728068" y="4438443"/>
            <a:ext cx="2342404" cy="461665"/>
          </a:xfrm>
          <a:prstGeom prst="rect">
            <a:avLst/>
          </a:prstGeom>
          <a:noFill/>
        </p:spPr>
        <p:txBody>
          <a:bodyPr wrap="square" rtlCol="0">
            <a:spAutoFit/>
          </a:bodyPr>
          <a:lstStyle/>
          <a:p>
            <a:r>
              <a:rPr lang="en-US" sz="2400" dirty="0"/>
              <a:t>1/2 cubic foot </a:t>
            </a:r>
          </a:p>
        </p:txBody>
      </p:sp>
      <p:sp>
        <p:nvSpPr>
          <p:cNvPr id="24" name="TextBox 23">
            <a:extLst>
              <a:ext uri="{FF2B5EF4-FFF2-40B4-BE49-F238E27FC236}">
                <a16:creationId xmlns:a16="http://schemas.microsoft.com/office/drawing/2014/main" id="{E9BB1FDE-0913-4DD2-9600-8F4D75D56B00}"/>
              </a:ext>
            </a:extLst>
          </p:cNvPr>
          <p:cNvSpPr txBox="1"/>
          <p:nvPr/>
        </p:nvSpPr>
        <p:spPr>
          <a:xfrm>
            <a:off x="4296988" y="4810571"/>
            <a:ext cx="2148904" cy="461665"/>
          </a:xfrm>
          <a:prstGeom prst="rect">
            <a:avLst/>
          </a:prstGeom>
          <a:noFill/>
        </p:spPr>
        <p:txBody>
          <a:bodyPr wrap="square" rtlCol="0">
            <a:spAutoFit/>
          </a:bodyPr>
          <a:lstStyle/>
          <a:p>
            <a:r>
              <a:rPr lang="en-US" sz="2400" dirty="0"/>
              <a:t>2 cubic feet </a:t>
            </a:r>
          </a:p>
        </p:txBody>
      </p:sp>
      <p:sp>
        <p:nvSpPr>
          <p:cNvPr id="25" name="TextBox 24">
            <a:extLst>
              <a:ext uri="{FF2B5EF4-FFF2-40B4-BE49-F238E27FC236}">
                <a16:creationId xmlns:a16="http://schemas.microsoft.com/office/drawing/2014/main" id="{02F46B7B-5AB3-4EAB-9C34-EE51487C526D}"/>
              </a:ext>
            </a:extLst>
          </p:cNvPr>
          <p:cNvSpPr txBox="1"/>
          <p:nvPr/>
        </p:nvSpPr>
        <p:spPr>
          <a:xfrm>
            <a:off x="388588" y="1447800"/>
            <a:ext cx="3901236" cy="3046988"/>
          </a:xfrm>
          <a:prstGeom prst="rect">
            <a:avLst/>
          </a:prstGeom>
          <a:noFill/>
        </p:spPr>
        <p:txBody>
          <a:bodyPr wrap="square" rtlCol="0">
            <a:spAutoFit/>
          </a:bodyPr>
          <a:lstStyle/>
          <a:p>
            <a:r>
              <a:rPr lang="en-US" sz="2400" dirty="0"/>
              <a:t>The remaining air fills the whole vessel and the pressure drops in half, and we now have 3 ½ cubic feet of air, but to discharge the air removed at 7.35 psia  we must compress it to 14.7 psia  </a:t>
            </a:r>
          </a:p>
        </p:txBody>
      </p:sp>
    </p:spTree>
    <p:extLst>
      <p:ext uri="{BB962C8B-B14F-4D97-AF65-F5344CB8AC3E}">
        <p14:creationId xmlns:p14="http://schemas.microsoft.com/office/powerpoint/2010/main" val="3500637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F1AC-A21E-46F2-AEC9-99535C8C4AA8}"/>
              </a:ext>
            </a:extLst>
          </p:cNvPr>
          <p:cNvSpPr>
            <a:spLocks noGrp="1"/>
          </p:cNvSpPr>
          <p:nvPr>
            <p:ph type="title"/>
          </p:nvPr>
        </p:nvSpPr>
        <p:spPr>
          <a:xfrm>
            <a:off x="2209800" y="152400"/>
            <a:ext cx="9474200" cy="563562"/>
          </a:xfrm>
        </p:spPr>
        <p:txBody>
          <a:bodyPr/>
          <a:lstStyle/>
          <a:p>
            <a:r>
              <a:rPr lang="en-US" dirty="0"/>
              <a:t>Basic Specifications - CFM</a:t>
            </a:r>
          </a:p>
        </p:txBody>
      </p:sp>
      <p:sp>
        <p:nvSpPr>
          <p:cNvPr id="3" name="Content Placeholder 2">
            <a:extLst>
              <a:ext uri="{FF2B5EF4-FFF2-40B4-BE49-F238E27FC236}">
                <a16:creationId xmlns:a16="http://schemas.microsoft.com/office/drawing/2014/main" id="{CCE95A47-5402-44A4-AF95-3D2038700842}"/>
              </a:ext>
            </a:extLst>
          </p:cNvPr>
          <p:cNvSpPr>
            <a:spLocks noGrp="1"/>
          </p:cNvSpPr>
          <p:nvPr>
            <p:ph sz="quarter" idx="1"/>
          </p:nvPr>
        </p:nvSpPr>
        <p:spPr>
          <a:xfrm>
            <a:off x="381000" y="1600200"/>
            <a:ext cx="10820400" cy="3581400"/>
          </a:xfrm>
        </p:spPr>
        <p:txBody>
          <a:bodyPr>
            <a:noAutofit/>
          </a:bodyPr>
          <a:lstStyle/>
          <a:p>
            <a:r>
              <a:rPr lang="en-US" dirty="0"/>
              <a:t>The vacuum pump does not pump vacuum, it is a compressor that removes air from an enclosure more quickly than air can leak in</a:t>
            </a:r>
          </a:p>
          <a:p>
            <a:r>
              <a:rPr lang="en-US" dirty="0"/>
              <a:t>The vacuum pump will be rated by the air it can remove at standard conditions at the vacuum level (the pump inlet, since it is compressing the air the output in cubic feet is less than the input)</a:t>
            </a:r>
          </a:p>
          <a:p>
            <a:r>
              <a:rPr lang="en-US" dirty="0"/>
              <a:t>The vacuum pump rating is usually presented in a pump curve</a:t>
            </a:r>
          </a:p>
          <a:p>
            <a:r>
              <a:rPr lang="en-US" dirty="0"/>
              <a:t>The pump curve will also show the power required versus the vacuum level</a:t>
            </a:r>
          </a:p>
        </p:txBody>
      </p:sp>
    </p:spTree>
    <p:extLst>
      <p:ext uri="{BB962C8B-B14F-4D97-AF65-F5344CB8AC3E}">
        <p14:creationId xmlns:p14="http://schemas.microsoft.com/office/powerpoint/2010/main" val="281046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3" name="TextBox 2">
            <a:extLst>
              <a:ext uri="{FF2B5EF4-FFF2-40B4-BE49-F238E27FC236}">
                <a16:creationId xmlns:a16="http://schemas.microsoft.com/office/drawing/2014/main" id="{94883D91-C66F-428F-8C5D-06BF233B3D46}"/>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7">
            <a:extLst>
              <a:ext uri="{FF2B5EF4-FFF2-40B4-BE49-F238E27FC236}">
                <a16:creationId xmlns:a16="http://schemas.microsoft.com/office/drawing/2014/main" id="{AC5DF3A7-CD2E-46BB-AEA3-A7A5CFFE7EB8}"/>
              </a:ext>
            </a:extLst>
          </p:cNvPr>
          <p:cNvPicPr>
            <a:picLocks noChangeAspect="1"/>
          </p:cNvPicPr>
          <p:nvPr/>
        </p:nvPicPr>
        <p:blipFill>
          <a:blip r:embed="rId2"/>
          <a:stretch>
            <a:fillRect/>
          </a:stretch>
        </p:blipFill>
        <p:spPr>
          <a:xfrm>
            <a:off x="1177134" y="912911"/>
            <a:ext cx="2358986" cy="4724400"/>
          </a:xfrm>
          <a:prstGeom prst="rect">
            <a:avLst/>
          </a:prstGeom>
        </p:spPr>
      </p:pic>
      <p:pic>
        <p:nvPicPr>
          <p:cNvPr id="7" name="Picture 2">
            <a:extLst>
              <a:ext uri="{FF2B5EF4-FFF2-40B4-BE49-F238E27FC236}">
                <a16:creationId xmlns:a16="http://schemas.microsoft.com/office/drawing/2014/main" id="{0808E625-481F-471F-9EE7-323F24BE6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955618"/>
            <a:ext cx="17145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B4C2-6CF2-495D-885B-CF115C049703}"/>
              </a:ext>
            </a:extLst>
          </p:cNvPr>
          <p:cNvSpPr>
            <a:spLocks noGrp="1"/>
          </p:cNvSpPr>
          <p:nvPr>
            <p:ph type="title"/>
          </p:nvPr>
        </p:nvSpPr>
        <p:spPr>
          <a:xfrm>
            <a:off x="2209800" y="152400"/>
            <a:ext cx="9474200" cy="563562"/>
          </a:xfrm>
        </p:spPr>
        <p:txBody>
          <a:bodyPr/>
          <a:lstStyle/>
          <a:p>
            <a:r>
              <a:rPr lang="en-US" dirty="0"/>
              <a:t>Condensation Effect</a:t>
            </a:r>
          </a:p>
        </p:txBody>
      </p:sp>
      <p:sp>
        <p:nvSpPr>
          <p:cNvPr id="4" name="TextBox 3">
            <a:extLst>
              <a:ext uri="{FF2B5EF4-FFF2-40B4-BE49-F238E27FC236}">
                <a16:creationId xmlns:a16="http://schemas.microsoft.com/office/drawing/2014/main" id="{25E0B9D8-1F54-41B6-B064-7C256FBEA155}"/>
              </a:ext>
            </a:extLst>
          </p:cNvPr>
          <p:cNvSpPr txBox="1"/>
          <p:nvPr/>
        </p:nvSpPr>
        <p:spPr>
          <a:xfrm>
            <a:off x="1053551" y="1512329"/>
            <a:ext cx="2667000" cy="1200329"/>
          </a:xfrm>
          <a:prstGeom prst="rect">
            <a:avLst/>
          </a:prstGeom>
          <a:noFill/>
        </p:spPr>
        <p:txBody>
          <a:bodyPr wrap="square" rtlCol="0">
            <a:spAutoFit/>
          </a:bodyPr>
          <a:lstStyle/>
          <a:p>
            <a:r>
              <a:rPr lang="en-US" dirty="0"/>
              <a:t>Suppose we have an air stream at 115°F and 15”Hg vacuum at 100% humidity</a:t>
            </a:r>
          </a:p>
        </p:txBody>
      </p:sp>
      <p:sp>
        <p:nvSpPr>
          <p:cNvPr id="5" name="TextBox 4">
            <a:extLst>
              <a:ext uri="{FF2B5EF4-FFF2-40B4-BE49-F238E27FC236}">
                <a16:creationId xmlns:a16="http://schemas.microsoft.com/office/drawing/2014/main" id="{2EC79A9D-0071-421F-BFA5-8CA59FDD5393}"/>
              </a:ext>
            </a:extLst>
          </p:cNvPr>
          <p:cNvSpPr txBox="1"/>
          <p:nvPr/>
        </p:nvSpPr>
        <p:spPr>
          <a:xfrm>
            <a:off x="5519528" y="1632782"/>
            <a:ext cx="2667000" cy="646331"/>
          </a:xfrm>
          <a:prstGeom prst="rect">
            <a:avLst/>
          </a:prstGeom>
          <a:noFill/>
        </p:spPr>
        <p:txBody>
          <a:bodyPr wrap="square" rtlCol="0">
            <a:spAutoFit/>
          </a:bodyPr>
          <a:lstStyle/>
          <a:p>
            <a:r>
              <a:rPr lang="en-US" dirty="0"/>
              <a:t>If we cool the air stream to 79°F</a:t>
            </a:r>
          </a:p>
        </p:txBody>
      </p:sp>
      <p:sp>
        <p:nvSpPr>
          <p:cNvPr id="6" name="TextBox 5">
            <a:extLst>
              <a:ext uri="{FF2B5EF4-FFF2-40B4-BE49-F238E27FC236}">
                <a16:creationId xmlns:a16="http://schemas.microsoft.com/office/drawing/2014/main" id="{58645A37-450D-4E53-AE12-5F76047EFEC0}"/>
              </a:ext>
            </a:extLst>
          </p:cNvPr>
          <p:cNvSpPr txBox="1"/>
          <p:nvPr/>
        </p:nvSpPr>
        <p:spPr>
          <a:xfrm>
            <a:off x="1828800" y="4119265"/>
            <a:ext cx="2667000" cy="646331"/>
          </a:xfrm>
          <a:prstGeom prst="rect">
            <a:avLst/>
          </a:prstGeom>
          <a:noFill/>
        </p:spPr>
        <p:txBody>
          <a:bodyPr wrap="square" rtlCol="0">
            <a:spAutoFit/>
          </a:bodyPr>
          <a:lstStyle/>
          <a:p>
            <a:r>
              <a:rPr lang="en-US" dirty="0"/>
              <a:t>It will be 20% water vapor</a:t>
            </a:r>
          </a:p>
        </p:txBody>
      </p:sp>
      <p:sp>
        <p:nvSpPr>
          <p:cNvPr id="7" name="TextBox 6">
            <a:extLst>
              <a:ext uri="{FF2B5EF4-FFF2-40B4-BE49-F238E27FC236}">
                <a16:creationId xmlns:a16="http://schemas.microsoft.com/office/drawing/2014/main" id="{BCC92439-77C7-4D7D-9B45-659CCF444D23}"/>
              </a:ext>
            </a:extLst>
          </p:cNvPr>
          <p:cNvSpPr txBox="1"/>
          <p:nvPr/>
        </p:nvSpPr>
        <p:spPr>
          <a:xfrm>
            <a:off x="5029200" y="3842266"/>
            <a:ext cx="3200398" cy="1477328"/>
          </a:xfrm>
          <a:prstGeom prst="rect">
            <a:avLst/>
          </a:prstGeom>
          <a:noFill/>
        </p:spPr>
        <p:txBody>
          <a:bodyPr wrap="square" rtlCol="0">
            <a:spAutoFit/>
          </a:bodyPr>
          <a:lstStyle/>
          <a:p>
            <a:r>
              <a:rPr lang="en-US" dirty="0"/>
              <a:t>It will be 6% water vapor, with 14% of the original water vapor condensing thus decreasing the volume by 14%</a:t>
            </a:r>
          </a:p>
        </p:txBody>
      </p:sp>
      <p:sp>
        <p:nvSpPr>
          <p:cNvPr id="10" name="Rectangle 9">
            <a:extLst>
              <a:ext uri="{FF2B5EF4-FFF2-40B4-BE49-F238E27FC236}">
                <a16:creationId xmlns:a16="http://schemas.microsoft.com/office/drawing/2014/main" id="{A7B511F9-BA68-43B4-BB9F-D8893F72AB40}"/>
              </a:ext>
            </a:extLst>
          </p:cNvPr>
          <p:cNvSpPr/>
          <p:nvPr/>
        </p:nvSpPr>
        <p:spPr>
          <a:xfrm>
            <a:off x="1676400" y="2876728"/>
            <a:ext cx="2971800" cy="91440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75D626-A457-4846-8042-6E0DC10A1416}"/>
              </a:ext>
            </a:extLst>
          </p:cNvPr>
          <p:cNvSpPr/>
          <p:nvPr/>
        </p:nvSpPr>
        <p:spPr>
          <a:xfrm>
            <a:off x="1666461" y="3215615"/>
            <a:ext cx="2971800" cy="1828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054307-1683-4CE6-8AEA-673A291D3DC3}"/>
              </a:ext>
            </a:extLst>
          </p:cNvPr>
          <p:cNvSpPr/>
          <p:nvPr/>
        </p:nvSpPr>
        <p:spPr>
          <a:xfrm>
            <a:off x="4697896" y="2949880"/>
            <a:ext cx="2971800" cy="768096"/>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1C8E7B-13E0-4FD3-BD97-0A721BF64AB7}"/>
              </a:ext>
            </a:extLst>
          </p:cNvPr>
          <p:cNvSpPr/>
          <p:nvPr/>
        </p:nvSpPr>
        <p:spPr>
          <a:xfrm>
            <a:off x="4717774" y="3279064"/>
            <a:ext cx="2971800" cy="548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5B480F4-6423-4CB7-97B8-3B7A04428A17}"/>
              </a:ext>
            </a:extLst>
          </p:cNvPr>
          <p:cNvSpPr txBox="1"/>
          <p:nvPr/>
        </p:nvSpPr>
        <p:spPr>
          <a:xfrm>
            <a:off x="8839200" y="1676400"/>
            <a:ext cx="2667000" cy="3139321"/>
          </a:xfrm>
          <a:prstGeom prst="rect">
            <a:avLst/>
          </a:prstGeom>
          <a:noFill/>
        </p:spPr>
        <p:txBody>
          <a:bodyPr wrap="square" rtlCol="0">
            <a:spAutoFit/>
          </a:bodyPr>
          <a:lstStyle/>
          <a:p>
            <a:r>
              <a:rPr lang="en-US" dirty="0"/>
              <a:t>This cooling is typically done with spray nozzles spraying water cooler than the air stream into the vacuum pump inlet. It effectively increases the size of the vacuum pump.</a:t>
            </a:r>
          </a:p>
          <a:p>
            <a:r>
              <a:rPr lang="en-US" dirty="0"/>
              <a:t>If the water is hotter than the air stream, turn it off!</a:t>
            </a:r>
          </a:p>
        </p:txBody>
      </p:sp>
      <p:cxnSp>
        <p:nvCxnSpPr>
          <p:cNvPr id="16" name="Straight Arrow Connector 15">
            <a:extLst>
              <a:ext uri="{FF2B5EF4-FFF2-40B4-BE49-F238E27FC236}">
                <a16:creationId xmlns:a16="http://schemas.microsoft.com/office/drawing/2014/main" id="{83199DB4-7279-4F6F-AF5A-2E5BF2C6331F}"/>
              </a:ext>
            </a:extLst>
          </p:cNvPr>
          <p:cNvCxnSpPr>
            <a:cxnSpLocks/>
          </p:cNvCxnSpPr>
          <p:nvPr/>
        </p:nvCxnSpPr>
        <p:spPr>
          <a:xfrm>
            <a:off x="4638261" y="2276564"/>
            <a:ext cx="0" cy="46663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3545AD-4B85-4963-9CCF-98A92C8838A7}"/>
              </a:ext>
            </a:extLst>
          </p:cNvPr>
          <p:cNvCxnSpPr>
            <a:cxnSpLocks/>
          </p:cNvCxnSpPr>
          <p:nvPr/>
        </p:nvCxnSpPr>
        <p:spPr>
          <a:xfrm rot="180000" flipH="1">
            <a:off x="4724400" y="2276564"/>
            <a:ext cx="76200" cy="46663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B42A33-9771-4481-921F-EE27F497D3E9}"/>
              </a:ext>
            </a:extLst>
          </p:cNvPr>
          <p:cNvCxnSpPr>
            <a:cxnSpLocks/>
          </p:cNvCxnSpPr>
          <p:nvPr/>
        </p:nvCxnSpPr>
        <p:spPr>
          <a:xfrm>
            <a:off x="4472610" y="2276564"/>
            <a:ext cx="106017" cy="46663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0C8302-7C04-40EA-91AC-B8B705B206D7}"/>
              </a:ext>
            </a:extLst>
          </p:cNvPr>
          <p:cNvSpPr txBox="1"/>
          <p:nvPr/>
        </p:nvSpPr>
        <p:spPr>
          <a:xfrm>
            <a:off x="4259746" y="1298103"/>
            <a:ext cx="876300" cy="923330"/>
          </a:xfrm>
          <a:prstGeom prst="rect">
            <a:avLst/>
          </a:prstGeom>
          <a:noFill/>
        </p:spPr>
        <p:txBody>
          <a:bodyPr wrap="square" rtlCol="0">
            <a:spAutoFit/>
          </a:bodyPr>
          <a:lstStyle/>
          <a:p>
            <a:r>
              <a:rPr lang="en-US" dirty="0"/>
              <a:t>79°F Water Spray</a:t>
            </a:r>
          </a:p>
        </p:txBody>
      </p:sp>
    </p:spTree>
    <p:extLst>
      <p:ext uri="{BB962C8B-B14F-4D97-AF65-F5344CB8AC3E}">
        <p14:creationId xmlns:p14="http://schemas.microsoft.com/office/powerpoint/2010/main" val="4047173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3124200" y="2163465"/>
            <a:ext cx="6248400" cy="3200400"/>
          </a:xfrm>
          <a:prstGeom prst="frame">
            <a:avLst>
              <a:gd name="adj1" fmla="val 730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133600" y="152400"/>
            <a:ext cx="9550400" cy="563562"/>
          </a:xfrm>
        </p:spPr>
        <p:txBody>
          <a:bodyPr/>
          <a:lstStyle/>
          <a:p>
            <a:r>
              <a:rPr lang="en-US" dirty="0"/>
              <a:t>Evacuation with variable resistance</a:t>
            </a:r>
          </a:p>
        </p:txBody>
      </p:sp>
      <p:sp>
        <p:nvSpPr>
          <p:cNvPr id="4" name="Rectangle 3"/>
          <p:cNvSpPr/>
          <p:nvPr/>
        </p:nvSpPr>
        <p:spPr>
          <a:xfrm>
            <a:off x="1524000" y="2049165"/>
            <a:ext cx="9144000" cy="114300"/>
          </a:xfrm>
          <a:prstGeom prst="rect">
            <a:avLst/>
          </a:prstGeom>
          <a:pattFill prst="dotDmn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24200" y="2163465"/>
            <a:ext cx="2057400" cy="228600"/>
          </a:xfrm>
          <a:prstGeom prst="rect">
            <a:avLst/>
          </a:prstGeom>
          <a:pattFill prst="ltUpDiag">
            <a:fgClr>
              <a:schemeClr val="accent4"/>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15200" y="2163465"/>
            <a:ext cx="2057400" cy="228600"/>
          </a:xfrm>
          <a:prstGeom prst="rect">
            <a:avLst/>
          </a:prstGeom>
          <a:pattFill prst="ltUpDiag">
            <a:fgClr>
              <a:schemeClr val="accent4"/>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1600" y="2163465"/>
            <a:ext cx="2133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009900" y="1553865"/>
            <a:ext cx="2133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95600" y="1020465"/>
            <a:ext cx="2667000" cy="369332"/>
          </a:xfrm>
          <a:prstGeom prst="rect">
            <a:avLst/>
          </a:prstGeom>
          <a:noFill/>
        </p:spPr>
        <p:txBody>
          <a:bodyPr wrap="square" rtlCol="0">
            <a:spAutoFit/>
          </a:bodyPr>
          <a:lstStyle/>
          <a:p>
            <a:r>
              <a:rPr lang="en-US" dirty="0"/>
              <a:t>Felt Velocity 6566 FPM</a:t>
            </a:r>
          </a:p>
        </p:txBody>
      </p:sp>
      <p:cxnSp>
        <p:nvCxnSpPr>
          <p:cNvPr id="13" name="Straight Arrow Connector 12"/>
          <p:cNvCxnSpPr/>
          <p:nvPr/>
        </p:nvCxnSpPr>
        <p:spPr>
          <a:xfrm>
            <a:off x="5829300" y="685800"/>
            <a:ext cx="0" cy="551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43600" y="1002268"/>
            <a:ext cx="3302000" cy="369332"/>
          </a:xfrm>
          <a:prstGeom prst="rect">
            <a:avLst/>
          </a:prstGeom>
          <a:noFill/>
        </p:spPr>
        <p:txBody>
          <a:bodyPr wrap="square" rtlCol="0">
            <a:spAutoFit/>
          </a:bodyPr>
          <a:lstStyle/>
          <a:p>
            <a:r>
              <a:rPr lang="en-US" dirty="0"/>
              <a:t>Air Velocity 1080 FPM</a:t>
            </a:r>
          </a:p>
        </p:txBody>
      </p:sp>
      <p:cxnSp>
        <p:nvCxnSpPr>
          <p:cNvPr id="16" name="Straight Arrow Connector 15"/>
          <p:cNvCxnSpPr/>
          <p:nvPr/>
        </p:nvCxnSpPr>
        <p:spPr>
          <a:xfrm>
            <a:off x="2514600" y="1134765"/>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14600" y="2163465"/>
            <a:ext cx="0" cy="9144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74800" y="3154066"/>
            <a:ext cx="1790700" cy="646331"/>
          </a:xfrm>
          <a:prstGeom prst="rect">
            <a:avLst/>
          </a:prstGeom>
          <a:noFill/>
        </p:spPr>
        <p:txBody>
          <a:bodyPr wrap="square" rtlCol="0">
            <a:spAutoFit/>
          </a:bodyPr>
          <a:lstStyle/>
          <a:p>
            <a:pPr algn="ctr"/>
            <a:r>
              <a:rPr lang="en-US" dirty="0"/>
              <a:t>Felt Thickness</a:t>
            </a:r>
          </a:p>
          <a:p>
            <a:pPr algn="ctr"/>
            <a:r>
              <a:rPr lang="en-US" dirty="0"/>
              <a:t> .080</a:t>
            </a:r>
          </a:p>
        </p:txBody>
      </p:sp>
      <p:cxnSp>
        <p:nvCxnSpPr>
          <p:cNvPr id="20" name="Straight Connector 19"/>
          <p:cNvCxnSpPr/>
          <p:nvPr/>
        </p:nvCxnSpPr>
        <p:spPr>
          <a:xfrm>
            <a:off x="5181600" y="2430165"/>
            <a:ext cx="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15200" y="2430165"/>
            <a:ext cx="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81600" y="2773065"/>
            <a:ext cx="21336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562600" y="2392065"/>
            <a:ext cx="2133600" cy="369332"/>
          </a:xfrm>
          <a:prstGeom prst="rect">
            <a:avLst/>
          </a:prstGeom>
          <a:noFill/>
        </p:spPr>
        <p:txBody>
          <a:bodyPr wrap="square" rtlCol="0">
            <a:spAutoFit/>
          </a:bodyPr>
          <a:lstStyle/>
          <a:p>
            <a:r>
              <a:rPr lang="en-US" dirty="0"/>
              <a:t>Slot Width 1”</a:t>
            </a:r>
          </a:p>
        </p:txBody>
      </p:sp>
      <p:sp>
        <p:nvSpPr>
          <p:cNvPr id="26" name="TextBox 25"/>
          <p:cNvSpPr txBox="1"/>
          <p:nvPr/>
        </p:nvSpPr>
        <p:spPr>
          <a:xfrm>
            <a:off x="5219700" y="2785765"/>
            <a:ext cx="2781300" cy="369332"/>
          </a:xfrm>
          <a:prstGeom prst="rect">
            <a:avLst/>
          </a:prstGeom>
          <a:noFill/>
        </p:spPr>
        <p:txBody>
          <a:bodyPr wrap="square" rtlCol="0">
            <a:spAutoFit/>
          </a:bodyPr>
          <a:lstStyle/>
          <a:p>
            <a:r>
              <a:rPr lang="en-US" dirty="0"/>
              <a:t>Dwell Time .76 </a:t>
            </a:r>
            <a:r>
              <a:rPr lang="en-US" dirty="0" err="1"/>
              <a:t>msec</a:t>
            </a:r>
            <a:endParaRPr lang="en-US" dirty="0"/>
          </a:p>
        </p:txBody>
      </p:sp>
      <p:cxnSp>
        <p:nvCxnSpPr>
          <p:cNvPr id="22" name="Straight Arrow Connector 21"/>
          <p:cNvCxnSpPr/>
          <p:nvPr/>
        </p:nvCxnSpPr>
        <p:spPr>
          <a:xfrm>
            <a:off x="5600700" y="3110131"/>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15000" y="3154065"/>
            <a:ext cx="2946400" cy="369332"/>
          </a:xfrm>
          <a:prstGeom prst="rect">
            <a:avLst/>
          </a:prstGeom>
          <a:noFill/>
        </p:spPr>
        <p:txBody>
          <a:bodyPr wrap="square" rtlCol="0">
            <a:spAutoFit/>
          </a:bodyPr>
          <a:lstStyle/>
          <a:p>
            <a:r>
              <a:rPr lang="en-US" dirty="0"/>
              <a:t>Air Velocity 2160 FPM</a:t>
            </a:r>
          </a:p>
        </p:txBody>
      </p:sp>
      <p:sp>
        <p:nvSpPr>
          <p:cNvPr id="27" name="TextBox 26"/>
          <p:cNvSpPr txBox="1"/>
          <p:nvPr/>
        </p:nvSpPr>
        <p:spPr>
          <a:xfrm>
            <a:off x="3733800" y="3154065"/>
            <a:ext cx="2095500" cy="369332"/>
          </a:xfrm>
          <a:prstGeom prst="rect">
            <a:avLst/>
          </a:prstGeom>
          <a:noFill/>
        </p:spPr>
        <p:txBody>
          <a:bodyPr wrap="square" rtlCol="0">
            <a:spAutoFit/>
          </a:bodyPr>
          <a:lstStyle/>
          <a:p>
            <a:r>
              <a:rPr lang="en-US" dirty="0"/>
              <a:t>Vacuum 15”Hg</a:t>
            </a:r>
          </a:p>
        </p:txBody>
      </p:sp>
      <p:sp>
        <p:nvSpPr>
          <p:cNvPr id="28" name="TextBox 27"/>
          <p:cNvSpPr txBox="1"/>
          <p:nvPr/>
        </p:nvSpPr>
        <p:spPr>
          <a:xfrm>
            <a:off x="3048000" y="3560465"/>
            <a:ext cx="7391400" cy="369332"/>
          </a:xfrm>
          <a:prstGeom prst="rect">
            <a:avLst/>
          </a:prstGeom>
          <a:noFill/>
        </p:spPr>
        <p:txBody>
          <a:bodyPr wrap="square" rtlCol="0">
            <a:spAutoFit/>
          </a:bodyPr>
          <a:lstStyle/>
          <a:p>
            <a:r>
              <a:rPr lang="en-US" dirty="0"/>
              <a:t>Air Volume 15 CFM per </a:t>
            </a:r>
            <a:r>
              <a:rPr lang="en-US" dirty="0" err="1"/>
              <a:t>sq</a:t>
            </a:r>
            <a:r>
              <a:rPr lang="en-US" dirty="0"/>
              <a:t> in </a:t>
            </a:r>
            <a:r>
              <a:rPr lang="en-US" dirty="0" err="1"/>
              <a:t>uhle</a:t>
            </a:r>
            <a:r>
              <a:rPr lang="en-US" dirty="0"/>
              <a:t> box opening (8700 CFM in 2 </a:t>
            </a:r>
            <a:r>
              <a:rPr lang="en-US" dirty="0" err="1"/>
              <a:t>msec</a:t>
            </a:r>
            <a:r>
              <a:rPr lang="en-US" dirty="0"/>
              <a:t>)</a:t>
            </a:r>
          </a:p>
        </p:txBody>
      </p:sp>
      <p:cxnSp>
        <p:nvCxnSpPr>
          <p:cNvPr id="29" name="Straight Arrow Connector 28"/>
          <p:cNvCxnSpPr/>
          <p:nvPr/>
        </p:nvCxnSpPr>
        <p:spPr>
          <a:xfrm>
            <a:off x="6248400" y="1934865"/>
            <a:ext cx="0" cy="354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05400" y="1589901"/>
            <a:ext cx="3429000" cy="369332"/>
          </a:xfrm>
          <a:prstGeom prst="rect">
            <a:avLst/>
          </a:prstGeom>
          <a:noFill/>
        </p:spPr>
        <p:txBody>
          <a:bodyPr wrap="square" rtlCol="0">
            <a:spAutoFit/>
          </a:bodyPr>
          <a:lstStyle/>
          <a:p>
            <a:r>
              <a:rPr lang="en-US" dirty="0"/>
              <a:t>Air Velocity 18000/36000 FPM</a:t>
            </a:r>
          </a:p>
        </p:txBody>
      </p:sp>
      <p:sp>
        <p:nvSpPr>
          <p:cNvPr id="33" name="TextBox 32"/>
          <p:cNvSpPr txBox="1"/>
          <p:nvPr/>
        </p:nvSpPr>
        <p:spPr>
          <a:xfrm>
            <a:off x="3810000" y="4593967"/>
            <a:ext cx="5435600" cy="369332"/>
          </a:xfrm>
          <a:prstGeom prst="rect">
            <a:avLst/>
          </a:prstGeom>
          <a:noFill/>
        </p:spPr>
        <p:txBody>
          <a:bodyPr wrap="square" rtlCol="0">
            <a:spAutoFit/>
          </a:bodyPr>
          <a:lstStyle/>
          <a:p>
            <a:r>
              <a:rPr lang="en-US" dirty="0"/>
              <a:t>Air goes 34 times the felt thickness in .76 </a:t>
            </a:r>
            <a:r>
              <a:rPr lang="en-US" dirty="0" err="1"/>
              <a:t>msec</a:t>
            </a:r>
            <a:endParaRPr lang="en-US" dirty="0"/>
          </a:p>
        </p:txBody>
      </p:sp>
      <p:sp>
        <p:nvSpPr>
          <p:cNvPr id="34" name="TextBox 33"/>
          <p:cNvSpPr txBox="1"/>
          <p:nvPr/>
        </p:nvSpPr>
        <p:spPr>
          <a:xfrm>
            <a:off x="2895600" y="1605697"/>
            <a:ext cx="2362200" cy="369332"/>
          </a:xfrm>
          <a:prstGeom prst="rect">
            <a:avLst/>
          </a:prstGeom>
          <a:noFill/>
        </p:spPr>
        <p:txBody>
          <a:bodyPr wrap="square" rtlCol="0">
            <a:spAutoFit/>
          </a:bodyPr>
          <a:lstStyle/>
          <a:p>
            <a:r>
              <a:rPr lang="en-US" dirty="0"/>
              <a:t>Water 1100 GSM</a:t>
            </a:r>
          </a:p>
        </p:txBody>
      </p:sp>
      <p:sp>
        <p:nvSpPr>
          <p:cNvPr id="35" name="TextBox 34"/>
          <p:cNvSpPr txBox="1"/>
          <p:nvPr/>
        </p:nvSpPr>
        <p:spPr>
          <a:xfrm>
            <a:off x="8364682" y="1553865"/>
            <a:ext cx="2362200" cy="369332"/>
          </a:xfrm>
          <a:prstGeom prst="rect">
            <a:avLst/>
          </a:prstGeom>
          <a:noFill/>
        </p:spPr>
        <p:txBody>
          <a:bodyPr wrap="square" rtlCol="0">
            <a:spAutoFit/>
          </a:bodyPr>
          <a:lstStyle/>
          <a:p>
            <a:r>
              <a:rPr lang="en-US" dirty="0"/>
              <a:t>Water 940 GSM</a:t>
            </a:r>
          </a:p>
        </p:txBody>
      </p:sp>
      <p:sp>
        <p:nvSpPr>
          <p:cNvPr id="37" name="TextBox 36"/>
          <p:cNvSpPr txBox="1"/>
          <p:nvPr/>
        </p:nvSpPr>
        <p:spPr>
          <a:xfrm>
            <a:off x="2667000" y="4114463"/>
            <a:ext cx="7315200" cy="369332"/>
          </a:xfrm>
          <a:prstGeom prst="rect">
            <a:avLst/>
          </a:prstGeom>
          <a:noFill/>
        </p:spPr>
        <p:txBody>
          <a:bodyPr wrap="square" rtlCol="0">
            <a:spAutoFit/>
          </a:bodyPr>
          <a:lstStyle/>
          <a:p>
            <a:r>
              <a:rPr lang="en-US" dirty="0"/>
              <a:t>Water Volume .0005 CFM per </a:t>
            </a:r>
            <a:r>
              <a:rPr lang="en-US" dirty="0" err="1"/>
              <a:t>sq</a:t>
            </a:r>
            <a:r>
              <a:rPr lang="en-US" dirty="0"/>
              <a:t> in </a:t>
            </a:r>
            <a:r>
              <a:rPr lang="en-US" dirty="0" err="1"/>
              <a:t>uhle</a:t>
            </a:r>
            <a:r>
              <a:rPr lang="en-US" dirty="0"/>
              <a:t> box opening (402 </a:t>
            </a:r>
            <a:r>
              <a:rPr lang="en-US" dirty="0" err="1"/>
              <a:t>gpm</a:t>
            </a:r>
            <a:r>
              <a:rPr lang="en-US" dirty="0"/>
              <a:t>)</a:t>
            </a:r>
          </a:p>
        </p:txBody>
      </p:sp>
    </p:spTree>
    <p:extLst>
      <p:ext uri="{BB962C8B-B14F-4D97-AF65-F5344CB8AC3E}">
        <p14:creationId xmlns:p14="http://schemas.microsoft.com/office/powerpoint/2010/main" val="4095366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DAF4-B217-4A7A-9CA2-A92F9A0167B1}"/>
              </a:ext>
            </a:extLst>
          </p:cNvPr>
          <p:cNvSpPr>
            <a:spLocks noGrp="1"/>
          </p:cNvSpPr>
          <p:nvPr>
            <p:ph type="title"/>
          </p:nvPr>
        </p:nvSpPr>
        <p:spPr>
          <a:xfrm>
            <a:off x="2057400" y="152400"/>
            <a:ext cx="9626600" cy="563562"/>
          </a:xfrm>
        </p:spPr>
        <p:txBody>
          <a:bodyPr/>
          <a:lstStyle/>
          <a:p>
            <a:r>
              <a:rPr lang="en-US" dirty="0"/>
              <a:t>Pressure and Flow</a:t>
            </a:r>
          </a:p>
        </p:txBody>
      </p:sp>
      <p:pic>
        <p:nvPicPr>
          <p:cNvPr id="4" name="Content Placeholder 3">
            <a:extLst>
              <a:ext uri="{FF2B5EF4-FFF2-40B4-BE49-F238E27FC236}">
                <a16:creationId xmlns:a16="http://schemas.microsoft.com/office/drawing/2014/main" id="{70EC6445-1204-4ED4-98B2-4B7011EA4BA4}"/>
              </a:ext>
            </a:extLst>
          </p:cNvPr>
          <p:cNvPicPr>
            <a:picLocks noGrp="1" noChangeAspect="1"/>
          </p:cNvPicPr>
          <p:nvPr>
            <p:ph sz="quarter" idx="1"/>
          </p:nvPr>
        </p:nvPicPr>
        <p:blipFill>
          <a:blip r:embed="rId2"/>
          <a:stretch>
            <a:fillRect/>
          </a:stretch>
        </p:blipFill>
        <p:spPr>
          <a:xfrm>
            <a:off x="1066799" y="1628775"/>
            <a:ext cx="3946071" cy="2486025"/>
          </a:xfrm>
          <a:prstGeom prst="rect">
            <a:avLst/>
          </a:prstGeom>
        </p:spPr>
      </p:pic>
      <p:sp>
        <p:nvSpPr>
          <p:cNvPr id="5" name="TextBox 4">
            <a:extLst>
              <a:ext uri="{FF2B5EF4-FFF2-40B4-BE49-F238E27FC236}">
                <a16:creationId xmlns:a16="http://schemas.microsoft.com/office/drawing/2014/main" id="{279D83B9-A384-4FAA-A90E-BF202B34CAD8}"/>
              </a:ext>
            </a:extLst>
          </p:cNvPr>
          <p:cNvSpPr txBox="1"/>
          <p:nvPr/>
        </p:nvSpPr>
        <p:spPr>
          <a:xfrm>
            <a:off x="5410200" y="1752600"/>
            <a:ext cx="5943600" cy="2031325"/>
          </a:xfrm>
          <a:prstGeom prst="rect">
            <a:avLst/>
          </a:prstGeom>
          <a:noFill/>
        </p:spPr>
        <p:txBody>
          <a:bodyPr wrap="square" rtlCol="0">
            <a:spAutoFit/>
          </a:bodyPr>
          <a:lstStyle/>
          <a:p>
            <a:r>
              <a:rPr lang="en-US" dirty="0"/>
              <a:t>November 10, 1975</a:t>
            </a:r>
          </a:p>
          <a:p>
            <a:r>
              <a:rPr lang="en-US" dirty="0"/>
              <a:t>Air Pressure 28.6 “Hg</a:t>
            </a:r>
          </a:p>
          <a:p>
            <a:r>
              <a:rPr lang="en-US" dirty="0"/>
              <a:t>Sustained Wind 80 mph</a:t>
            </a:r>
          </a:p>
          <a:p>
            <a:r>
              <a:rPr lang="en-US" dirty="0"/>
              <a:t>Gusts over 100 mph</a:t>
            </a:r>
          </a:p>
          <a:p>
            <a:r>
              <a:rPr lang="en-US" dirty="0"/>
              <a:t>The Edmund Fitzgerald is wrecked in Lake Superior</a:t>
            </a:r>
          </a:p>
          <a:p>
            <a:r>
              <a:rPr lang="en-US" dirty="0"/>
              <a:t>This is the power of 1.3”Hg vacuum</a:t>
            </a:r>
          </a:p>
          <a:p>
            <a:r>
              <a:rPr lang="en-US" dirty="0"/>
              <a:t>Average velocity through 9/16” hole at 1.3”Hg 120 mph</a:t>
            </a:r>
          </a:p>
        </p:txBody>
      </p:sp>
    </p:spTree>
    <p:extLst>
      <p:ext uri="{BB962C8B-B14F-4D97-AF65-F5344CB8AC3E}">
        <p14:creationId xmlns:p14="http://schemas.microsoft.com/office/powerpoint/2010/main" val="110300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B4C2-6CF2-495D-885B-CF115C049703}"/>
              </a:ext>
            </a:extLst>
          </p:cNvPr>
          <p:cNvSpPr>
            <a:spLocks noGrp="1"/>
          </p:cNvSpPr>
          <p:nvPr>
            <p:ph type="title"/>
          </p:nvPr>
        </p:nvSpPr>
        <p:spPr>
          <a:xfrm>
            <a:off x="2209800" y="152400"/>
            <a:ext cx="9474200" cy="563562"/>
          </a:xfrm>
        </p:spPr>
        <p:txBody>
          <a:bodyPr/>
          <a:lstStyle/>
          <a:p>
            <a:r>
              <a:rPr lang="en-US" dirty="0"/>
              <a:t>Measuring Flow</a:t>
            </a:r>
          </a:p>
        </p:txBody>
      </p:sp>
      <p:sp>
        <p:nvSpPr>
          <p:cNvPr id="10" name="Rectangle 9">
            <a:extLst>
              <a:ext uri="{FF2B5EF4-FFF2-40B4-BE49-F238E27FC236}">
                <a16:creationId xmlns:a16="http://schemas.microsoft.com/office/drawing/2014/main" id="{A7B511F9-BA68-43B4-BB9F-D8893F72AB40}"/>
              </a:ext>
            </a:extLst>
          </p:cNvPr>
          <p:cNvSpPr/>
          <p:nvPr/>
        </p:nvSpPr>
        <p:spPr>
          <a:xfrm>
            <a:off x="1676400" y="2876728"/>
            <a:ext cx="2971800" cy="91440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3199DB4-7279-4F6F-AF5A-2E5BF2C6331F}"/>
              </a:ext>
            </a:extLst>
          </p:cNvPr>
          <p:cNvCxnSpPr>
            <a:cxnSpLocks/>
          </p:cNvCxnSpPr>
          <p:nvPr/>
        </p:nvCxnSpPr>
        <p:spPr>
          <a:xfrm>
            <a:off x="4638261" y="2276564"/>
            <a:ext cx="0" cy="46663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0C8302-7C04-40EA-91AC-B8B705B206D7}"/>
              </a:ext>
            </a:extLst>
          </p:cNvPr>
          <p:cNvSpPr txBox="1"/>
          <p:nvPr/>
        </p:nvSpPr>
        <p:spPr>
          <a:xfrm>
            <a:off x="3975239" y="1530312"/>
            <a:ext cx="1326044" cy="646331"/>
          </a:xfrm>
          <a:prstGeom prst="rect">
            <a:avLst/>
          </a:prstGeom>
          <a:noFill/>
        </p:spPr>
        <p:txBody>
          <a:bodyPr wrap="square" rtlCol="0">
            <a:spAutoFit/>
          </a:bodyPr>
          <a:lstStyle/>
          <a:p>
            <a:pPr algn="ctr"/>
            <a:r>
              <a:rPr lang="en-US" dirty="0"/>
              <a:t>Flow Restriction</a:t>
            </a:r>
          </a:p>
        </p:txBody>
      </p:sp>
      <p:sp>
        <p:nvSpPr>
          <p:cNvPr id="17" name="Rectangle 16">
            <a:extLst>
              <a:ext uri="{FF2B5EF4-FFF2-40B4-BE49-F238E27FC236}">
                <a16:creationId xmlns:a16="http://schemas.microsoft.com/office/drawing/2014/main" id="{B2B4D5E8-D8EF-43C5-8D6F-E987B03E8CAD}"/>
              </a:ext>
            </a:extLst>
          </p:cNvPr>
          <p:cNvSpPr/>
          <p:nvPr/>
        </p:nvSpPr>
        <p:spPr>
          <a:xfrm>
            <a:off x="4697896" y="2876728"/>
            <a:ext cx="2971800" cy="914400"/>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2A56504-387C-4B96-AE05-759F16E10062}"/>
              </a:ext>
            </a:extLst>
          </p:cNvPr>
          <p:cNvSpPr txBox="1"/>
          <p:nvPr/>
        </p:nvSpPr>
        <p:spPr>
          <a:xfrm>
            <a:off x="1836256" y="1676399"/>
            <a:ext cx="1326044" cy="369332"/>
          </a:xfrm>
          <a:prstGeom prst="rect">
            <a:avLst/>
          </a:prstGeom>
          <a:noFill/>
        </p:spPr>
        <p:txBody>
          <a:bodyPr wrap="square" rtlCol="0">
            <a:spAutoFit/>
          </a:bodyPr>
          <a:lstStyle/>
          <a:p>
            <a:pPr algn="ctr"/>
            <a:r>
              <a:rPr lang="en-US" dirty="0"/>
              <a:t>100 CFM</a:t>
            </a:r>
          </a:p>
        </p:txBody>
      </p:sp>
      <p:sp>
        <p:nvSpPr>
          <p:cNvPr id="21" name="TextBox 20">
            <a:extLst>
              <a:ext uri="{FF2B5EF4-FFF2-40B4-BE49-F238E27FC236}">
                <a16:creationId xmlns:a16="http://schemas.microsoft.com/office/drawing/2014/main" id="{DA57A740-9AC5-4288-A547-B69596753412}"/>
              </a:ext>
            </a:extLst>
          </p:cNvPr>
          <p:cNvSpPr txBox="1"/>
          <p:nvPr/>
        </p:nvSpPr>
        <p:spPr>
          <a:xfrm>
            <a:off x="5791200" y="1676399"/>
            <a:ext cx="1326044" cy="369332"/>
          </a:xfrm>
          <a:prstGeom prst="rect">
            <a:avLst/>
          </a:prstGeom>
          <a:noFill/>
        </p:spPr>
        <p:txBody>
          <a:bodyPr wrap="square" rtlCol="0">
            <a:spAutoFit/>
          </a:bodyPr>
          <a:lstStyle/>
          <a:p>
            <a:pPr algn="ctr"/>
            <a:r>
              <a:rPr lang="en-US" dirty="0"/>
              <a:t>100 CFM</a:t>
            </a:r>
          </a:p>
        </p:txBody>
      </p:sp>
      <p:sp>
        <p:nvSpPr>
          <p:cNvPr id="23" name="TextBox 22">
            <a:extLst>
              <a:ext uri="{FF2B5EF4-FFF2-40B4-BE49-F238E27FC236}">
                <a16:creationId xmlns:a16="http://schemas.microsoft.com/office/drawing/2014/main" id="{7AEB8962-D23D-4AD3-A4F9-A1B7EB55369A}"/>
              </a:ext>
            </a:extLst>
          </p:cNvPr>
          <p:cNvSpPr txBox="1"/>
          <p:nvPr/>
        </p:nvSpPr>
        <p:spPr>
          <a:xfrm>
            <a:off x="3505200" y="4230315"/>
            <a:ext cx="2806561" cy="923330"/>
          </a:xfrm>
          <a:prstGeom prst="rect">
            <a:avLst/>
          </a:prstGeom>
          <a:noFill/>
        </p:spPr>
        <p:txBody>
          <a:bodyPr wrap="square" rtlCol="0">
            <a:spAutoFit/>
          </a:bodyPr>
          <a:lstStyle/>
          <a:p>
            <a:pPr algn="ctr"/>
            <a:r>
              <a:rPr lang="en-US" dirty="0"/>
              <a:t>There will be a pressure drop related to the flow and gas properties</a:t>
            </a:r>
          </a:p>
        </p:txBody>
      </p:sp>
      <p:sp>
        <p:nvSpPr>
          <p:cNvPr id="24" name="TextBox 23">
            <a:extLst>
              <a:ext uri="{FF2B5EF4-FFF2-40B4-BE49-F238E27FC236}">
                <a16:creationId xmlns:a16="http://schemas.microsoft.com/office/drawing/2014/main" id="{E0657FF7-F828-41FE-8CDA-EFEED763D996}"/>
              </a:ext>
            </a:extLst>
          </p:cNvPr>
          <p:cNvSpPr txBox="1"/>
          <p:nvPr/>
        </p:nvSpPr>
        <p:spPr>
          <a:xfrm>
            <a:off x="7924800" y="1639370"/>
            <a:ext cx="2806561" cy="2585323"/>
          </a:xfrm>
          <a:prstGeom prst="rect">
            <a:avLst/>
          </a:prstGeom>
          <a:noFill/>
        </p:spPr>
        <p:txBody>
          <a:bodyPr wrap="square" rtlCol="0">
            <a:spAutoFit/>
          </a:bodyPr>
          <a:lstStyle/>
          <a:p>
            <a:pPr algn="ctr"/>
            <a:r>
              <a:rPr lang="en-US" dirty="0"/>
              <a:t>If you measure the pressure drop across any restriction in a new installation, you can repeat this measurement as a regular maintenance procedure to measure the relative performance of your pump </a:t>
            </a:r>
          </a:p>
        </p:txBody>
      </p:sp>
    </p:spTree>
    <p:extLst>
      <p:ext uri="{BB962C8B-B14F-4D97-AF65-F5344CB8AC3E}">
        <p14:creationId xmlns:p14="http://schemas.microsoft.com/office/powerpoint/2010/main" val="550570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ED47-2C5A-42A4-BAA5-07FBB0DA1010}"/>
              </a:ext>
            </a:extLst>
          </p:cNvPr>
          <p:cNvSpPr>
            <a:spLocks noGrp="1"/>
          </p:cNvSpPr>
          <p:nvPr>
            <p:ph type="title"/>
          </p:nvPr>
        </p:nvSpPr>
        <p:spPr>
          <a:xfrm>
            <a:off x="1676400" y="152400"/>
            <a:ext cx="10007600" cy="563562"/>
          </a:xfrm>
        </p:spPr>
        <p:txBody>
          <a:bodyPr/>
          <a:lstStyle/>
          <a:p>
            <a:r>
              <a:rPr lang="en-US" dirty="0"/>
              <a:t>Measuring vacuum pump performance</a:t>
            </a:r>
          </a:p>
        </p:txBody>
      </p:sp>
      <p:pic>
        <p:nvPicPr>
          <p:cNvPr id="6" name="Picture 5">
            <a:extLst>
              <a:ext uri="{FF2B5EF4-FFF2-40B4-BE49-F238E27FC236}">
                <a16:creationId xmlns:a16="http://schemas.microsoft.com/office/drawing/2014/main" id="{46EC8880-BECF-4ED3-BE32-29CCE9C76E42}"/>
              </a:ext>
            </a:extLst>
          </p:cNvPr>
          <p:cNvPicPr>
            <a:picLocks noChangeAspect="1"/>
          </p:cNvPicPr>
          <p:nvPr/>
        </p:nvPicPr>
        <p:blipFill>
          <a:blip r:embed="rId2"/>
          <a:stretch>
            <a:fillRect/>
          </a:stretch>
        </p:blipFill>
        <p:spPr>
          <a:xfrm>
            <a:off x="1707634" y="1529262"/>
            <a:ext cx="3126882" cy="4169176"/>
          </a:xfrm>
          <a:prstGeom prst="rect">
            <a:avLst/>
          </a:prstGeom>
        </p:spPr>
      </p:pic>
      <p:sp>
        <p:nvSpPr>
          <p:cNvPr id="7" name="TextBox 6">
            <a:extLst>
              <a:ext uri="{FF2B5EF4-FFF2-40B4-BE49-F238E27FC236}">
                <a16:creationId xmlns:a16="http://schemas.microsoft.com/office/drawing/2014/main" id="{A4EE39BD-32F7-40DE-9A34-80AFA5DD4106}"/>
              </a:ext>
            </a:extLst>
          </p:cNvPr>
          <p:cNvSpPr txBox="1"/>
          <p:nvPr/>
        </p:nvSpPr>
        <p:spPr>
          <a:xfrm>
            <a:off x="3886200" y="974896"/>
            <a:ext cx="1981200" cy="369332"/>
          </a:xfrm>
          <a:prstGeom prst="rect">
            <a:avLst/>
          </a:prstGeom>
          <a:noFill/>
        </p:spPr>
        <p:txBody>
          <a:bodyPr wrap="square" rtlCol="0">
            <a:spAutoFit/>
          </a:bodyPr>
          <a:lstStyle/>
          <a:p>
            <a:r>
              <a:rPr lang="en-US" dirty="0"/>
              <a:t>Orifice plate test</a:t>
            </a:r>
          </a:p>
        </p:txBody>
      </p:sp>
      <p:pic>
        <p:nvPicPr>
          <p:cNvPr id="8" name="Picture 7">
            <a:extLst>
              <a:ext uri="{FF2B5EF4-FFF2-40B4-BE49-F238E27FC236}">
                <a16:creationId xmlns:a16="http://schemas.microsoft.com/office/drawing/2014/main" id="{6D281F00-8C17-45EE-9C82-0AD2A16C505F}"/>
              </a:ext>
            </a:extLst>
          </p:cNvPr>
          <p:cNvPicPr>
            <a:picLocks noChangeAspect="1"/>
          </p:cNvPicPr>
          <p:nvPr/>
        </p:nvPicPr>
        <p:blipFill>
          <a:blip r:embed="rId3"/>
          <a:stretch>
            <a:fillRect/>
          </a:stretch>
        </p:blipFill>
        <p:spPr>
          <a:xfrm>
            <a:off x="5334000" y="1529262"/>
            <a:ext cx="5150366" cy="4086974"/>
          </a:xfrm>
          <a:prstGeom prst="rect">
            <a:avLst/>
          </a:prstGeom>
        </p:spPr>
      </p:pic>
    </p:spTree>
    <p:extLst>
      <p:ext uri="{BB962C8B-B14F-4D97-AF65-F5344CB8AC3E}">
        <p14:creationId xmlns:p14="http://schemas.microsoft.com/office/powerpoint/2010/main" val="2236673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06F8-D8A4-47F5-9E45-6E239E37A1D1}"/>
              </a:ext>
            </a:extLst>
          </p:cNvPr>
          <p:cNvSpPr>
            <a:spLocks noGrp="1"/>
          </p:cNvSpPr>
          <p:nvPr>
            <p:ph type="title"/>
          </p:nvPr>
        </p:nvSpPr>
        <p:spPr>
          <a:xfrm>
            <a:off x="1828800" y="152400"/>
            <a:ext cx="9855200" cy="563562"/>
          </a:xfrm>
        </p:spPr>
        <p:txBody>
          <a:bodyPr/>
          <a:lstStyle/>
          <a:p>
            <a:r>
              <a:rPr lang="en-US" dirty="0"/>
              <a:t>Flow guidelines</a:t>
            </a:r>
          </a:p>
        </p:txBody>
      </p:sp>
      <p:sp>
        <p:nvSpPr>
          <p:cNvPr id="3" name="Content Placeholder 2">
            <a:extLst>
              <a:ext uri="{FF2B5EF4-FFF2-40B4-BE49-F238E27FC236}">
                <a16:creationId xmlns:a16="http://schemas.microsoft.com/office/drawing/2014/main" id="{1D339ACE-996B-4181-B121-497A6A142252}"/>
              </a:ext>
            </a:extLst>
          </p:cNvPr>
          <p:cNvSpPr>
            <a:spLocks noGrp="1"/>
          </p:cNvSpPr>
          <p:nvPr>
            <p:ph sz="quarter" idx="1"/>
          </p:nvPr>
        </p:nvSpPr>
        <p:spPr/>
        <p:txBody>
          <a:bodyPr/>
          <a:lstStyle/>
          <a:p>
            <a:r>
              <a:rPr lang="en-US" dirty="0"/>
              <a:t>For relatively dry air, design for 6000 fpm to minimize pressure loss </a:t>
            </a:r>
          </a:p>
          <a:p>
            <a:r>
              <a:rPr lang="en-US" dirty="0"/>
              <a:t>For air with entrained water, 3500 feet per minute is recommended</a:t>
            </a:r>
          </a:p>
          <a:p>
            <a:r>
              <a:rPr lang="en-US" dirty="0"/>
              <a:t>To drop the water out of the flow stream, 500 fpm is the norm.</a:t>
            </a:r>
          </a:p>
        </p:txBody>
      </p:sp>
    </p:spTree>
    <p:extLst>
      <p:ext uri="{BB962C8B-B14F-4D97-AF65-F5344CB8AC3E}">
        <p14:creationId xmlns:p14="http://schemas.microsoft.com/office/powerpoint/2010/main" val="32934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4566F-9880-434B-B43E-7D53F86D9A2A}"/>
              </a:ext>
            </a:extLst>
          </p:cNvPr>
          <p:cNvSpPr>
            <a:spLocks noGrp="1"/>
          </p:cNvSpPr>
          <p:nvPr>
            <p:ph type="title"/>
          </p:nvPr>
        </p:nvSpPr>
        <p:spPr>
          <a:xfrm>
            <a:off x="2286000" y="152400"/>
            <a:ext cx="9398000" cy="563562"/>
          </a:xfrm>
        </p:spPr>
        <p:txBody>
          <a:bodyPr/>
          <a:lstStyle/>
          <a:p>
            <a:r>
              <a:rPr lang="en-US" dirty="0"/>
              <a:t>Typical Vacuum System</a:t>
            </a:r>
          </a:p>
        </p:txBody>
      </p:sp>
      <p:pic>
        <p:nvPicPr>
          <p:cNvPr id="44" name="Picture 43">
            <a:extLst>
              <a:ext uri="{FF2B5EF4-FFF2-40B4-BE49-F238E27FC236}">
                <a16:creationId xmlns:a16="http://schemas.microsoft.com/office/drawing/2014/main" id="{21853C5C-C4A2-4258-AD83-10AFF7EA1C7F}"/>
              </a:ext>
            </a:extLst>
          </p:cNvPr>
          <p:cNvPicPr>
            <a:picLocks noChangeAspect="1"/>
          </p:cNvPicPr>
          <p:nvPr/>
        </p:nvPicPr>
        <p:blipFill>
          <a:blip r:embed="rId2"/>
          <a:stretch>
            <a:fillRect/>
          </a:stretch>
        </p:blipFill>
        <p:spPr>
          <a:xfrm>
            <a:off x="1143000" y="1061043"/>
            <a:ext cx="10238690" cy="4894968"/>
          </a:xfrm>
          <a:prstGeom prst="rect">
            <a:avLst/>
          </a:prstGeom>
        </p:spPr>
      </p:pic>
    </p:spTree>
    <p:extLst>
      <p:ext uri="{BB962C8B-B14F-4D97-AF65-F5344CB8AC3E}">
        <p14:creationId xmlns:p14="http://schemas.microsoft.com/office/powerpoint/2010/main" val="383816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3FD2-680E-4B61-9816-37403727117B}"/>
              </a:ext>
            </a:extLst>
          </p:cNvPr>
          <p:cNvSpPr>
            <a:spLocks noGrp="1"/>
          </p:cNvSpPr>
          <p:nvPr>
            <p:ph type="title"/>
          </p:nvPr>
        </p:nvSpPr>
        <p:spPr>
          <a:xfrm>
            <a:off x="2514600" y="168999"/>
            <a:ext cx="8362950" cy="501650"/>
          </a:xfrm>
        </p:spPr>
        <p:txBody>
          <a:bodyPr>
            <a:normAutofit fontScale="90000"/>
          </a:bodyPr>
          <a:lstStyle/>
          <a:p>
            <a:r>
              <a:rPr lang="en-US" dirty="0"/>
              <a:t>A Quick Example –Vacuum Variation</a:t>
            </a:r>
          </a:p>
        </p:txBody>
      </p:sp>
      <p:pic>
        <p:nvPicPr>
          <p:cNvPr id="6" name="Content Placeholder 5">
            <a:extLst>
              <a:ext uri="{FF2B5EF4-FFF2-40B4-BE49-F238E27FC236}">
                <a16:creationId xmlns:a16="http://schemas.microsoft.com/office/drawing/2014/main" id="{461931C2-B592-4130-80AD-4120FA5DD498}"/>
              </a:ext>
            </a:extLst>
          </p:cNvPr>
          <p:cNvPicPr>
            <a:picLocks noGrp="1" noChangeAspect="1"/>
          </p:cNvPicPr>
          <p:nvPr>
            <p:ph idx="1"/>
          </p:nvPr>
        </p:nvPicPr>
        <p:blipFill>
          <a:blip r:embed="rId2"/>
          <a:stretch>
            <a:fillRect/>
          </a:stretch>
        </p:blipFill>
        <p:spPr>
          <a:xfrm>
            <a:off x="609600" y="1366572"/>
            <a:ext cx="5801784" cy="4351338"/>
          </a:xfrm>
          <a:prstGeom prst="rect">
            <a:avLst/>
          </a:prstGeom>
        </p:spPr>
      </p:pic>
      <p:sp>
        <p:nvSpPr>
          <p:cNvPr id="4" name="Footer Placeholder 3">
            <a:extLst>
              <a:ext uri="{FF2B5EF4-FFF2-40B4-BE49-F238E27FC236}">
                <a16:creationId xmlns:a16="http://schemas.microsoft.com/office/drawing/2014/main" id="{85191A6D-2E7B-401F-B7F5-371D9CF729B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Growth Solutions Consultants LLC</a:t>
            </a:r>
            <a:endParaRPr lang="en-US" dirty="0"/>
          </a:p>
        </p:txBody>
      </p:sp>
      <p:sp>
        <p:nvSpPr>
          <p:cNvPr id="5" name="Slide Number Placeholder 4">
            <a:extLst>
              <a:ext uri="{FF2B5EF4-FFF2-40B4-BE49-F238E27FC236}">
                <a16:creationId xmlns:a16="http://schemas.microsoft.com/office/drawing/2014/main" id="{9619F0C3-3B4A-4628-AE2A-36D9FD85B2F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7" name="Picture 6">
            <a:extLst>
              <a:ext uri="{FF2B5EF4-FFF2-40B4-BE49-F238E27FC236}">
                <a16:creationId xmlns:a16="http://schemas.microsoft.com/office/drawing/2014/main" id="{6FCEABA7-8126-488A-9078-662D0066C2C8}"/>
              </a:ext>
            </a:extLst>
          </p:cNvPr>
          <p:cNvPicPr>
            <a:picLocks noChangeAspect="1"/>
          </p:cNvPicPr>
          <p:nvPr/>
        </p:nvPicPr>
        <p:blipFill>
          <a:blip r:embed="rId3"/>
          <a:stretch>
            <a:fillRect/>
          </a:stretch>
        </p:blipFill>
        <p:spPr>
          <a:xfrm>
            <a:off x="7086600" y="1355759"/>
            <a:ext cx="3263504" cy="4351339"/>
          </a:xfrm>
          <a:prstGeom prst="rect">
            <a:avLst/>
          </a:prstGeom>
        </p:spPr>
      </p:pic>
      <p:sp>
        <p:nvSpPr>
          <p:cNvPr id="3" name="TextBox 2">
            <a:extLst>
              <a:ext uri="{FF2B5EF4-FFF2-40B4-BE49-F238E27FC236}">
                <a16:creationId xmlns:a16="http://schemas.microsoft.com/office/drawing/2014/main" id="{C1B86EF1-EC67-464A-AFDE-9C3CAF29BBA9}"/>
              </a:ext>
            </a:extLst>
          </p:cNvPr>
          <p:cNvSpPr txBox="1"/>
          <p:nvPr/>
        </p:nvSpPr>
        <p:spPr>
          <a:xfrm>
            <a:off x="5422934" y="859501"/>
            <a:ext cx="2707690" cy="369332"/>
          </a:xfrm>
          <a:prstGeom prst="rect">
            <a:avLst/>
          </a:prstGeom>
          <a:noFill/>
        </p:spPr>
        <p:txBody>
          <a:bodyPr wrap="square" rtlCol="0">
            <a:spAutoFit/>
          </a:bodyPr>
          <a:lstStyle/>
          <a:p>
            <a:r>
              <a:rPr lang="en-US" dirty="0"/>
              <a:t>Measurement Points</a:t>
            </a:r>
          </a:p>
        </p:txBody>
      </p:sp>
      <p:cxnSp>
        <p:nvCxnSpPr>
          <p:cNvPr id="9" name="Straight Arrow Connector 8">
            <a:extLst>
              <a:ext uri="{FF2B5EF4-FFF2-40B4-BE49-F238E27FC236}">
                <a16:creationId xmlns:a16="http://schemas.microsoft.com/office/drawing/2014/main" id="{0C6F3554-1BDA-4E24-8F63-DFC8DF5C85B1}"/>
              </a:ext>
            </a:extLst>
          </p:cNvPr>
          <p:cNvCxnSpPr>
            <a:cxnSpLocks/>
          </p:cNvCxnSpPr>
          <p:nvPr/>
        </p:nvCxnSpPr>
        <p:spPr>
          <a:xfrm flipH="1">
            <a:off x="4788547" y="1208980"/>
            <a:ext cx="683580" cy="369332"/>
          </a:xfrm>
          <a:prstGeom prst="straightConnector1">
            <a:avLst/>
          </a:prstGeom>
          <a:ln w="2222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D7681444-8427-4CD2-A364-8D36F39E65A9}"/>
              </a:ext>
            </a:extLst>
          </p:cNvPr>
          <p:cNvCxnSpPr>
            <a:cxnSpLocks/>
          </p:cNvCxnSpPr>
          <p:nvPr/>
        </p:nvCxnSpPr>
        <p:spPr>
          <a:xfrm>
            <a:off x="7599285" y="1541184"/>
            <a:ext cx="1448087" cy="2096732"/>
          </a:xfrm>
          <a:prstGeom prst="straightConnector1">
            <a:avLst/>
          </a:prstGeom>
          <a:ln w="2222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E223A38C-1520-47DC-A2CE-5109F92B9C24}"/>
              </a:ext>
            </a:extLst>
          </p:cNvPr>
          <p:cNvCxnSpPr>
            <a:cxnSpLocks/>
          </p:cNvCxnSpPr>
          <p:nvPr/>
        </p:nvCxnSpPr>
        <p:spPr>
          <a:xfrm>
            <a:off x="6776779" y="1208980"/>
            <a:ext cx="2056207" cy="4477168"/>
          </a:xfrm>
          <a:prstGeom prst="straightConnector1">
            <a:avLst/>
          </a:prstGeom>
          <a:ln w="22225">
            <a:solidFill>
              <a:srgbClr val="FF00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9316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B4B4-DCD1-4743-94C2-8792389DF144}"/>
              </a:ext>
            </a:extLst>
          </p:cNvPr>
          <p:cNvSpPr>
            <a:spLocks noGrp="1"/>
          </p:cNvSpPr>
          <p:nvPr>
            <p:ph type="title"/>
          </p:nvPr>
        </p:nvSpPr>
        <p:spPr>
          <a:xfrm>
            <a:off x="2514600" y="144663"/>
            <a:ext cx="2647950" cy="461382"/>
          </a:xfrm>
        </p:spPr>
        <p:txBody>
          <a:bodyPr>
            <a:normAutofit fontScale="90000"/>
          </a:bodyPr>
          <a:lstStyle/>
          <a:p>
            <a:r>
              <a:rPr lang="en-US" dirty="0"/>
              <a:t>System</a:t>
            </a:r>
          </a:p>
        </p:txBody>
      </p:sp>
      <p:sp>
        <p:nvSpPr>
          <p:cNvPr id="4" name="Footer Placeholder 3">
            <a:extLst>
              <a:ext uri="{FF2B5EF4-FFF2-40B4-BE49-F238E27FC236}">
                <a16:creationId xmlns:a16="http://schemas.microsoft.com/office/drawing/2014/main" id="{BC0B64A7-9B21-464E-B025-D4C5DFB7E3B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Growth Solutions Consultants LLC</a:t>
            </a:r>
            <a:endParaRPr lang="en-US" dirty="0"/>
          </a:p>
        </p:txBody>
      </p:sp>
      <p:cxnSp>
        <p:nvCxnSpPr>
          <p:cNvPr id="9" name="Straight Connector 8">
            <a:extLst>
              <a:ext uri="{FF2B5EF4-FFF2-40B4-BE49-F238E27FC236}">
                <a16:creationId xmlns:a16="http://schemas.microsoft.com/office/drawing/2014/main" id="{4F27132C-403C-4303-9449-1661C3B5EAF0}"/>
              </a:ext>
            </a:extLst>
          </p:cNvPr>
          <p:cNvCxnSpPr/>
          <p:nvPr/>
        </p:nvCxnSpPr>
        <p:spPr>
          <a:xfrm>
            <a:off x="8034553" y="4697730"/>
            <a:ext cx="7620" cy="105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EB28D-9882-440E-A069-AEAF466D036E}"/>
              </a:ext>
            </a:extLst>
          </p:cNvPr>
          <p:cNvCxnSpPr/>
          <p:nvPr/>
        </p:nvCxnSpPr>
        <p:spPr>
          <a:xfrm>
            <a:off x="7303033" y="5734050"/>
            <a:ext cx="746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7AB73D-4FE1-42EA-94C6-F7A92D1432E2}"/>
              </a:ext>
            </a:extLst>
          </p:cNvPr>
          <p:cNvCxnSpPr/>
          <p:nvPr/>
        </p:nvCxnSpPr>
        <p:spPr>
          <a:xfrm>
            <a:off x="7287793" y="4697730"/>
            <a:ext cx="7620" cy="105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0C72E5-30C8-44EF-B7CF-93297B79967D}"/>
              </a:ext>
            </a:extLst>
          </p:cNvPr>
          <p:cNvCxnSpPr/>
          <p:nvPr/>
        </p:nvCxnSpPr>
        <p:spPr>
          <a:xfrm>
            <a:off x="7569733" y="5299710"/>
            <a:ext cx="0" cy="44958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34B0968-EEBC-4E47-B01B-D50AD7B2EBCE}"/>
              </a:ext>
            </a:extLst>
          </p:cNvPr>
          <p:cNvSpPr/>
          <p:nvPr/>
        </p:nvSpPr>
        <p:spPr>
          <a:xfrm>
            <a:off x="7394473" y="1581150"/>
            <a:ext cx="762000" cy="1379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4" name="Rectangle 13">
            <a:extLst>
              <a:ext uri="{FF2B5EF4-FFF2-40B4-BE49-F238E27FC236}">
                <a16:creationId xmlns:a16="http://schemas.microsoft.com/office/drawing/2014/main" id="{7622988A-552E-418A-BA91-89C5B4BFD6AC}"/>
              </a:ext>
            </a:extLst>
          </p:cNvPr>
          <p:cNvSpPr/>
          <p:nvPr/>
        </p:nvSpPr>
        <p:spPr>
          <a:xfrm>
            <a:off x="5550433" y="1870710"/>
            <a:ext cx="76200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5" name="Rectangle 14">
            <a:extLst>
              <a:ext uri="{FF2B5EF4-FFF2-40B4-BE49-F238E27FC236}">
                <a16:creationId xmlns:a16="http://schemas.microsoft.com/office/drawing/2014/main" id="{5DD5C7BC-612A-434F-BE3F-D9C9923DDF2C}"/>
              </a:ext>
            </a:extLst>
          </p:cNvPr>
          <p:cNvSpPr/>
          <p:nvPr/>
        </p:nvSpPr>
        <p:spPr>
          <a:xfrm>
            <a:off x="5550429" y="2236470"/>
            <a:ext cx="746763"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6" name="Rectangle 15">
            <a:extLst>
              <a:ext uri="{FF2B5EF4-FFF2-40B4-BE49-F238E27FC236}">
                <a16:creationId xmlns:a16="http://schemas.microsoft.com/office/drawing/2014/main" id="{C3B9BBC0-563C-4AAB-BE2C-65BAD70FB3F1}"/>
              </a:ext>
            </a:extLst>
          </p:cNvPr>
          <p:cNvSpPr/>
          <p:nvPr/>
        </p:nvSpPr>
        <p:spPr>
          <a:xfrm rot="16200000">
            <a:off x="6419113" y="4240530"/>
            <a:ext cx="2670810" cy="118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cxnSp>
        <p:nvCxnSpPr>
          <p:cNvPr id="17" name="Straight Connector 16">
            <a:extLst>
              <a:ext uri="{FF2B5EF4-FFF2-40B4-BE49-F238E27FC236}">
                <a16:creationId xmlns:a16="http://schemas.microsoft.com/office/drawing/2014/main" id="{CDDA9E0F-2868-409C-A47C-76BFF25F11DC}"/>
              </a:ext>
            </a:extLst>
          </p:cNvPr>
          <p:cNvCxnSpPr/>
          <p:nvPr/>
        </p:nvCxnSpPr>
        <p:spPr>
          <a:xfrm>
            <a:off x="8217433" y="2640330"/>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3F24C9-9061-4A8A-8761-0B3DF62F9217}"/>
              </a:ext>
            </a:extLst>
          </p:cNvPr>
          <p:cNvCxnSpPr/>
          <p:nvPr/>
        </p:nvCxnSpPr>
        <p:spPr>
          <a:xfrm>
            <a:off x="7043953" y="2617470"/>
            <a:ext cx="632460" cy="45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8D9A16-5553-4D21-B8D6-126CB7849239}"/>
              </a:ext>
            </a:extLst>
          </p:cNvPr>
          <p:cNvCxnSpPr>
            <a:stCxn id="20" idx="0"/>
          </p:cNvCxnSpPr>
          <p:nvPr/>
        </p:nvCxnSpPr>
        <p:spPr>
          <a:xfrm flipV="1">
            <a:off x="7005853" y="2145030"/>
            <a:ext cx="655320" cy="30480"/>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63E6DA5-62D2-4FF6-845C-174B880A73FA}"/>
              </a:ext>
            </a:extLst>
          </p:cNvPr>
          <p:cNvSpPr/>
          <p:nvPr/>
        </p:nvSpPr>
        <p:spPr>
          <a:xfrm>
            <a:off x="6807733" y="2175510"/>
            <a:ext cx="396240" cy="426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cxnSp>
        <p:nvCxnSpPr>
          <p:cNvPr id="21" name="Straight Connector 20">
            <a:extLst>
              <a:ext uri="{FF2B5EF4-FFF2-40B4-BE49-F238E27FC236}">
                <a16:creationId xmlns:a16="http://schemas.microsoft.com/office/drawing/2014/main" id="{22C0FE15-48EA-4AD0-B0EF-EA3F67337E56}"/>
              </a:ext>
            </a:extLst>
          </p:cNvPr>
          <p:cNvCxnSpPr/>
          <p:nvPr/>
        </p:nvCxnSpPr>
        <p:spPr>
          <a:xfrm>
            <a:off x="6266713" y="228981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4428E4-6607-4DA7-AEBF-6BC8410D6C59}"/>
              </a:ext>
            </a:extLst>
          </p:cNvPr>
          <p:cNvCxnSpPr/>
          <p:nvPr/>
        </p:nvCxnSpPr>
        <p:spPr>
          <a:xfrm>
            <a:off x="6259093" y="247269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4339BC7-8E53-4485-9DB0-DF5EBC0EEEF1}"/>
              </a:ext>
            </a:extLst>
          </p:cNvPr>
          <p:cNvCxnSpPr/>
          <p:nvPr/>
        </p:nvCxnSpPr>
        <p:spPr>
          <a:xfrm>
            <a:off x="6281953" y="196215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B7F3D9-B460-440B-8E93-2F75EA6A2ACF}"/>
              </a:ext>
            </a:extLst>
          </p:cNvPr>
          <p:cNvCxnSpPr/>
          <p:nvPr/>
        </p:nvCxnSpPr>
        <p:spPr>
          <a:xfrm>
            <a:off x="6274333" y="2137410"/>
            <a:ext cx="434340" cy="7620"/>
          </a:xfrm>
          <a:prstGeom prst="line">
            <a:avLst/>
          </a:prstGeom>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480F5943-E4DA-4B55-8EF0-640712AC0DB4}"/>
              </a:ext>
            </a:extLst>
          </p:cNvPr>
          <p:cNvSpPr/>
          <p:nvPr/>
        </p:nvSpPr>
        <p:spPr>
          <a:xfrm>
            <a:off x="6327673" y="1962150"/>
            <a:ext cx="670560" cy="571500"/>
          </a:xfrm>
          <a:prstGeom prst="arc">
            <a:avLst>
              <a:gd name="adj1" fmla="val 16200000"/>
              <a:gd name="adj2" fmla="val 20884774"/>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6" name="Arc 25">
            <a:extLst>
              <a:ext uri="{FF2B5EF4-FFF2-40B4-BE49-F238E27FC236}">
                <a16:creationId xmlns:a16="http://schemas.microsoft.com/office/drawing/2014/main" id="{17F2E835-47B0-4D0B-8443-63341621258F}"/>
              </a:ext>
            </a:extLst>
          </p:cNvPr>
          <p:cNvSpPr/>
          <p:nvPr/>
        </p:nvSpPr>
        <p:spPr>
          <a:xfrm>
            <a:off x="6502933" y="2145030"/>
            <a:ext cx="365760" cy="327660"/>
          </a:xfrm>
          <a:prstGeom prst="arc">
            <a:avLst>
              <a:gd name="adj1" fmla="val 16200000"/>
              <a:gd name="adj2" fmla="val 20270019"/>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7" name="Arc 26">
            <a:extLst>
              <a:ext uri="{FF2B5EF4-FFF2-40B4-BE49-F238E27FC236}">
                <a16:creationId xmlns:a16="http://schemas.microsoft.com/office/drawing/2014/main" id="{EC8147A5-87CC-4C9B-8A46-2EC132F8645E}"/>
              </a:ext>
            </a:extLst>
          </p:cNvPr>
          <p:cNvSpPr/>
          <p:nvPr/>
        </p:nvSpPr>
        <p:spPr>
          <a:xfrm>
            <a:off x="7638313" y="1146810"/>
            <a:ext cx="670560" cy="571500"/>
          </a:xfrm>
          <a:prstGeom prst="arc">
            <a:avLst>
              <a:gd name="adj1" fmla="val 11124227"/>
              <a:gd name="adj2" fmla="val 16887815"/>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8" name="Arc 27">
            <a:extLst>
              <a:ext uri="{FF2B5EF4-FFF2-40B4-BE49-F238E27FC236}">
                <a16:creationId xmlns:a16="http://schemas.microsoft.com/office/drawing/2014/main" id="{9B5271BC-46E3-4B20-A6C3-7E1F945498E5}"/>
              </a:ext>
            </a:extLst>
          </p:cNvPr>
          <p:cNvSpPr/>
          <p:nvPr/>
        </p:nvSpPr>
        <p:spPr>
          <a:xfrm>
            <a:off x="7813573" y="1322070"/>
            <a:ext cx="365760" cy="327660"/>
          </a:xfrm>
          <a:prstGeom prst="arc">
            <a:avLst>
              <a:gd name="adj1" fmla="val 10544143"/>
              <a:gd name="adj2" fmla="val 16322422"/>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cxnSp>
        <p:nvCxnSpPr>
          <p:cNvPr id="29" name="Straight Connector 28">
            <a:extLst>
              <a:ext uri="{FF2B5EF4-FFF2-40B4-BE49-F238E27FC236}">
                <a16:creationId xmlns:a16="http://schemas.microsoft.com/office/drawing/2014/main" id="{9A45BD46-513F-420E-8B9C-31A788EBD0AD}"/>
              </a:ext>
            </a:extLst>
          </p:cNvPr>
          <p:cNvCxnSpPr/>
          <p:nvPr/>
        </p:nvCxnSpPr>
        <p:spPr>
          <a:xfrm>
            <a:off x="8034553" y="114681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0DC0278-2616-4A2C-BC9F-5864E38191B4}"/>
              </a:ext>
            </a:extLst>
          </p:cNvPr>
          <p:cNvCxnSpPr/>
          <p:nvPr/>
        </p:nvCxnSpPr>
        <p:spPr>
          <a:xfrm>
            <a:off x="7996453" y="1322070"/>
            <a:ext cx="64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46B7A3-E1E1-43B6-A508-C9FAB4D79990}"/>
              </a:ext>
            </a:extLst>
          </p:cNvPr>
          <p:cNvCxnSpPr>
            <a:stCxn id="27" idx="0"/>
          </p:cNvCxnSpPr>
          <p:nvPr/>
        </p:nvCxnSpPr>
        <p:spPr>
          <a:xfrm flipH="1">
            <a:off x="7638313" y="1401038"/>
            <a:ext cx="2046" cy="187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31F1B2-DA81-4E93-944F-20162EDB14AD}"/>
              </a:ext>
            </a:extLst>
          </p:cNvPr>
          <p:cNvCxnSpPr>
            <a:stCxn id="28" idx="0"/>
          </p:cNvCxnSpPr>
          <p:nvPr/>
        </p:nvCxnSpPr>
        <p:spPr>
          <a:xfrm flipH="1">
            <a:off x="7813573" y="1499489"/>
            <a:ext cx="630" cy="89281"/>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58">
            <a:extLst>
              <a:ext uri="{FF2B5EF4-FFF2-40B4-BE49-F238E27FC236}">
                <a16:creationId xmlns:a16="http://schemas.microsoft.com/office/drawing/2014/main" id="{7C8C213B-081A-4884-8086-1A0E4201B3CB}"/>
              </a:ext>
            </a:extLst>
          </p:cNvPr>
          <p:cNvSpPr txBox="1"/>
          <p:nvPr/>
        </p:nvSpPr>
        <p:spPr>
          <a:xfrm>
            <a:off x="8628913" y="1108710"/>
            <a:ext cx="122682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To</a:t>
            </a:r>
            <a:r>
              <a:rPr lang="en-US" sz="1600" baseline="0" dirty="0"/>
              <a:t> vacuum pump</a:t>
            </a:r>
            <a:endParaRPr lang="en-US" sz="1600" dirty="0"/>
          </a:p>
        </p:txBody>
      </p:sp>
      <p:sp>
        <p:nvSpPr>
          <p:cNvPr id="34" name="TextBox 59">
            <a:extLst>
              <a:ext uri="{FF2B5EF4-FFF2-40B4-BE49-F238E27FC236}">
                <a16:creationId xmlns:a16="http://schemas.microsoft.com/office/drawing/2014/main" id="{16BDE715-EB86-4A69-A97C-58A96D988EB6}"/>
              </a:ext>
            </a:extLst>
          </p:cNvPr>
          <p:cNvSpPr txBox="1"/>
          <p:nvPr/>
        </p:nvSpPr>
        <p:spPr>
          <a:xfrm>
            <a:off x="8788933" y="523113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Seal Pit Water Level </a:t>
            </a:r>
          </a:p>
        </p:txBody>
      </p:sp>
      <p:sp>
        <p:nvSpPr>
          <p:cNvPr id="35" name="TextBox 63">
            <a:extLst>
              <a:ext uri="{FF2B5EF4-FFF2-40B4-BE49-F238E27FC236}">
                <a16:creationId xmlns:a16="http://schemas.microsoft.com/office/drawing/2014/main" id="{7CC7EB37-350C-4CDE-A8FB-99FC69126D24}"/>
              </a:ext>
            </a:extLst>
          </p:cNvPr>
          <p:cNvSpPr txBox="1"/>
          <p:nvPr/>
        </p:nvSpPr>
        <p:spPr>
          <a:xfrm>
            <a:off x="5836183" y="267843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u="sng" dirty="0"/>
              <a:t>Uhle Box #2</a:t>
            </a:r>
          </a:p>
        </p:txBody>
      </p:sp>
      <p:sp>
        <p:nvSpPr>
          <p:cNvPr id="36" name="TextBox 64">
            <a:extLst>
              <a:ext uri="{FF2B5EF4-FFF2-40B4-BE49-F238E27FC236}">
                <a16:creationId xmlns:a16="http://schemas.microsoft.com/office/drawing/2014/main" id="{F69A1258-A23E-4C85-B2F0-A7A62C0016C8}"/>
              </a:ext>
            </a:extLst>
          </p:cNvPr>
          <p:cNvSpPr txBox="1"/>
          <p:nvPr/>
        </p:nvSpPr>
        <p:spPr>
          <a:xfrm>
            <a:off x="5771413" y="151384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u="sng" dirty="0"/>
              <a:t>Uhle Box #1</a:t>
            </a:r>
          </a:p>
        </p:txBody>
      </p:sp>
      <p:sp>
        <p:nvSpPr>
          <p:cNvPr id="37" name="TextBox 70">
            <a:extLst>
              <a:ext uri="{FF2B5EF4-FFF2-40B4-BE49-F238E27FC236}">
                <a16:creationId xmlns:a16="http://schemas.microsoft.com/office/drawing/2014/main" id="{B240B666-AFF2-4B96-B1DB-CAB76A3AEA09}"/>
              </a:ext>
            </a:extLst>
          </p:cNvPr>
          <p:cNvSpPr txBox="1"/>
          <p:nvPr/>
        </p:nvSpPr>
        <p:spPr>
          <a:xfrm>
            <a:off x="8697493" y="2510790"/>
            <a:ext cx="2884907" cy="3429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r>
              <a:rPr lang="en-US" sz="1600" dirty="0"/>
              <a:t>Water Level at 15.4 "Hg</a:t>
            </a:r>
          </a:p>
        </p:txBody>
      </p:sp>
      <p:sp>
        <p:nvSpPr>
          <p:cNvPr id="38" name="TextBox 71">
            <a:extLst>
              <a:ext uri="{FF2B5EF4-FFF2-40B4-BE49-F238E27FC236}">
                <a16:creationId xmlns:a16="http://schemas.microsoft.com/office/drawing/2014/main" id="{A73F45A5-0BB8-4338-A8F7-1118CB8A7EE5}"/>
              </a:ext>
            </a:extLst>
          </p:cNvPr>
          <p:cNvSpPr txBox="1"/>
          <p:nvPr/>
        </p:nvSpPr>
        <p:spPr>
          <a:xfrm>
            <a:off x="8689873" y="2061210"/>
            <a:ext cx="321564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r>
              <a:rPr lang="en-US" sz="1600" dirty="0"/>
              <a:t>Water Level at 16.8 "Hg</a:t>
            </a:r>
          </a:p>
        </p:txBody>
      </p:sp>
      <p:cxnSp>
        <p:nvCxnSpPr>
          <p:cNvPr id="39" name="Straight Connector 38">
            <a:extLst>
              <a:ext uri="{FF2B5EF4-FFF2-40B4-BE49-F238E27FC236}">
                <a16:creationId xmlns:a16="http://schemas.microsoft.com/office/drawing/2014/main" id="{25FED0E5-929A-487F-A82E-5FC8C0223463}"/>
              </a:ext>
            </a:extLst>
          </p:cNvPr>
          <p:cNvCxnSpPr/>
          <p:nvPr/>
        </p:nvCxnSpPr>
        <p:spPr>
          <a:xfrm>
            <a:off x="7394473" y="2190750"/>
            <a:ext cx="7543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C56F5D-8999-4954-9895-187BC1C1A6FC}"/>
              </a:ext>
            </a:extLst>
          </p:cNvPr>
          <p:cNvCxnSpPr/>
          <p:nvPr/>
        </p:nvCxnSpPr>
        <p:spPr>
          <a:xfrm>
            <a:off x="7394473" y="2655570"/>
            <a:ext cx="7543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64765C-F152-4959-983F-A5B58845B4D1}"/>
              </a:ext>
            </a:extLst>
          </p:cNvPr>
          <p:cNvCxnSpPr/>
          <p:nvPr/>
        </p:nvCxnSpPr>
        <p:spPr>
          <a:xfrm>
            <a:off x="7584973" y="5375910"/>
            <a:ext cx="4648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F02658F-02A3-4E82-B1D3-7F0480C74C98}"/>
              </a:ext>
            </a:extLst>
          </p:cNvPr>
          <p:cNvCxnSpPr>
            <a:endCxn id="38" idx="1"/>
          </p:cNvCxnSpPr>
          <p:nvPr/>
        </p:nvCxnSpPr>
        <p:spPr>
          <a:xfrm flipV="1">
            <a:off x="8217433" y="2190750"/>
            <a:ext cx="472440" cy="7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FFA5DF7-D464-4C82-9CC4-985237458972}"/>
              </a:ext>
            </a:extLst>
          </p:cNvPr>
          <p:cNvCxnSpPr>
            <a:endCxn id="34" idx="1"/>
          </p:cNvCxnSpPr>
          <p:nvPr/>
        </p:nvCxnSpPr>
        <p:spPr>
          <a:xfrm>
            <a:off x="8087893" y="5360670"/>
            <a:ext cx="70104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84">
            <a:extLst>
              <a:ext uri="{FF2B5EF4-FFF2-40B4-BE49-F238E27FC236}">
                <a16:creationId xmlns:a16="http://schemas.microsoft.com/office/drawing/2014/main" id="{E29D2E30-B264-4772-AF4C-81A9C64D0815}"/>
              </a:ext>
            </a:extLst>
          </p:cNvPr>
          <p:cNvSpPr txBox="1"/>
          <p:nvPr/>
        </p:nvSpPr>
        <p:spPr>
          <a:xfrm>
            <a:off x="8209812" y="1710690"/>
            <a:ext cx="1226819" cy="21716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endParaRPr lang="en-US" sz="1600" dirty="0"/>
          </a:p>
        </p:txBody>
      </p:sp>
      <p:sp>
        <p:nvSpPr>
          <p:cNvPr id="45" name="TextBox 85">
            <a:extLst>
              <a:ext uri="{FF2B5EF4-FFF2-40B4-BE49-F238E27FC236}">
                <a16:creationId xmlns:a16="http://schemas.microsoft.com/office/drawing/2014/main" id="{B5A5DA07-8459-472C-92AA-2A2A2628B5DF}"/>
              </a:ext>
            </a:extLst>
          </p:cNvPr>
          <p:cNvSpPr txBox="1"/>
          <p:nvPr/>
        </p:nvSpPr>
        <p:spPr>
          <a:xfrm>
            <a:off x="6830593" y="3890010"/>
            <a:ext cx="7467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Drop leg</a:t>
            </a:r>
          </a:p>
        </p:txBody>
      </p:sp>
      <p:cxnSp>
        <p:nvCxnSpPr>
          <p:cNvPr id="46" name="Straight Arrow Connector 45">
            <a:extLst>
              <a:ext uri="{FF2B5EF4-FFF2-40B4-BE49-F238E27FC236}">
                <a16:creationId xmlns:a16="http://schemas.microsoft.com/office/drawing/2014/main" id="{97CA7D61-1044-48A0-996F-61D71D7882E9}"/>
              </a:ext>
            </a:extLst>
          </p:cNvPr>
          <p:cNvCxnSpPr/>
          <p:nvPr/>
        </p:nvCxnSpPr>
        <p:spPr>
          <a:xfrm>
            <a:off x="8324113" y="2640330"/>
            <a:ext cx="0" cy="27203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18F531-A7F0-430E-92FD-AFE1528D7F90}"/>
              </a:ext>
            </a:extLst>
          </p:cNvPr>
          <p:cNvCxnSpPr/>
          <p:nvPr/>
        </p:nvCxnSpPr>
        <p:spPr>
          <a:xfrm>
            <a:off x="8686800" y="2198370"/>
            <a:ext cx="0" cy="31623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91">
            <a:extLst>
              <a:ext uri="{FF2B5EF4-FFF2-40B4-BE49-F238E27FC236}">
                <a16:creationId xmlns:a16="http://schemas.microsoft.com/office/drawing/2014/main" id="{066E56D1-1E4D-45FC-9C48-588617024968}"/>
              </a:ext>
            </a:extLst>
          </p:cNvPr>
          <p:cNvSpPr txBox="1"/>
          <p:nvPr/>
        </p:nvSpPr>
        <p:spPr>
          <a:xfrm>
            <a:off x="8397617" y="4215131"/>
            <a:ext cx="865603" cy="609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a:t>229 inches</a:t>
            </a:r>
          </a:p>
        </p:txBody>
      </p:sp>
      <p:sp>
        <p:nvSpPr>
          <p:cNvPr id="49" name="TextBox 92">
            <a:extLst>
              <a:ext uri="{FF2B5EF4-FFF2-40B4-BE49-F238E27FC236}">
                <a16:creationId xmlns:a16="http://schemas.microsoft.com/office/drawing/2014/main" id="{45EB0FB6-5BC7-4F05-83A8-E03F2A361144}"/>
              </a:ext>
            </a:extLst>
          </p:cNvPr>
          <p:cNvSpPr txBox="1"/>
          <p:nvPr/>
        </p:nvSpPr>
        <p:spPr>
          <a:xfrm>
            <a:off x="7840979" y="3333751"/>
            <a:ext cx="769621" cy="76962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a:t>210 inches</a:t>
            </a:r>
          </a:p>
        </p:txBody>
      </p:sp>
      <p:sp>
        <p:nvSpPr>
          <p:cNvPr id="3" name="TextBox 2">
            <a:extLst>
              <a:ext uri="{FF2B5EF4-FFF2-40B4-BE49-F238E27FC236}">
                <a16:creationId xmlns:a16="http://schemas.microsoft.com/office/drawing/2014/main" id="{02D60BAA-F6CC-4226-A00C-8150933DB3E0}"/>
              </a:ext>
            </a:extLst>
          </p:cNvPr>
          <p:cNvSpPr txBox="1"/>
          <p:nvPr/>
        </p:nvSpPr>
        <p:spPr>
          <a:xfrm>
            <a:off x="186695" y="1544715"/>
            <a:ext cx="5051315"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the vacuum level reached 16.8 “Hg the water coming from the uhle box almost completely blocked the air flow into the inlet separator</a:t>
            </a:r>
          </a:p>
          <a:p>
            <a:pPr marL="285750" indent="-285750">
              <a:buFont typeface="Arial" panose="020B0604020202020204" pitchFamily="34" charset="0"/>
              <a:buChar char="•"/>
            </a:pPr>
            <a:r>
              <a:rPr lang="en-US" sz="2000" dirty="0"/>
              <a:t>The air velocity increased until the water was entrained and pulled into the vacuum pump</a:t>
            </a:r>
          </a:p>
          <a:p>
            <a:pPr marL="285750" indent="-285750">
              <a:buFont typeface="Arial" panose="020B0604020202020204" pitchFamily="34" charset="0"/>
              <a:buChar char="•"/>
            </a:pPr>
            <a:r>
              <a:rPr lang="en-US" sz="2000" dirty="0"/>
              <a:t>The slug of water into the vacuum pump dropped the vacuum level and thus the water level in the separator</a:t>
            </a:r>
          </a:p>
          <a:p>
            <a:pPr marL="285750" indent="-285750">
              <a:buFont typeface="Arial" panose="020B0604020202020204" pitchFamily="34" charset="0"/>
              <a:buChar char="•"/>
            </a:pPr>
            <a:r>
              <a:rPr lang="en-US" sz="2000" dirty="0"/>
              <a:t>Air flow through the uhle box increased, raising the vacuum level, and the cycle repeated every second!</a:t>
            </a:r>
          </a:p>
        </p:txBody>
      </p:sp>
    </p:spTree>
    <p:extLst>
      <p:ext uri="{BB962C8B-B14F-4D97-AF65-F5344CB8AC3E}">
        <p14:creationId xmlns:p14="http://schemas.microsoft.com/office/powerpoint/2010/main" val="270491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CAB4-97D7-4320-8694-2B4EBAFCCC9D}"/>
              </a:ext>
            </a:extLst>
          </p:cNvPr>
          <p:cNvSpPr>
            <a:spLocks noGrp="1"/>
          </p:cNvSpPr>
          <p:nvPr>
            <p:ph type="title"/>
          </p:nvPr>
        </p:nvSpPr>
        <p:spPr>
          <a:xfrm>
            <a:off x="2567531" y="212992"/>
            <a:ext cx="8770398" cy="582522"/>
          </a:xfrm>
        </p:spPr>
        <p:txBody>
          <a:bodyPr/>
          <a:lstStyle/>
          <a:p>
            <a:r>
              <a:rPr lang="en-US" dirty="0"/>
              <a:t>Solution</a:t>
            </a:r>
          </a:p>
        </p:txBody>
      </p:sp>
      <p:sp>
        <p:nvSpPr>
          <p:cNvPr id="3" name="Content Placeholder 2">
            <a:extLst>
              <a:ext uri="{FF2B5EF4-FFF2-40B4-BE49-F238E27FC236}">
                <a16:creationId xmlns:a16="http://schemas.microsoft.com/office/drawing/2014/main" id="{45DC8352-1601-4BBA-B663-0243DBCB57F7}"/>
              </a:ext>
            </a:extLst>
          </p:cNvPr>
          <p:cNvSpPr>
            <a:spLocks noGrp="1"/>
          </p:cNvSpPr>
          <p:nvPr>
            <p:ph idx="1"/>
          </p:nvPr>
        </p:nvSpPr>
        <p:spPr>
          <a:xfrm>
            <a:off x="838200" y="1825625"/>
            <a:ext cx="4369328" cy="4351338"/>
          </a:xfrm>
        </p:spPr>
        <p:txBody>
          <a:bodyPr/>
          <a:lstStyle/>
          <a:p>
            <a:r>
              <a:rPr lang="en-US" dirty="0"/>
              <a:t>Drop the water level in the seal box by 11 inches (fortunately this was easily done)</a:t>
            </a:r>
          </a:p>
          <a:p>
            <a:r>
              <a:rPr lang="en-US" dirty="0"/>
              <a:t>The drop in seal box water level dropped the water level in the separator so the pipe could not be covered and the variation disappeared</a:t>
            </a:r>
          </a:p>
        </p:txBody>
      </p:sp>
      <p:sp>
        <p:nvSpPr>
          <p:cNvPr id="4" name="Footer Placeholder 3">
            <a:extLst>
              <a:ext uri="{FF2B5EF4-FFF2-40B4-BE49-F238E27FC236}">
                <a16:creationId xmlns:a16="http://schemas.microsoft.com/office/drawing/2014/main" id="{2FB5DCD4-3377-4666-BEB6-964AE707F9B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Growth Solutions Consultants LLC</a:t>
            </a:r>
            <a:endParaRPr lang="en-US" dirty="0"/>
          </a:p>
        </p:txBody>
      </p:sp>
      <p:sp>
        <p:nvSpPr>
          <p:cNvPr id="5" name="Slide Number Placeholder 4">
            <a:extLst>
              <a:ext uri="{FF2B5EF4-FFF2-40B4-BE49-F238E27FC236}">
                <a16:creationId xmlns:a16="http://schemas.microsoft.com/office/drawing/2014/main" id="{4B27EDD2-B7F9-4143-B4CE-00272630C09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CCD7-B499-46D3-AD03-B12439577665}" type="slidenum">
              <a:rPr lang="en-US" smtClean="0"/>
              <a:pPr/>
              <a:t>29</a:t>
            </a:fld>
            <a:endParaRPr lang="en-US" dirty="0"/>
          </a:p>
        </p:txBody>
      </p:sp>
      <p:cxnSp>
        <p:nvCxnSpPr>
          <p:cNvPr id="6" name="Straight Connector 5">
            <a:extLst>
              <a:ext uri="{FF2B5EF4-FFF2-40B4-BE49-F238E27FC236}">
                <a16:creationId xmlns:a16="http://schemas.microsoft.com/office/drawing/2014/main" id="{4AF50240-7D73-40BE-8BC7-E4907C00D5DC}"/>
              </a:ext>
            </a:extLst>
          </p:cNvPr>
          <p:cNvCxnSpPr/>
          <p:nvPr/>
        </p:nvCxnSpPr>
        <p:spPr>
          <a:xfrm>
            <a:off x="8034553" y="4697730"/>
            <a:ext cx="7620" cy="105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119C245-4A7F-4174-A332-7D1248062C80}"/>
              </a:ext>
            </a:extLst>
          </p:cNvPr>
          <p:cNvCxnSpPr/>
          <p:nvPr/>
        </p:nvCxnSpPr>
        <p:spPr>
          <a:xfrm>
            <a:off x="7303033" y="5734050"/>
            <a:ext cx="746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358D97-7B47-422F-A6FB-452140DE2480}"/>
              </a:ext>
            </a:extLst>
          </p:cNvPr>
          <p:cNvCxnSpPr/>
          <p:nvPr/>
        </p:nvCxnSpPr>
        <p:spPr>
          <a:xfrm>
            <a:off x="7287793" y="4697730"/>
            <a:ext cx="7620" cy="1051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DE866C-7691-4443-A80F-A174F0D9F731}"/>
              </a:ext>
            </a:extLst>
          </p:cNvPr>
          <p:cNvCxnSpPr/>
          <p:nvPr/>
        </p:nvCxnSpPr>
        <p:spPr>
          <a:xfrm>
            <a:off x="7569733" y="5299710"/>
            <a:ext cx="0" cy="44958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EC6FCB15-6F5B-4E6F-ACDB-71EC9B64A563}"/>
              </a:ext>
            </a:extLst>
          </p:cNvPr>
          <p:cNvSpPr/>
          <p:nvPr/>
        </p:nvSpPr>
        <p:spPr>
          <a:xfrm>
            <a:off x="7394473" y="1581150"/>
            <a:ext cx="762000" cy="1379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1" name="Rectangle 10">
            <a:extLst>
              <a:ext uri="{FF2B5EF4-FFF2-40B4-BE49-F238E27FC236}">
                <a16:creationId xmlns:a16="http://schemas.microsoft.com/office/drawing/2014/main" id="{B3904681-D440-4CE7-AE78-8F97000EF345}"/>
              </a:ext>
            </a:extLst>
          </p:cNvPr>
          <p:cNvSpPr/>
          <p:nvPr/>
        </p:nvSpPr>
        <p:spPr>
          <a:xfrm>
            <a:off x="5550433" y="1870710"/>
            <a:ext cx="762000"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2" name="Rectangle 11">
            <a:extLst>
              <a:ext uri="{FF2B5EF4-FFF2-40B4-BE49-F238E27FC236}">
                <a16:creationId xmlns:a16="http://schemas.microsoft.com/office/drawing/2014/main" id="{0A610422-C3EA-4019-8B97-CCC62ACEFBB8}"/>
              </a:ext>
            </a:extLst>
          </p:cNvPr>
          <p:cNvSpPr/>
          <p:nvPr/>
        </p:nvSpPr>
        <p:spPr>
          <a:xfrm>
            <a:off x="5550429" y="2236470"/>
            <a:ext cx="746763" cy="28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sp>
        <p:nvSpPr>
          <p:cNvPr id="13" name="Rectangle 12">
            <a:extLst>
              <a:ext uri="{FF2B5EF4-FFF2-40B4-BE49-F238E27FC236}">
                <a16:creationId xmlns:a16="http://schemas.microsoft.com/office/drawing/2014/main" id="{56AEF9A1-3BB0-43E6-BF43-3B050E49C379}"/>
              </a:ext>
            </a:extLst>
          </p:cNvPr>
          <p:cNvSpPr/>
          <p:nvPr/>
        </p:nvSpPr>
        <p:spPr>
          <a:xfrm rot="16200000">
            <a:off x="6419113" y="4240530"/>
            <a:ext cx="2670810" cy="118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cxnSp>
        <p:nvCxnSpPr>
          <p:cNvPr id="14" name="Straight Connector 13">
            <a:extLst>
              <a:ext uri="{FF2B5EF4-FFF2-40B4-BE49-F238E27FC236}">
                <a16:creationId xmlns:a16="http://schemas.microsoft.com/office/drawing/2014/main" id="{3A49FCF4-ED33-46CD-86AE-EDF78B96BA13}"/>
              </a:ext>
            </a:extLst>
          </p:cNvPr>
          <p:cNvCxnSpPr/>
          <p:nvPr/>
        </p:nvCxnSpPr>
        <p:spPr>
          <a:xfrm>
            <a:off x="8209813" y="2848474"/>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7797BA-5B8F-4EE8-AE1F-714158E07691}"/>
              </a:ext>
            </a:extLst>
          </p:cNvPr>
          <p:cNvCxnSpPr/>
          <p:nvPr/>
        </p:nvCxnSpPr>
        <p:spPr>
          <a:xfrm>
            <a:off x="7043953" y="2617470"/>
            <a:ext cx="632460" cy="45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16D6D8-58B4-424E-A6A5-1644A63CC73B}"/>
              </a:ext>
            </a:extLst>
          </p:cNvPr>
          <p:cNvCxnSpPr>
            <a:stCxn id="17" idx="0"/>
          </p:cNvCxnSpPr>
          <p:nvPr/>
        </p:nvCxnSpPr>
        <p:spPr>
          <a:xfrm flipV="1">
            <a:off x="7005853" y="2145030"/>
            <a:ext cx="655320" cy="3048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D05A3D7-E0B7-48EB-9BE5-4BF19E6EEB9A}"/>
              </a:ext>
            </a:extLst>
          </p:cNvPr>
          <p:cNvSpPr/>
          <p:nvPr/>
        </p:nvSpPr>
        <p:spPr>
          <a:xfrm>
            <a:off x="6807733" y="2175510"/>
            <a:ext cx="396240" cy="426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600" dirty="0"/>
          </a:p>
        </p:txBody>
      </p:sp>
      <p:cxnSp>
        <p:nvCxnSpPr>
          <p:cNvPr id="18" name="Straight Connector 17">
            <a:extLst>
              <a:ext uri="{FF2B5EF4-FFF2-40B4-BE49-F238E27FC236}">
                <a16:creationId xmlns:a16="http://schemas.microsoft.com/office/drawing/2014/main" id="{9DA1F398-3DBE-439A-A11C-BA2F9A18252B}"/>
              </a:ext>
            </a:extLst>
          </p:cNvPr>
          <p:cNvCxnSpPr/>
          <p:nvPr/>
        </p:nvCxnSpPr>
        <p:spPr>
          <a:xfrm>
            <a:off x="6266713" y="228981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A9FE93-44B3-45E6-AE3D-5A07EBE67B60}"/>
              </a:ext>
            </a:extLst>
          </p:cNvPr>
          <p:cNvCxnSpPr/>
          <p:nvPr/>
        </p:nvCxnSpPr>
        <p:spPr>
          <a:xfrm>
            <a:off x="6259093" y="247269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DA4934-D82C-4F6E-99E3-66345E0D093A}"/>
              </a:ext>
            </a:extLst>
          </p:cNvPr>
          <p:cNvCxnSpPr/>
          <p:nvPr/>
        </p:nvCxnSpPr>
        <p:spPr>
          <a:xfrm>
            <a:off x="6281953" y="196215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AB11C2-F9DA-48EA-8B31-D5A26E0BBCA2}"/>
              </a:ext>
            </a:extLst>
          </p:cNvPr>
          <p:cNvCxnSpPr/>
          <p:nvPr/>
        </p:nvCxnSpPr>
        <p:spPr>
          <a:xfrm>
            <a:off x="6274333" y="2137410"/>
            <a:ext cx="434340" cy="7620"/>
          </a:xfrm>
          <a:prstGeom prst="line">
            <a:avLst/>
          </a:prstGeom>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503CBA63-6869-4743-95D5-AB96F85D8CC2}"/>
              </a:ext>
            </a:extLst>
          </p:cNvPr>
          <p:cNvSpPr/>
          <p:nvPr/>
        </p:nvSpPr>
        <p:spPr>
          <a:xfrm>
            <a:off x="6327673" y="1962150"/>
            <a:ext cx="670560" cy="571500"/>
          </a:xfrm>
          <a:prstGeom prst="arc">
            <a:avLst>
              <a:gd name="adj1" fmla="val 16200000"/>
              <a:gd name="adj2" fmla="val 20884774"/>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3" name="Arc 22">
            <a:extLst>
              <a:ext uri="{FF2B5EF4-FFF2-40B4-BE49-F238E27FC236}">
                <a16:creationId xmlns:a16="http://schemas.microsoft.com/office/drawing/2014/main" id="{7BA2F10D-C5DE-4B64-B30D-DA8D4AC790FD}"/>
              </a:ext>
            </a:extLst>
          </p:cNvPr>
          <p:cNvSpPr/>
          <p:nvPr/>
        </p:nvSpPr>
        <p:spPr>
          <a:xfrm>
            <a:off x="6502933" y="2145030"/>
            <a:ext cx="365760" cy="327660"/>
          </a:xfrm>
          <a:prstGeom prst="arc">
            <a:avLst>
              <a:gd name="adj1" fmla="val 16200000"/>
              <a:gd name="adj2" fmla="val 20270019"/>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4" name="Arc 23">
            <a:extLst>
              <a:ext uri="{FF2B5EF4-FFF2-40B4-BE49-F238E27FC236}">
                <a16:creationId xmlns:a16="http://schemas.microsoft.com/office/drawing/2014/main" id="{678EA50D-ACDB-4295-B19B-56A36B015CBE}"/>
              </a:ext>
            </a:extLst>
          </p:cNvPr>
          <p:cNvSpPr/>
          <p:nvPr/>
        </p:nvSpPr>
        <p:spPr>
          <a:xfrm>
            <a:off x="7638313" y="1146810"/>
            <a:ext cx="670560" cy="571500"/>
          </a:xfrm>
          <a:prstGeom prst="arc">
            <a:avLst>
              <a:gd name="adj1" fmla="val 11124227"/>
              <a:gd name="adj2" fmla="val 16887815"/>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sp>
        <p:nvSpPr>
          <p:cNvPr id="25" name="Arc 24">
            <a:extLst>
              <a:ext uri="{FF2B5EF4-FFF2-40B4-BE49-F238E27FC236}">
                <a16:creationId xmlns:a16="http://schemas.microsoft.com/office/drawing/2014/main" id="{E487C3B0-A973-4A43-BB14-816A575D3F78}"/>
              </a:ext>
            </a:extLst>
          </p:cNvPr>
          <p:cNvSpPr/>
          <p:nvPr/>
        </p:nvSpPr>
        <p:spPr>
          <a:xfrm>
            <a:off x="7813573" y="1322070"/>
            <a:ext cx="365760" cy="327660"/>
          </a:xfrm>
          <a:prstGeom prst="arc">
            <a:avLst>
              <a:gd name="adj1" fmla="val 10544143"/>
              <a:gd name="adj2" fmla="val 16322422"/>
            </a:avLst>
          </a:prstGeom>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sz="1600" dirty="0"/>
          </a:p>
        </p:txBody>
      </p:sp>
      <p:cxnSp>
        <p:nvCxnSpPr>
          <p:cNvPr id="26" name="Straight Connector 25">
            <a:extLst>
              <a:ext uri="{FF2B5EF4-FFF2-40B4-BE49-F238E27FC236}">
                <a16:creationId xmlns:a16="http://schemas.microsoft.com/office/drawing/2014/main" id="{6A11A2E1-4360-454C-BC46-FD28DB8BA102}"/>
              </a:ext>
            </a:extLst>
          </p:cNvPr>
          <p:cNvCxnSpPr/>
          <p:nvPr/>
        </p:nvCxnSpPr>
        <p:spPr>
          <a:xfrm>
            <a:off x="8034553" y="1146810"/>
            <a:ext cx="586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2DF9E9-52BE-4599-B225-0E2CC1D0FBDD}"/>
              </a:ext>
            </a:extLst>
          </p:cNvPr>
          <p:cNvCxnSpPr/>
          <p:nvPr/>
        </p:nvCxnSpPr>
        <p:spPr>
          <a:xfrm>
            <a:off x="7996453" y="1322070"/>
            <a:ext cx="640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E7FD42-A7A7-4B6A-9188-5B314E9B839F}"/>
              </a:ext>
            </a:extLst>
          </p:cNvPr>
          <p:cNvCxnSpPr>
            <a:stCxn id="24" idx="0"/>
          </p:cNvCxnSpPr>
          <p:nvPr/>
        </p:nvCxnSpPr>
        <p:spPr>
          <a:xfrm flipH="1">
            <a:off x="7638313" y="1401038"/>
            <a:ext cx="2046" cy="187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C98D86-56D3-4F09-AE31-BBEAA58FBBED}"/>
              </a:ext>
            </a:extLst>
          </p:cNvPr>
          <p:cNvCxnSpPr>
            <a:stCxn id="25" idx="0"/>
          </p:cNvCxnSpPr>
          <p:nvPr/>
        </p:nvCxnSpPr>
        <p:spPr>
          <a:xfrm flipH="1">
            <a:off x="7813573" y="1499489"/>
            <a:ext cx="630" cy="8928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58">
            <a:extLst>
              <a:ext uri="{FF2B5EF4-FFF2-40B4-BE49-F238E27FC236}">
                <a16:creationId xmlns:a16="http://schemas.microsoft.com/office/drawing/2014/main" id="{94A5837A-12FC-4161-B1ED-B83EAE7E391D}"/>
              </a:ext>
            </a:extLst>
          </p:cNvPr>
          <p:cNvSpPr txBox="1"/>
          <p:nvPr/>
        </p:nvSpPr>
        <p:spPr>
          <a:xfrm>
            <a:off x="8628913" y="1108710"/>
            <a:ext cx="122682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To</a:t>
            </a:r>
            <a:r>
              <a:rPr lang="en-US" sz="1600" baseline="0" dirty="0"/>
              <a:t> vacuum pump</a:t>
            </a:r>
            <a:endParaRPr lang="en-US" sz="1600" dirty="0"/>
          </a:p>
        </p:txBody>
      </p:sp>
      <p:sp>
        <p:nvSpPr>
          <p:cNvPr id="31" name="TextBox 59">
            <a:extLst>
              <a:ext uri="{FF2B5EF4-FFF2-40B4-BE49-F238E27FC236}">
                <a16:creationId xmlns:a16="http://schemas.microsoft.com/office/drawing/2014/main" id="{B6960E0B-27A4-4246-83C7-4181D63E1681}"/>
              </a:ext>
            </a:extLst>
          </p:cNvPr>
          <p:cNvSpPr txBox="1"/>
          <p:nvPr/>
        </p:nvSpPr>
        <p:spPr>
          <a:xfrm>
            <a:off x="8788933" y="523113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Seal Pit Water Level </a:t>
            </a:r>
          </a:p>
        </p:txBody>
      </p:sp>
      <p:sp>
        <p:nvSpPr>
          <p:cNvPr id="32" name="TextBox 63">
            <a:extLst>
              <a:ext uri="{FF2B5EF4-FFF2-40B4-BE49-F238E27FC236}">
                <a16:creationId xmlns:a16="http://schemas.microsoft.com/office/drawing/2014/main" id="{EA613A24-EF23-4869-B273-1B2FE807F80B}"/>
              </a:ext>
            </a:extLst>
          </p:cNvPr>
          <p:cNvSpPr txBox="1"/>
          <p:nvPr/>
        </p:nvSpPr>
        <p:spPr>
          <a:xfrm>
            <a:off x="5836183" y="267843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u="sng" dirty="0"/>
              <a:t>Uhle Box #2</a:t>
            </a:r>
          </a:p>
        </p:txBody>
      </p:sp>
      <p:sp>
        <p:nvSpPr>
          <p:cNvPr id="33" name="TextBox 64">
            <a:extLst>
              <a:ext uri="{FF2B5EF4-FFF2-40B4-BE49-F238E27FC236}">
                <a16:creationId xmlns:a16="http://schemas.microsoft.com/office/drawing/2014/main" id="{E544DE8B-0C82-4DA6-8A9C-798DA28C474A}"/>
              </a:ext>
            </a:extLst>
          </p:cNvPr>
          <p:cNvSpPr txBox="1"/>
          <p:nvPr/>
        </p:nvSpPr>
        <p:spPr>
          <a:xfrm>
            <a:off x="5771413" y="1513840"/>
            <a:ext cx="14325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u="sng" dirty="0"/>
              <a:t>Uhle Box #1</a:t>
            </a:r>
          </a:p>
        </p:txBody>
      </p:sp>
      <p:sp>
        <p:nvSpPr>
          <p:cNvPr id="34" name="TextBox 70">
            <a:extLst>
              <a:ext uri="{FF2B5EF4-FFF2-40B4-BE49-F238E27FC236}">
                <a16:creationId xmlns:a16="http://schemas.microsoft.com/office/drawing/2014/main" id="{D3EC3D1B-0241-4DA6-8E85-CD2DEB49EE11}"/>
              </a:ext>
            </a:extLst>
          </p:cNvPr>
          <p:cNvSpPr txBox="1"/>
          <p:nvPr/>
        </p:nvSpPr>
        <p:spPr>
          <a:xfrm>
            <a:off x="8712733" y="2711768"/>
            <a:ext cx="3169920" cy="3429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r>
              <a:rPr lang="en-US" sz="1600" dirty="0"/>
              <a:t>Water Level at 15.4 "Hg</a:t>
            </a:r>
          </a:p>
        </p:txBody>
      </p:sp>
      <p:sp>
        <p:nvSpPr>
          <p:cNvPr id="35" name="TextBox 71">
            <a:extLst>
              <a:ext uri="{FF2B5EF4-FFF2-40B4-BE49-F238E27FC236}">
                <a16:creationId xmlns:a16="http://schemas.microsoft.com/office/drawing/2014/main" id="{B01AD597-66D5-4172-BF57-337959C4E1D2}"/>
              </a:ext>
            </a:extLst>
          </p:cNvPr>
          <p:cNvSpPr txBox="1"/>
          <p:nvPr/>
        </p:nvSpPr>
        <p:spPr>
          <a:xfrm>
            <a:off x="8689873" y="2356134"/>
            <a:ext cx="321564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r>
              <a:rPr lang="en-US" sz="1600" dirty="0"/>
              <a:t>Water Level at 16.8 "Hg</a:t>
            </a:r>
          </a:p>
        </p:txBody>
      </p:sp>
      <p:cxnSp>
        <p:nvCxnSpPr>
          <p:cNvPr id="36" name="Straight Connector 35">
            <a:extLst>
              <a:ext uri="{FF2B5EF4-FFF2-40B4-BE49-F238E27FC236}">
                <a16:creationId xmlns:a16="http://schemas.microsoft.com/office/drawing/2014/main" id="{431C50E4-B7A9-4A73-8974-79AC1EE3950A}"/>
              </a:ext>
            </a:extLst>
          </p:cNvPr>
          <p:cNvCxnSpPr/>
          <p:nvPr/>
        </p:nvCxnSpPr>
        <p:spPr>
          <a:xfrm>
            <a:off x="7394473" y="2540493"/>
            <a:ext cx="7543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368D32-E1C1-45CA-88FB-49396C144D6F}"/>
              </a:ext>
            </a:extLst>
          </p:cNvPr>
          <p:cNvCxnSpPr/>
          <p:nvPr/>
        </p:nvCxnSpPr>
        <p:spPr>
          <a:xfrm>
            <a:off x="7402093" y="2853690"/>
            <a:ext cx="7543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63B51A-E90D-4FFF-8086-C5246A1BC3E5}"/>
              </a:ext>
            </a:extLst>
          </p:cNvPr>
          <p:cNvCxnSpPr/>
          <p:nvPr/>
        </p:nvCxnSpPr>
        <p:spPr>
          <a:xfrm>
            <a:off x="7584973" y="5375910"/>
            <a:ext cx="4648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AF7B5D-0072-40F1-B0E8-C7185AF88AD4}"/>
              </a:ext>
            </a:extLst>
          </p:cNvPr>
          <p:cNvCxnSpPr>
            <a:cxnSpLocks/>
          </p:cNvCxnSpPr>
          <p:nvPr/>
        </p:nvCxnSpPr>
        <p:spPr>
          <a:xfrm flipV="1">
            <a:off x="8202193" y="2529839"/>
            <a:ext cx="472440" cy="7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D87999-7165-479E-B7E6-47FBD4747B24}"/>
              </a:ext>
            </a:extLst>
          </p:cNvPr>
          <p:cNvCxnSpPr>
            <a:endCxn id="31" idx="1"/>
          </p:cNvCxnSpPr>
          <p:nvPr/>
        </p:nvCxnSpPr>
        <p:spPr>
          <a:xfrm>
            <a:off x="8087893" y="5360670"/>
            <a:ext cx="70104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84">
            <a:extLst>
              <a:ext uri="{FF2B5EF4-FFF2-40B4-BE49-F238E27FC236}">
                <a16:creationId xmlns:a16="http://schemas.microsoft.com/office/drawing/2014/main" id="{5F34E1BF-2ED6-4016-A2AF-00FA3CB9D36F}"/>
              </a:ext>
            </a:extLst>
          </p:cNvPr>
          <p:cNvSpPr txBox="1"/>
          <p:nvPr/>
        </p:nvSpPr>
        <p:spPr>
          <a:xfrm>
            <a:off x="8209813" y="1710690"/>
            <a:ext cx="1043940" cy="2590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Separator</a:t>
            </a:r>
            <a:r>
              <a:rPr lang="en-US" sz="1600" baseline="0" dirty="0"/>
              <a:t> </a:t>
            </a:r>
            <a:endParaRPr lang="en-US" sz="1600" dirty="0"/>
          </a:p>
        </p:txBody>
      </p:sp>
      <p:sp>
        <p:nvSpPr>
          <p:cNvPr id="42" name="TextBox 85">
            <a:extLst>
              <a:ext uri="{FF2B5EF4-FFF2-40B4-BE49-F238E27FC236}">
                <a16:creationId xmlns:a16="http://schemas.microsoft.com/office/drawing/2014/main" id="{B0B2B147-8F7E-407D-8439-1CA6BB5255D4}"/>
              </a:ext>
            </a:extLst>
          </p:cNvPr>
          <p:cNvSpPr txBox="1"/>
          <p:nvPr/>
        </p:nvSpPr>
        <p:spPr>
          <a:xfrm>
            <a:off x="6830593" y="3890010"/>
            <a:ext cx="746760" cy="2590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t>Drop leg</a:t>
            </a:r>
          </a:p>
        </p:txBody>
      </p:sp>
      <p:cxnSp>
        <p:nvCxnSpPr>
          <p:cNvPr id="43" name="Straight Arrow Connector 42">
            <a:extLst>
              <a:ext uri="{FF2B5EF4-FFF2-40B4-BE49-F238E27FC236}">
                <a16:creationId xmlns:a16="http://schemas.microsoft.com/office/drawing/2014/main" id="{797CF278-6E1C-4E7D-B906-5E32E433F0F3}"/>
              </a:ext>
            </a:extLst>
          </p:cNvPr>
          <p:cNvCxnSpPr>
            <a:cxnSpLocks/>
          </p:cNvCxnSpPr>
          <p:nvPr/>
        </p:nvCxnSpPr>
        <p:spPr>
          <a:xfrm>
            <a:off x="8324113" y="2853690"/>
            <a:ext cx="0" cy="25069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BAB5AFB-8A7E-463F-A742-E7828A026D55}"/>
              </a:ext>
            </a:extLst>
          </p:cNvPr>
          <p:cNvCxnSpPr>
            <a:cxnSpLocks/>
          </p:cNvCxnSpPr>
          <p:nvPr/>
        </p:nvCxnSpPr>
        <p:spPr>
          <a:xfrm>
            <a:off x="8621293" y="2533650"/>
            <a:ext cx="15240" cy="2827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91">
            <a:extLst>
              <a:ext uri="{FF2B5EF4-FFF2-40B4-BE49-F238E27FC236}">
                <a16:creationId xmlns:a16="http://schemas.microsoft.com/office/drawing/2014/main" id="{38CC13C4-7AE9-4FDF-AEB4-D96DBB4B7031}"/>
              </a:ext>
            </a:extLst>
          </p:cNvPr>
          <p:cNvSpPr txBox="1"/>
          <p:nvPr/>
        </p:nvSpPr>
        <p:spPr>
          <a:xfrm>
            <a:off x="8583193" y="2990850"/>
            <a:ext cx="746760" cy="609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a:t>218 inches</a:t>
            </a:r>
          </a:p>
        </p:txBody>
      </p:sp>
      <p:sp>
        <p:nvSpPr>
          <p:cNvPr id="46" name="TextBox 92">
            <a:extLst>
              <a:ext uri="{FF2B5EF4-FFF2-40B4-BE49-F238E27FC236}">
                <a16:creationId xmlns:a16="http://schemas.microsoft.com/office/drawing/2014/main" id="{C13DBBF8-EE1F-41E4-BAE4-ACAEA9EBA3F8}"/>
              </a:ext>
            </a:extLst>
          </p:cNvPr>
          <p:cNvSpPr txBox="1"/>
          <p:nvPr/>
        </p:nvSpPr>
        <p:spPr>
          <a:xfrm>
            <a:off x="7859293" y="3341370"/>
            <a:ext cx="807720" cy="76962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dirty="0"/>
              <a:t>199 inches</a:t>
            </a:r>
          </a:p>
        </p:txBody>
      </p:sp>
    </p:spTree>
    <p:extLst>
      <p:ext uri="{BB962C8B-B14F-4D97-AF65-F5344CB8AC3E}">
        <p14:creationId xmlns:p14="http://schemas.microsoft.com/office/powerpoint/2010/main" val="322063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90698"/>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4" name="Picture 3">
            <a:extLst>
              <a:ext uri="{FF2B5EF4-FFF2-40B4-BE49-F238E27FC236}">
                <a16:creationId xmlns:a16="http://schemas.microsoft.com/office/drawing/2014/main" id="{5A65CCAD-FD41-4704-B774-C84ECE139671}"/>
              </a:ext>
            </a:extLst>
          </p:cNvPr>
          <p:cNvPicPr>
            <a:picLocks noChangeAspect="1"/>
          </p:cNvPicPr>
          <p:nvPr/>
        </p:nvPicPr>
        <p:blipFill>
          <a:blip r:embed="rId3"/>
          <a:stretch>
            <a:fillRect/>
          </a:stretch>
        </p:blipFill>
        <p:spPr>
          <a:xfrm>
            <a:off x="2757728" y="1604020"/>
            <a:ext cx="2133406" cy="2838498"/>
          </a:xfrm>
          <a:prstGeom prst="rect">
            <a:avLst/>
          </a:prstGeom>
        </p:spPr>
      </p:pic>
      <p:pic>
        <p:nvPicPr>
          <p:cNvPr id="5" name="Picture 4">
            <a:extLst>
              <a:ext uri="{FF2B5EF4-FFF2-40B4-BE49-F238E27FC236}">
                <a16:creationId xmlns:a16="http://schemas.microsoft.com/office/drawing/2014/main" id="{A2260C5E-FB10-421B-8037-E8F96B857ED4}"/>
              </a:ext>
            </a:extLst>
          </p:cNvPr>
          <p:cNvPicPr>
            <a:picLocks noChangeAspect="1"/>
          </p:cNvPicPr>
          <p:nvPr/>
        </p:nvPicPr>
        <p:blipFill>
          <a:blip r:embed="rId4"/>
          <a:stretch>
            <a:fillRect/>
          </a:stretch>
        </p:blipFill>
        <p:spPr>
          <a:xfrm>
            <a:off x="5070507" y="1585448"/>
            <a:ext cx="2189181" cy="2838498"/>
          </a:xfrm>
          <a:prstGeom prst="rect">
            <a:avLst/>
          </a:prstGeom>
        </p:spPr>
      </p:pic>
      <p:pic>
        <p:nvPicPr>
          <p:cNvPr id="6" name="Picture 5">
            <a:extLst>
              <a:ext uri="{FF2B5EF4-FFF2-40B4-BE49-F238E27FC236}">
                <a16:creationId xmlns:a16="http://schemas.microsoft.com/office/drawing/2014/main" id="{F0CB4343-EFA3-4FBF-B552-FE808D38F04B}"/>
              </a:ext>
            </a:extLst>
          </p:cNvPr>
          <p:cNvPicPr>
            <a:picLocks noChangeAspect="1"/>
          </p:cNvPicPr>
          <p:nvPr/>
        </p:nvPicPr>
        <p:blipFill>
          <a:blip r:embed="rId5"/>
          <a:stretch>
            <a:fillRect/>
          </a:stretch>
        </p:blipFill>
        <p:spPr>
          <a:xfrm>
            <a:off x="296335" y="1588122"/>
            <a:ext cx="2233131" cy="2870295"/>
          </a:xfrm>
          <a:prstGeom prst="rect">
            <a:avLst/>
          </a:prstGeom>
        </p:spPr>
      </p:pic>
      <p:pic>
        <p:nvPicPr>
          <p:cNvPr id="8" name="Picture 7">
            <a:extLst>
              <a:ext uri="{FF2B5EF4-FFF2-40B4-BE49-F238E27FC236}">
                <a16:creationId xmlns:a16="http://schemas.microsoft.com/office/drawing/2014/main" id="{7A0EC04E-42EA-4CF6-A00C-67B6083C18BE}"/>
              </a:ext>
            </a:extLst>
          </p:cNvPr>
          <p:cNvPicPr>
            <a:picLocks noChangeAspect="1"/>
          </p:cNvPicPr>
          <p:nvPr/>
        </p:nvPicPr>
        <p:blipFill>
          <a:blip r:embed="rId6"/>
          <a:stretch>
            <a:fillRect/>
          </a:stretch>
        </p:blipFill>
        <p:spPr>
          <a:xfrm>
            <a:off x="7377221" y="1507701"/>
            <a:ext cx="2343149" cy="2977930"/>
          </a:xfrm>
          <a:prstGeom prst="rect">
            <a:avLst/>
          </a:prstGeom>
        </p:spPr>
      </p:pic>
      <p:pic>
        <p:nvPicPr>
          <p:cNvPr id="10" name="Picture 9">
            <a:extLst>
              <a:ext uri="{FF2B5EF4-FFF2-40B4-BE49-F238E27FC236}">
                <a16:creationId xmlns:a16="http://schemas.microsoft.com/office/drawing/2014/main" id="{A2B34776-AB21-4A43-83B8-F2B5F34047D5}"/>
              </a:ext>
            </a:extLst>
          </p:cNvPr>
          <p:cNvPicPr>
            <a:picLocks noChangeAspect="1"/>
          </p:cNvPicPr>
          <p:nvPr/>
        </p:nvPicPr>
        <p:blipFill>
          <a:blip r:embed="rId7"/>
          <a:stretch>
            <a:fillRect/>
          </a:stretch>
        </p:blipFill>
        <p:spPr>
          <a:xfrm>
            <a:off x="9829800" y="1585448"/>
            <a:ext cx="2176570" cy="2819831"/>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0B51C-A177-48D4-B4A4-D0B7F96DC73D}"/>
              </a:ext>
            </a:extLst>
          </p:cNvPr>
          <p:cNvSpPr>
            <a:spLocks noGrp="1"/>
          </p:cNvSpPr>
          <p:nvPr>
            <p:ph type="title"/>
          </p:nvPr>
        </p:nvSpPr>
        <p:spPr>
          <a:xfrm>
            <a:off x="1828800" y="152400"/>
            <a:ext cx="9855200" cy="563562"/>
          </a:xfrm>
        </p:spPr>
        <p:txBody>
          <a:bodyPr/>
          <a:lstStyle/>
          <a:p>
            <a:r>
              <a:rPr lang="en-US" dirty="0"/>
              <a:t>Vacuum Pumps in Parallel</a:t>
            </a:r>
          </a:p>
        </p:txBody>
      </p:sp>
      <p:pic>
        <p:nvPicPr>
          <p:cNvPr id="4" name="Content Placeholder 3">
            <a:extLst>
              <a:ext uri="{FF2B5EF4-FFF2-40B4-BE49-F238E27FC236}">
                <a16:creationId xmlns:a16="http://schemas.microsoft.com/office/drawing/2014/main" id="{1645BD2F-0F7F-4478-83D8-814210D3315F}"/>
              </a:ext>
            </a:extLst>
          </p:cNvPr>
          <p:cNvPicPr>
            <a:picLocks noGrp="1" noChangeAspect="1"/>
          </p:cNvPicPr>
          <p:nvPr>
            <p:ph sz="quarter" idx="1"/>
          </p:nvPr>
        </p:nvPicPr>
        <p:blipFill>
          <a:blip r:embed="rId2"/>
          <a:stretch>
            <a:fillRect/>
          </a:stretch>
        </p:blipFill>
        <p:spPr>
          <a:xfrm>
            <a:off x="3429000" y="1045063"/>
            <a:ext cx="5740373" cy="4767873"/>
          </a:xfrm>
          <a:prstGeom prst="rect">
            <a:avLst/>
          </a:prstGeom>
        </p:spPr>
      </p:pic>
    </p:spTree>
    <p:extLst>
      <p:ext uri="{BB962C8B-B14F-4D97-AF65-F5344CB8AC3E}">
        <p14:creationId xmlns:p14="http://schemas.microsoft.com/office/powerpoint/2010/main" val="129947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F12C-153A-4EE8-8FE5-235A65697147}"/>
              </a:ext>
            </a:extLst>
          </p:cNvPr>
          <p:cNvSpPr>
            <a:spLocks noGrp="1"/>
          </p:cNvSpPr>
          <p:nvPr>
            <p:ph type="title"/>
          </p:nvPr>
        </p:nvSpPr>
        <p:spPr>
          <a:xfrm>
            <a:off x="1905000" y="152400"/>
            <a:ext cx="9779000" cy="563562"/>
          </a:xfrm>
        </p:spPr>
        <p:txBody>
          <a:bodyPr/>
          <a:lstStyle/>
          <a:p>
            <a:r>
              <a:rPr lang="en-US" dirty="0"/>
              <a:t>Thinking too hard about vacuum pumps</a:t>
            </a:r>
          </a:p>
        </p:txBody>
      </p:sp>
      <p:pic>
        <p:nvPicPr>
          <p:cNvPr id="4" name="Content Placeholder 3">
            <a:extLst>
              <a:ext uri="{FF2B5EF4-FFF2-40B4-BE49-F238E27FC236}">
                <a16:creationId xmlns:a16="http://schemas.microsoft.com/office/drawing/2014/main" id="{60ECD5F6-DFC0-4E21-97A9-976A8A78B237}"/>
              </a:ext>
            </a:extLst>
          </p:cNvPr>
          <p:cNvPicPr>
            <a:picLocks noGrp="1" noChangeAspect="1"/>
          </p:cNvPicPr>
          <p:nvPr>
            <p:ph sz="quarter" idx="1"/>
          </p:nvPr>
        </p:nvPicPr>
        <p:blipFill>
          <a:blip r:embed="rId2"/>
          <a:stretch>
            <a:fillRect/>
          </a:stretch>
        </p:blipFill>
        <p:spPr>
          <a:xfrm>
            <a:off x="3962400" y="1219200"/>
            <a:ext cx="3505200" cy="4673600"/>
          </a:xfrm>
          <a:prstGeom prst="rect">
            <a:avLst/>
          </a:prstGeom>
        </p:spPr>
      </p:pic>
    </p:spTree>
    <p:extLst>
      <p:ext uri="{BB962C8B-B14F-4D97-AF65-F5344CB8AC3E}">
        <p14:creationId xmlns:p14="http://schemas.microsoft.com/office/powerpoint/2010/main" val="698558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47285-1162-48A6-B889-672D30897B16}"/>
              </a:ext>
            </a:extLst>
          </p:cNvPr>
          <p:cNvSpPr>
            <a:spLocks noGrp="1"/>
          </p:cNvSpPr>
          <p:nvPr>
            <p:ph type="title"/>
          </p:nvPr>
        </p:nvSpPr>
        <p:spPr>
          <a:xfrm>
            <a:off x="1905000" y="152400"/>
            <a:ext cx="9779000" cy="563562"/>
          </a:xfrm>
        </p:spPr>
        <p:txBody>
          <a:bodyPr/>
          <a:lstStyle/>
          <a:p>
            <a:r>
              <a:rPr lang="en-US" dirty="0"/>
              <a:t>Find the vacuum pump</a:t>
            </a:r>
          </a:p>
        </p:txBody>
      </p:sp>
      <p:pic>
        <p:nvPicPr>
          <p:cNvPr id="4" name="Content Placeholder 3">
            <a:extLst>
              <a:ext uri="{FF2B5EF4-FFF2-40B4-BE49-F238E27FC236}">
                <a16:creationId xmlns:a16="http://schemas.microsoft.com/office/drawing/2014/main" id="{A2F6E9D7-F3EF-4DB4-B8B4-FAE75997C5D2}"/>
              </a:ext>
            </a:extLst>
          </p:cNvPr>
          <p:cNvPicPr>
            <a:picLocks noGrp="1" noChangeAspect="1"/>
          </p:cNvPicPr>
          <p:nvPr>
            <p:ph sz="quarter" idx="1"/>
          </p:nvPr>
        </p:nvPicPr>
        <p:blipFill>
          <a:blip r:embed="rId2"/>
          <a:stretch>
            <a:fillRect/>
          </a:stretch>
        </p:blipFill>
        <p:spPr>
          <a:xfrm>
            <a:off x="4267200" y="1485900"/>
            <a:ext cx="2914650" cy="3886200"/>
          </a:xfrm>
          <a:prstGeom prst="rect">
            <a:avLst/>
          </a:prstGeom>
        </p:spPr>
      </p:pic>
    </p:spTree>
    <p:extLst>
      <p:ext uri="{BB962C8B-B14F-4D97-AF65-F5344CB8AC3E}">
        <p14:creationId xmlns:p14="http://schemas.microsoft.com/office/powerpoint/2010/main" val="65921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92257-B573-4460-9536-76162E477ACD}"/>
              </a:ext>
            </a:extLst>
          </p:cNvPr>
          <p:cNvSpPr>
            <a:spLocks noGrp="1"/>
          </p:cNvSpPr>
          <p:nvPr>
            <p:ph type="title"/>
          </p:nvPr>
        </p:nvSpPr>
        <p:spPr>
          <a:xfrm>
            <a:off x="1828800" y="152400"/>
            <a:ext cx="9855200" cy="563562"/>
          </a:xfrm>
        </p:spPr>
        <p:txBody>
          <a:bodyPr/>
          <a:lstStyle/>
          <a:p>
            <a:r>
              <a:rPr lang="en-US" dirty="0"/>
              <a:t>Look feel and Listen</a:t>
            </a:r>
          </a:p>
        </p:txBody>
      </p:sp>
      <p:pic>
        <p:nvPicPr>
          <p:cNvPr id="4" name="Content Placeholder 3">
            <a:extLst>
              <a:ext uri="{FF2B5EF4-FFF2-40B4-BE49-F238E27FC236}">
                <a16:creationId xmlns:a16="http://schemas.microsoft.com/office/drawing/2014/main" id="{FC9A3217-BE7A-473F-8F9B-1EECA274BE35}"/>
              </a:ext>
            </a:extLst>
          </p:cNvPr>
          <p:cNvPicPr>
            <a:picLocks noGrp="1" noChangeAspect="1"/>
          </p:cNvPicPr>
          <p:nvPr>
            <p:ph sz="quarter" idx="1"/>
          </p:nvPr>
        </p:nvPicPr>
        <p:blipFill>
          <a:blip r:embed="rId2"/>
          <a:stretch>
            <a:fillRect/>
          </a:stretch>
        </p:blipFill>
        <p:spPr>
          <a:xfrm>
            <a:off x="3505200" y="1600200"/>
            <a:ext cx="5181600" cy="3886200"/>
          </a:xfrm>
          <a:prstGeom prst="rect">
            <a:avLst/>
          </a:prstGeom>
        </p:spPr>
      </p:pic>
      <p:cxnSp>
        <p:nvCxnSpPr>
          <p:cNvPr id="6" name="Straight Arrow Connector 5">
            <a:extLst>
              <a:ext uri="{FF2B5EF4-FFF2-40B4-BE49-F238E27FC236}">
                <a16:creationId xmlns:a16="http://schemas.microsoft.com/office/drawing/2014/main" id="{6C8E7EDF-93B0-4AEB-9718-E49BF5F208B1}"/>
              </a:ext>
            </a:extLst>
          </p:cNvPr>
          <p:cNvCxnSpPr>
            <a:cxnSpLocks/>
          </p:cNvCxnSpPr>
          <p:nvPr/>
        </p:nvCxnSpPr>
        <p:spPr>
          <a:xfrm>
            <a:off x="2599267" y="1752600"/>
            <a:ext cx="9144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639B55-51F3-4541-8824-3443019BBE49}"/>
              </a:ext>
            </a:extLst>
          </p:cNvPr>
          <p:cNvSpPr txBox="1"/>
          <p:nvPr/>
        </p:nvSpPr>
        <p:spPr>
          <a:xfrm>
            <a:off x="1905000" y="1397000"/>
            <a:ext cx="1143000" cy="369332"/>
          </a:xfrm>
          <a:prstGeom prst="rect">
            <a:avLst/>
          </a:prstGeom>
          <a:noFill/>
        </p:spPr>
        <p:txBody>
          <a:bodyPr wrap="square" rtlCol="0">
            <a:spAutoFit/>
          </a:bodyPr>
          <a:lstStyle/>
          <a:p>
            <a:r>
              <a:rPr lang="en-US" dirty="0"/>
              <a:t>Inlet</a:t>
            </a:r>
          </a:p>
        </p:txBody>
      </p:sp>
      <p:cxnSp>
        <p:nvCxnSpPr>
          <p:cNvPr id="9" name="Straight Arrow Connector 8">
            <a:extLst>
              <a:ext uri="{FF2B5EF4-FFF2-40B4-BE49-F238E27FC236}">
                <a16:creationId xmlns:a16="http://schemas.microsoft.com/office/drawing/2014/main" id="{4918C54A-178C-4CAA-B264-90D0A6113AC3}"/>
              </a:ext>
            </a:extLst>
          </p:cNvPr>
          <p:cNvCxnSpPr>
            <a:cxnSpLocks/>
          </p:cNvCxnSpPr>
          <p:nvPr/>
        </p:nvCxnSpPr>
        <p:spPr>
          <a:xfrm>
            <a:off x="1828800" y="4343400"/>
            <a:ext cx="1227667" cy="11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FD3CDFB-D2EE-4EB1-9DAA-0B66000D9AA4}"/>
              </a:ext>
            </a:extLst>
          </p:cNvPr>
          <p:cNvSpPr txBox="1"/>
          <p:nvPr/>
        </p:nvSpPr>
        <p:spPr>
          <a:xfrm>
            <a:off x="762000" y="3974068"/>
            <a:ext cx="1524000" cy="369332"/>
          </a:xfrm>
          <a:prstGeom prst="rect">
            <a:avLst/>
          </a:prstGeom>
          <a:noFill/>
        </p:spPr>
        <p:txBody>
          <a:bodyPr wrap="square" rtlCol="0">
            <a:spAutoFit/>
          </a:bodyPr>
          <a:lstStyle/>
          <a:p>
            <a:r>
              <a:rPr lang="en-US" dirty="0"/>
              <a:t>Discharge</a:t>
            </a:r>
          </a:p>
        </p:txBody>
      </p:sp>
      <p:sp>
        <p:nvSpPr>
          <p:cNvPr id="12" name="TextBox 11">
            <a:extLst>
              <a:ext uri="{FF2B5EF4-FFF2-40B4-BE49-F238E27FC236}">
                <a16:creationId xmlns:a16="http://schemas.microsoft.com/office/drawing/2014/main" id="{6E8B0591-4A9C-4BA1-ACD5-06941F03C267}"/>
              </a:ext>
            </a:extLst>
          </p:cNvPr>
          <p:cNvSpPr txBox="1"/>
          <p:nvPr/>
        </p:nvSpPr>
        <p:spPr>
          <a:xfrm>
            <a:off x="9160934" y="1791017"/>
            <a:ext cx="2116666" cy="2862322"/>
          </a:xfrm>
          <a:prstGeom prst="rect">
            <a:avLst/>
          </a:prstGeom>
          <a:noFill/>
        </p:spPr>
        <p:txBody>
          <a:bodyPr wrap="square" rtlCol="0">
            <a:spAutoFit/>
          </a:bodyPr>
          <a:lstStyle/>
          <a:p>
            <a:r>
              <a:rPr lang="en-US" dirty="0"/>
              <a:t>Look for water leaking out of the pump, feel the temperature of the inlet (less than 130°F) and discharge (should be 30°F)</a:t>
            </a:r>
          </a:p>
          <a:p>
            <a:r>
              <a:rPr lang="en-US" dirty="0"/>
              <a:t>Listen for cavitation</a:t>
            </a:r>
          </a:p>
        </p:txBody>
      </p:sp>
    </p:spTree>
    <p:extLst>
      <p:ext uri="{BB962C8B-B14F-4D97-AF65-F5344CB8AC3E}">
        <p14:creationId xmlns:p14="http://schemas.microsoft.com/office/powerpoint/2010/main" val="1601418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0281-BB3B-45F8-8445-928F4833A91E}"/>
              </a:ext>
            </a:extLst>
          </p:cNvPr>
          <p:cNvSpPr>
            <a:spLocks noGrp="1"/>
          </p:cNvSpPr>
          <p:nvPr>
            <p:ph type="title"/>
          </p:nvPr>
        </p:nvSpPr>
        <p:spPr>
          <a:xfrm>
            <a:off x="2286000" y="152400"/>
            <a:ext cx="9626600" cy="563562"/>
          </a:xfrm>
        </p:spPr>
        <p:txBody>
          <a:bodyPr/>
          <a:lstStyle/>
          <a:p>
            <a:r>
              <a:rPr lang="en-US" dirty="0"/>
              <a:t>A Note About Consultants</a:t>
            </a:r>
          </a:p>
        </p:txBody>
      </p:sp>
      <p:pic>
        <p:nvPicPr>
          <p:cNvPr id="4" name="Picture 3">
            <a:extLst>
              <a:ext uri="{FF2B5EF4-FFF2-40B4-BE49-F238E27FC236}">
                <a16:creationId xmlns:a16="http://schemas.microsoft.com/office/drawing/2014/main" id="{FECE0A80-D4EB-4561-8FD9-BF0B1A809226}"/>
              </a:ext>
            </a:extLst>
          </p:cNvPr>
          <p:cNvPicPr>
            <a:picLocks noChangeAspect="1"/>
          </p:cNvPicPr>
          <p:nvPr/>
        </p:nvPicPr>
        <p:blipFill>
          <a:blip r:embed="rId2"/>
          <a:stretch>
            <a:fillRect/>
          </a:stretch>
        </p:blipFill>
        <p:spPr>
          <a:xfrm>
            <a:off x="2133600" y="1557807"/>
            <a:ext cx="2857500" cy="3810000"/>
          </a:xfrm>
          <a:prstGeom prst="rect">
            <a:avLst/>
          </a:prstGeom>
        </p:spPr>
      </p:pic>
      <p:pic>
        <p:nvPicPr>
          <p:cNvPr id="5" name="Picture 4">
            <a:extLst>
              <a:ext uri="{FF2B5EF4-FFF2-40B4-BE49-F238E27FC236}">
                <a16:creationId xmlns:a16="http://schemas.microsoft.com/office/drawing/2014/main" id="{AE4454F4-CE8D-437A-A2C3-C7C746354D1B}"/>
              </a:ext>
            </a:extLst>
          </p:cNvPr>
          <p:cNvPicPr>
            <a:picLocks noChangeAspect="1"/>
          </p:cNvPicPr>
          <p:nvPr/>
        </p:nvPicPr>
        <p:blipFill rotWithShape="1">
          <a:blip r:embed="rId3"/>
          <a:srcRect l="18965" t="19559" r="24137" b="19988"/>
          <a:stretch/>
        </p:blipFill>
        <p:spPr>
          <a:xfrm>
            <a:off x="7228275" y="1557807"/>
            <a:ext cx="2667000" cy="3778250"/>
          </a:xfrm>
          <a:prstGeom prst="rect">
            <a:avLst/>
          </a:prstGeom>
        </p:spPr>
      </p:pic>
      <p:sp>
        <p:nvSpPr>
          <p:cNvPr id="6" name="TextBox 5">
            <a:extLst>
              <a:ext uri="{FF2B5EF4-FFF2-40B4-BE49-F238E27FC236}">
                <a16:creationId xmlns:a16="http://schemas.microsoft.com/office/drawing/2014/main" id="{7BC766D3-A57A-488E-A8FF-C31B7DCC1682}"/>
              </a:ext>
            </a:extLst>
          </p:cNvPr>
          <p:cNvSpPr txBox="1"/>
          <p:nvPr/>
        </p:nvSpPr>
        <p:spPr>
          <a:xfrm>
            <a:off x="2743200" y="1115909"/>
            <a:ext cx="2133600" cy="369332"/>
          </a:xfrm>
          <a:prstGeom prst="rect">
            <a:avLst/>
          </a:prstGeom>
          <a:noFill/>
        </p:spPr>
        <p:txBody>
          <a:bodyPr wrap="square" rtlCol="0">
            <a:spAutoFit/>
          </a:bodyPr>
          <a:lstStyle/>
          <a:p>
            <a:r>
              <a:rPr lang="en-US" dirty="0"/>
              <a:t>Weather Rocks</a:t>
            </a:r>
          </a:p>
        </p:txBody>
      </p:sp>
      <p:sp>
        <p:nvSpPr>
          <p:cNvPr id="7" name="TextBox 6">
            <a:extLst>
              <a:ext uri="{FF2B5EF4-FFF2-40B4-BE49-F238E27FC236}">
                <a16:creationId xmlns:a16="http://schemas.microsoft.com/office/drawing/2014/main" id="{4E2070D6-3C7F-4658-AC01-077CB53FC05A}"/>
              </a:ext>
            </a:extLst>
          </p:cNvPr>
          <p:cNvSpPr txBox="1"/>
          <p:nvPr/>
        </p:nvSpPr>
        <p:spPr>
          <a:xfrm>
            <a:off x="7264525" y="1115909"/>
            <a:ext cx="2685864" cy="369332"/>
          </a:xfrm>
          <a:prstGeom prst="rect">
            <a:avLst/>
          </a:prstGeom>
          <a:noFill/>
        </p:spPr>
        <p:txBody>
          <a:bodyPr wrap="square" rtlCol="0">
            <a:spAutoFit/>
          </a:bodyPr>
          <a:lstStyle/>
          <a:p>
            <a:r>
              <a:rPr lang="en-US" dirty="0"/>
              <a:t>Weather Rock Operator</a:t>
            </a:r>
          </a:p>
        </p:txBody>
      </p:sp>
      <p:sp>
        <p:nvSpPr>
          <p:cNvPr id="8" name="TextBox 7">
            <a:extLst>
              <a:ext uri="{FF2B5EF4-FFF2-40B4-BE49-F238E27FC236}">
                <a16:creationId xmlns:a16="http://schemas.microsoft.com/office/drawing/2014/main" id="{7574A5E7-87D7-4293-AC25-EF291ABDC10A}"/>
              </a:ext>
            </a:extLst>
          </p:cNvPr>
          <p:cNvSpPr txBox="1"/>
          <p:nvPr/>
        </p:nvSpPr>
        <p:spPr>
          <a:xfrm>
            <a:off x="5334000" y="2228671"/>
            <a:ext cx="1219200" cy="1200329"/>
          </a:xfrm>
          <a:prstGeom prst="rect">
            <a:avLst/>
          </a:prstGeom>
          <a:noFill/>
        </p:spPr>
        <p:txBody>
          <a:bodyPr wrap="square" rtlCol="0">
            <a:spAutoFit/>
          </a:bodyPr>
          <a:lstStyle/>
          <a:p>
            <a:pPr algn="ctr"/>
            <a:r>
              <a:rPr lang="en-US" dirty="0"/>
              <a:t>Grandpa, Look how windy it is!</a:t>
            </a:r>
          </a:p>
        </p:txBody>
      </p:sp>
    </p:spTree>
    <p:extLst>
      <p:ext uri="{BB962C8B-B14F-4D97-AF65-F5344CB8AC3E}">
        <p14:creationId xmlns:p14="http://schemas.microsoft.com/office/powerpoint/2010/main" val="2738972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0850" y="365125"/>
            <a:ext cx="8362950" cy="1325563"/>
          </a:xfrm>
        </p:spPr>
        <p:txBody>
          <a:bodyPr/>
          <a:lstStyle/>
          <a:p>
            <a:r>
              <a:rPr lang="en-US" dirty="0"/>
              <a:t>Questions and Critique</a:t>
            </a:r>
          </a:p>
        </p:txBody>
      </p:sp>
      <p:sp>
        <p:nvSpPr>
          <p:cNvPr id="3" name="Content Placeholder 2"/>
          <p:cNvSpPr>
            <a:spLocks noGrp="1"/>
          </p:cNvSpPr>
          <p:nvPr>
            <p:ph idx="1"/>
          </p:nvPr>
        </p:nvSpPr>
        <p:spPr/>
        <p:txBody>
          <a:bodyPr/>
          <a:lstStyle/>
          <a:p>
            <a:r>
              <a:rPr lang="en-US" sz="2400" dirty="0"/>
              <a:t>And Thanks for your time</a:t>
            </a:r>
          </a:p>
          <a:p>
            <a:r>
              <a:rPr lang="en-US" sz="2400" dirty="0"/>
              <a:t>For more information, follow my blog at the growthsolutionsconsultants.com website, much of this information is explained in more depth</a:t>
            </a:r>
          </a:p>
          <a:p>
            <a:r>
              <a:rPr lang="en-US" sz="2400" dirty="0"/>
              <a:t>Contact me at:</a:t>
            </a:r>
          </a:p>
          <a:p>
            <a:r>
              <a:rPr lang="en-US" sz="2400" dirty="0">
                <a:hlinkClick r:id="rId2"/>
              </a:rPr>
              <a:t>andys@growthsolutionsconsultants.com</a:t>
            </a:r>
            <a:endParaRPr lang="en-US" sz="2400" dirty="0"/>
          </a:p>
          <a:p>
            <a:r>
              <a:rPr lang="en-US" sz="2400" dirty="0"/>
              <a:t>920 470 9432</a:t>
            </a:r>
          </a:p>
          <a:p>
            <a:pPr marL="0" indent="0">
              <a:buNone/>
            </a:pPr>
            <a:endParaRPr lang="en-US" sz="2000" dirty="0"/>
          </a:p>
        </p:txBody>
      </p:sp>
      <p:sp>
        <p:nvSpPr>
          <p:cNvPr id="4" name="Slide Number Placeholder 3">
            <a:extLst>
              <a:ext uri="{FF2B5EF4-FFF2-40B4-BE49-F238E27FC236}">
                <a16:creationId xmlns:a16="http://schemas.microsoft.com/office/drawing/2014/main" id="{4A07116C-4843-4271-A0C0-D1F81B91316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CCD7-B499-46D3-AD03-B12439577665}" type="slidenum">
              <a:rPr lang="en-US" smtClean="0"/>
              <a:pPr/>
              <a:t>35</a:t>
            </a:fld>
            <a:endParaRPr lang="en-US" dirty="0"/>
          </a:p>
        </p:txBody>
      </p:sp>
      <p:sp>
        <p:nvSpPr>
          <p:cNvPr id="5" name="Footer Placeholder 4">
            <a:extLst>
              <a:ext uri="{FF2B5EF4-FFF2-40B4-BE49-F238E27FC236}">
                <a16:creationId xmlns:a16="http://schemas.microsoft.com/office/drawing/2014/main" id="{D9CE6DC6-4CDD-4DAA-AFD9-A0155BD8403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Growth Solutions Consultants LLC</a:t>
            </a:r>
            <a:endParaRPr lang="en-US" dirty="0"/>
          </a:p>
        </p:txBody>
      </p:sp>
    </p:spTree>
    <p:extLst>
      <p:ext uri="{BB962C8B-B14F-4D97-AF65-F5344CB8AC3E}">
        <p14:creationId xmlns:p14="http://schemas.microsoft.com/office/powerpoint/2010/main" val="27063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524000"/>
            <a:ext cx="43002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Product and Marketing Manager (Systems), Busch USA</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Over 19 years of experience in the industry</a:t>
            </a: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5" name="Picture 2">
            <a:extLst>
              <a:ext uri="{FF2B5EF4-FFF2-40B4-BE49-F238E27FC236}">
                <a16:creationId xmlns:a16="http://schemas.microsoft.com/office/drawing/2014/main" id="{294EB6C1-033E-478E-A0A1-2B5086365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3955618"/>
            <a:ext cx="17145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suit and tie&#10;&#10;Description automatically generated with medium confidence">
            <a:extLst>
              <a:ext uri="{FF2B5EF4-FFF2-40B4-BE49-F238E27FC236}">
                <a16:creationId xmlns:a16="http://schemas.microsoft.com/office/drawing/2014/main" id="{6D611A24-7FFF-4106-94F2-C242D9E14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58" y="1529443"/>
            <a:ext cx="2489742" cy="2266831"/>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VJ Gupta</a:t>
              </a:r>
            </a:p>
            <a:p>
              <a:pPr algn="ctr" defTabSz="800100">
                <a:spcBef>
                  <a:spcPct val="0"/>
                </a:spcBef>
              </a:pPr>
              <a:r>
                <a:rPr lang="en-US" sz="1400" dirty="0"/>
                <a:t>Busch Vacuum Solutions</a:t>
              </a:r>
            </a:p>
          </p:txBody>
        </p:sp>
      </p:grpSp>
    </p:spTree>
    <p:extLst>
      <p:ext uri="{BB962C8B-B14F-4D97-AF65-F5344CB8AC3E}">
        <p14:creationId xmlns:p14="http://schemas.microsoft.com/office/powerpoint/2010/main" val="25685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430D60-2B62-4000-AE0F-66C9FE42F27B}"/>
              </a:ext>
            </a:extLst>
          </p:cNvPr>
          <p:cNvSpPr>
            <a:spLocks noGrp="1"/>
          </p:cNvSpPr>
          <p:nvPr>
            <p:ph type="body" sz="quarter" idx="11"/>
          </p:nvPr>
        </p:nvSpPr>
        <p:spPr>
          <a:xfrm>
            <a:off x="718225" y="4773150"/>
            <a:ext cx="9890276" cy="649401"/>
          </a:xfrm>
        </p:spPr>
        <p:txBody>
          <a:bodyPr/>
          <a:lstStyle/>
          <a:p>
            <a:r>
              <a:rPr lang="en-US" dirty="0"/>
              <a:t>Vacuum pump working principles &amp; troubleshooting</a:t>
            </a:r>
          </a:p>
        </p:txBody>
      </p:sp>
      <p:sp>
        <p:nvSpPr>
          <p:cNvPr id="7" name="Text Placeholder 6">
            <a:extLst>
              <a:ext uri="{FF2B5EF4-FFF2-40B4-BE49-F238E27FC236}">
                <a16:creationId xmlns:a16="http://schemas.microsoft.com/office/drawing/2014/main" id="{22AFF260-5087-4EB0-8053-ED43AF535D6F}"/>
              </a:ext>
            </a:extLst>
          </p:cNvPr>
          <p:cNvSpPr>
            <a:spLocks noGrp="1"/>
          </p:cNvSpPr>
          <p:nvPr>
            <p:ph type="body" sz="quarter" idx="12"/>
          </p:nvPr>
        </p:nvSpPr>
        <p:spPr/>
        <p:txBody>
          <a:bodyPr/>
          <a:lstStyle/>
          <a:p>
            <a:r>
              <a:rPr lang="en-US" dirty="0"/>
              <a:t>VJ Gupta    |    September 30</a:t>
            </a:r>
            <a:r>
              <a:rPr lang="en-US" baseline="30000" dirty="0"/>
              <a:t>th</a:t>
            </a:r>
            <a:r>
              <a:rPr lang="en-US" dirty="0"/>
              <a:t>, 2021</a:t>
            </a:r>
          </a:p>
        </p:txBody>
      </p:sp>
    </p:spTree>
    <p:extLst>
      <p:ext uri="{BB962C8B-B14F-4D97-AF65-F5344CB8AC3E}">
        <p14:creationId xmlns:p14="http://schemas.microsoft.com/office/powerpoint/2010/main" val="206112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65225-FC31-457C-914E-0F55C7FE1B4F}"/>
              </a:ext>
            </a:extLst>
          </p:cNvPr>
          <p:cNvPicPr>
            <a:picLocks noChangeAspect="1"/>
          </p:cNvPicPr>
          <p:nvPr/>
        </p:nvPicPr>
        <p:blipFill rotWithShape="1">
          <a:blip r:embed="rId3"/>
          <a:srcRect t="1318" r="39809"/>
          <a:stretch/>
        </p:blipFill>
        <p:spPr>
          <a:xfrm>
            <a:off x="6768075" y="518687"/>
            <a:ext cx="4982275" cy="5285352"/>
          </a:xfrm>
          <a:prstGeom prst="rect">
            <a:avLst/>
          </a:prstGeom>
        </p:spPr>
      </p:pic>
      <p:sp>
        <p:nvSpPr>
          <p:cNvPr id="8" name="Text Placeholder 7">
            <a:extLst>
              <a:ext uri="{FF2B5EF4-FFF2-40B4-BE49-F238E27FC236}">
                <a16:creationId xmlns:a16="http://schemas.microsoft.com/office/drawing/2014/main" id="{18C2D58C-C98E-486B-A7CD-259FF3AEB54D}"/>
              </a:ext>
            </a:extLst>
          </p:cNvPr>
          <p:cNvSpPr>
            <a:spLocks noGrp="1"/>
          </p:cNvSpPr>
          <p:nvPr>
            <p:ph type="body" sz="quarter" idx="10"/>
          </p:nvPr>
        </p:nvSpPr>
        <p:spPr/>
        <p:txBody>
          <a:bodyPr/>
          <a:lstStyle/>
          <a:p>
            <a:r>
              <a:rPr lang="en-US" dirty="0"/>
              <a:t>Topics</a:t>
            </a:r>
          </a:p>
        </p:txBody>
      </p:sp>
      <p:sp>
        <p:nvSpPr>
          <p:cNvPr id="9" name="Text Placeholder 8">
            <a:extLst>
              <a:ext uri="{FF2B5EF4-FFF2-40B4-BE49-F238E27FC236}">
                <a16:creationId xmlns:a16="http://schemas.microsoft.com/office/drawing/2014/main" id="{0479C548-985A-4A6F-8374-2AB7832707B7}"/>
              </a:ext>
            </a:extLst>
          </p:cNvPr>
          <p:cNvSpPr>
            <a:spLocks noGrp="1"/>
          </p:cNvSpPr>
          <p:nvPr>
            <p:ph type="body" sz="quarter" idx="12"/>
          </p:nvPr>
        </p:nvSpPr>
        <p:spPr/>
        <p:txBody>
          <a:bodyPr/>
          <a:lstStyle/>
          <a:p>
            <a:r>
              <a:rPr lang="en-US" dirty="0"/>
              <a:t>Vacuum Pump Technology</a:t>
            </a:r>
          </a:p>
        </p:txBody>
      </p:sp>
      <p:sp>
        <p:nvSpPr>
          <p:cNvPr id="14" name="Text Placeholder 4">
            <a:extLst>
              <a:ext uri="{FF2B5EF4-FFF2-40B4-BE49-F238E27FC236}">
                <a16:creationId xmlns:a16="http://schemas.microsoft.com/office/drawing/2014/main" id="{B5A2DB65-FBAE-4DE6-A9CB-32EB897B1663}"/>
              </a:ext>
            </a:extLst>
          </p:cNvPr>
          <p:cNvSpPr txBox="1">
            <a:spLocks/>
          </p:cNvSpPr>
          <p:nvPr/>
        </p:nvSpPr>
        <p:spPr>
          <a:xfrm>
            <a:off x="438912" y="1588056"/>
            <a:ext cx="6242856" cy="45790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indent="-380990" defTabSz="1219170">
              <a:spcAft>
                <a:spcPts val="800"/>
              </a:spcAft>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Working Principles </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“Wet” Vacuum Pumps</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“Dry Running” Vacuum Pumps</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Rotary Vane “Oil-Sealed”</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Liquid Ring</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Dry Rotary Claw</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Dry Rotary Screw</a:t>
            </a:r>
          </a:p>
          <a:p>
            <a:pPr marL="914377" lvl="1" indent="-380990" defTabSz="1219170">
              <a:spcAft>
                <a:spcPts val="800"/>
              </a:spcAft>
            </a:pPr>
            <a:r>
              <a:rPr lang="en-US" sz="1600" dirty="0">
                <a:solidFill>
                  <a:prstClr val="black"/>
                </a:solidFill>
                <a:latin typeface="Noto Sans" panose="020B0502040504020204" pitchFamily="34" charset="0"/>
                <a:ea typeface="Noto Sans" panose="020B0502040504020204" pitchFamily="34" charset="0"/>
                <a:cs typeface="Noto Sans" panose="020B0502040504020204" pitchFamily="34" charset="0"/>
              </a:rPr>
              <a:t>Vacuum Booster</a:t>
            </a:r>
          </a:p>
          <a:p>
            <a:pPr marL="380990" indent="-380990" defTabSz="1219170">
              <a:spcAft>
                <a:spcPts val="800"/>
              </a:spcAft>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Solutions for Smoother Operation</a:t>
            </a:r>
            <a:endParaRPr lang="en-US" sz="4267" dirty="0">
              <a:solidFill>
                <a:prstClr val="black"/>
              </a:solidFill>
              <a:latin typeface="Calibri"/>
            </a:endParaRPr>
          </a:p>
          <a:p>
            <a:pPr marL="457189" indent="-457189" defTabSz="1219170"/>
            <a:endParaRPr lang="en-US" sz="4267" dirty="0">
              <a:solidFill>
                <a:prstClr val="black"/>
              </a:solidFill>
              <a:latin typeface="Calibri"/>
            </a:endParaRPr>
          </a:p>
        </p:txBody>
      </p:sp>
      <p:sp>
        <p:nvSpPr>
          <p:cNvPr id="6" name="TextBox 5">
            <a:extLst>
              <a:ext uri="{FF2B5EF4-FFF2-40B4-BE49-F238E27FC236}">
                <a16:creationId xmlns:a16="http://schemas.microsoft.com/office/drawing/2014/main" id="{84656EC6-3728-4E89-BBDD-DB5CA927AB23}"/>
              </a:ext>
            </a:extLst>
          </p:cNvPr>
          <p:cNvSpPr txBox="1"/>
          <p:nvPr/>
        </p:nvSpPr>
        <p:spPr>
          <a:xfrm>
            <a:off x="7248128" y="5220054"/>
            <a:ext cx="4224469" cy="804964"/>
          </a:xfrm>
          <a:prstGeom prst="rect">
            <a:avLst/>
          </a:prstGeom>
          <a:noFill/>
        </p:spPr>
        <p:txBody>
          <a:bodyPr wrap="square" rtlCol="0">
            <a:spAutoFit/>
          </a:bodyPr>
          <a:lstStyle/>
          <a:p>
            <a:pPr defTabSz="1219170">
              <a:lnSpc>
                <a:spcPts val="2933"/>
              </a:lnSpc>
            </a:pPr>
            <a:r>
              <a:rPr lang="en-US" sz="1867" b="1" dirty="0">
                <a:solidFill>
                  <a:prstClr val="black"/>
                </a:solidFill>
                <a:latin typeface="Noto Sans" panose="020B0502040504020204" pitchFamily="34" charset="0"/>
                <a:ea typeface="Noto Sans" panose="020B0502040504020204" pitchFamily="34" charset="0"/>
                <a:cs typeface="Noto Sans" panose="020B0502040504020204" pitchFamily="34" charset="0"/>
              </a:rPr>
              <a:t>We are innovative </a:t>
            </a:r>
            <a:r>
              <a:rPr lang="en-US" sz="1867" dirty="0">
                <a:solidFill>
                  <a:prstClr val="black"/>
                </a:solidFill>
                <a:latin typeface="Noto Sans" panose="020B0502040504020204" pitchFamily="34" charset="0"/>
                <a:ea typeface="Noto Sans" panose="020B0502040504020204" pitchFamily="34" charset="0"/>
                <a:cs typeface="Noto Sans" panose="020B0502040504020204" pitchFamily="34" charset="0"/>
              </a:rPr>
              <a:t>and constantly working on optimization.</a:t>
            </a:r>
          </a:p>
        </p:txBody>
      </p:sp>
    </p:spTree>
    <p:extLst>
      <p:ext uri="{BB962C8B-B14F-4D97-AF65-F5344CB8AC3E}">
        <p14:creationId xmlns:p14="http://schemas.microsoft.com/office/powerpoint/2010/main" val="3158407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9B47D3-DFB2-48BF-B308-8C28DC9C0BA7}"/>
              </a:ext>
            </a:extLst>
          </p:cNvPr>
          <p:cNvSpPr>
            <a:spLocks noGrp="1"/>
          </p:cNvSpPr>
          <p:nvPr>
            <p:ph type="body" sz="quarter" idx="10"/>
          </p:nvPr>
        </p:nvSpPr>
        <p:spPr>
          <a:xfrm>
            <a:off x="335360" y="2372883"/>
            <a:ext cx="11200603" cy="478996"/>
          </a:xfrm>
        </p:spPr>
        <p:txBody>
          <a:bodyPr/>
          <a:lstStyle/>
          <a:p>
            <a:r>
              <a:rPr lang="en-US" sz="4800" b="1" dirty="0"/>
              <a:t>Vacuum Pump Technology</a:t>
            </a:r>
          </a:p>
        </p:txBody>
      </p:sp>
    </p:spTree>
    <p:extLst>
      <p:ext uri="{BB962C8B-B14F-4D97-AF65-F5344CB8AC3E}">
        <p14:creationId xmlns:p14="http://schemas.microsoft.com/office/powerpoint/2010/main" val="2254865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2057400" y="1600200"/>
            <a:ext cx="83057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2648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41651" y="1770695"/>
            <a:ext cx="9699240" cy="4339650"/>
          </a:xfrm>
          <a:prstGeom prst="rect">
            <a:avLst/>
          </a:prstGeom>
          <a:noFill/>
        </p:spPr>
        <p:txBody>
          <a:bodyPr wrap="square" rtlCol="0">
            <a:spAutoFit/>
          </a:bodyPr>
          <a:lstStyle/>
          <a:p>
            <a:pPr defTabSz="1219170"/>
            <a:r>
              <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rPr>
              <a:t>A Vacuum Pump is characterized by:</a:t>
            </a:r>
          </a:p>
          <a:p>
            <a:pPr defTabSz="1219170"/>
            <a:endPar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rPr>
              <a:t>	-Ultimate Pressure</a:t>
            </a:r>
          </a:p>
          <a:p>
            <a:pPr defTabSz="1219170"/>
            <a:endPar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rPr>
              <a:t>	-Flow Rate (which varies with operating pressure)</a:t>
            </a:r>
          </a:p>
          <a:p>
            <a:pPr defTabSz="1219170"/>
            <a:endPar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400" dirty="0">
                <a:solidFill>
                  <a:prstClr val="black"/>
                </a:solidFill>
                <a:latin typeface="Noto Sans" panose="020B0502040504020204" pitchFamily="34" charset="0"/>
                <a:ea typeface="Noto Sans" panose="020B0502040504020204" pitchFamily="34" charset="0"/>
                <a:cs typeface="Noto Sans" panose="020B0502040504020204" pitchFamily="34" charset="0"/>
              </a:rPr>
              <a:t>	-Type (which varies with operating pressure)</a:t>
            </a:r>
          </a:p>
          <a:p>
            <a:pPr defTabSz="1219170"/>
            <a:endParaRPr lang="en-US" sz="3600" dirty="0">
              <a:solidFill>
                <a:prstClr val="black"/>
              </a:solidFill>
              <a:latin typeface="Calibri"/>
            </a:endParaRPr>
          </a:p>
          <a:p>
            <a:pPr defTabSz="1219170"/>
            <a:endParaRPr lang="en-US" sz="3600" dirty="0">
              <a:solidFill>
                <a:prstClr val="black"/>
              </a:solidFill>
              <a:latin typeface="Calibri"/>
            </a:endParaRPr>
          </a:p>
          <a:p>
            <a:pPr defTabSz="1219170"/>
            <a:endParaRPr lang="en-US" sz="3600" dirty="0">
              <a:solidFill>
                <a:prstClr val="black"/>
              </a:solidFill>
              <a:latin typeface="Calibri"/>
            </a:endParaRPr>
          </a:p>
        </p:txBody>
      </p:sp>
      <p:sp>
        <p:nvSpPr>
          <p:cNvPr id="2" name="Text Placeholder 1"/>
          <p:cNvSpPr>
            <a:spLocks noGrp="1"/>
          </p:cNvSpPr>
          <p:nvPr>
            <p:ph type="body" sz="quarter" idx="10"/>
          </p:nvPr>
        </p:nvSpPr>
        <p:spPr/>
        <p:txBody>
          <a:bodyPr/>
          <a:lstStyle/>
          <a:p>
            <a:r>
              <a:rPr lang="en-US" dirty="0"/>
              <a:t>What defines it?</a:t>
            </a:r>
          </a:p>
        </p:txBody>
      </p:sp>
      <p:sp>
        <p:nvSpPr>
          <p:cNvPr id="3" name="Text Placeholder 2"/>
          <p:cNvSpPr>
            <a:spLocks noGrp="1"/>
          </p:cNvSpPr>
          <p:nvPr>
            <p:ph type="body" sz="quarter" idx="12"/>
          </p:nvPr>
        </p:nvSpPr>
        <p:spPr/>
        <p:txBody>
          <a:bodyPr/>
          <a:lstStyle/>
          <a:p>
            <a:r>
              <a:rPr lang="en-US" dirty="0"/>
              <a:t>Vacuum Pump Basics</a:t>
            </a:r>
          </a:p>
        </p:txBody>
      </p:sp>
    </p:spTree>
    <p:extLst>
      <p:ext uri="{BB962C8B-B14F-4D97-AF65-F5344CB8AC3E}">
        <p14:creationId xmlns:p14="http://schemas.microsoft.com/office/powerpoint/2010/main" val="3991106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36104" y="1844816"/>
            <a:ext cx="7992765" cy="4051943"/>
          </a:xfrm>
          <a:prstGeom prst="rect">
            <a:avLst/>
          </a:prstGeom>
          <a:noFill/>
        </p:spPr>
        <p:txBody>
          <a:bodyPr wrap="square" rtlCol="0">
            <a:spAutoFit/>
          </a:bodyPr>
          <a:lstStyle/>
          <a:p>
            <a:pP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A Vacuum Pump is characterized by:</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	-Ultimate Pressure</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	-Flow Rate (which varies with operating pressure)</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	-Type (which varies with operating pressure)</a:t>
            </a:r>
          </a:p>
          <a:p>
            <a:pPr defTabSz="1219170"/>
            <a:endParaRPr lang="en-US" sz="3600" dirty="0">
              <a:solidFill>
                <a:prstClr val="black"/>
              </a:solidFill>
              <a:latin typeface="Calibri"/>
            </a:endParaRPr>
          </a:p>
          <a:p>
            <a:pPr defTabSz="1219170"/>
            <a:endParaRPr lang="en-US" sz="3600" dirty="0">
              <a:solidFill>
                <a:prstClr val="black"/>
              </a:solidFill>
              <a:latin typeface="Calibri"/>
            </a:endParaRPr>
          </a:p>
          <a:p>
            <a:pPr defTabSz="1219170"/>
            <a:endParaRPr lang="en-US" sz="3600" dirty="0">
              <a:solidFill>
                <a:prstClr val="black"/>
              </a:solidFill>
              <a:latin typeface="Calibri"/>
            </a:endParaRPr>
          </a:p>
        </p:txBody>
      </p:sp>
      <p:graphicFrame>
        <p:nvGraphicFramePr>
          <p:cNvPr id="16" name="Chart 15"/>
          <p:cNvGraphicFramePr>
            <a:graphicFrameLocks/>
          </p:cNvGraphicFramePr>
          <p:nvPr/>
        </p:nvGraphicFramePr>
        <p:xfrm>
          <a:off x="2001143" y="1314649"/>
          <a:ext cx="8502771" cy="514350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p:cNvCxnSpPr/>
          <p:nvPr/>
        </p:nvCxnSpPr>
        <p:spPr>
          <a:xfrm>
            <a:off x="10095051" y="1429659"/>
            <a:ext cx="38100" cy="4486275"/>
          </a:xfrm>
          <a:prstGeom prst="line">
            <a:avLst/>
          </a:prstGeom>
          <a:ln w="3175">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19" name="TextBox 5"/>
          <p:cNvSpPr txBox="1"/>
          <p:nvPr/>
        </p:nvSpPr>
        <p:spPr>
          <a:xfrm rot="16200000">
            <a:off x="8783537" y="3237136"/>
            <a:ext cx="2495551" cy="3190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219170"/>
            <a:r>
              <a:rPr lang="en-US" dirty="0">
                <a:solidFill>
                  <a:prstClr val="black"/>
                </a:solidFill>
                <a:latin typeface="Calibri"/>
              </a:rPr>
              <a:t>Standard Atmospheric Pressure</a:t>
            </a:r>
          </a:p>
        </p:txBody>
      </p:sp>
      <p:sp>
        <p:nvSpPr>
          <p:cNvPr id="20" name="TextBox 5"/>
          <p:cNvSpPr txBox="1"/>
          <p:nvPr/>
        </p:nvSpPr>
        <p:spPr>
          <a:xfrm>
            <a:off x="3609178" y="4853640"/>
            <a:ext cx="2495551" cy="3190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219170"/>
            <a:r>
              <a:rPr lang="en-US" dirty="0">
                <a:solidFill>
                  <a:prstClr val="black"/>
                </a:solidFill>
                <a:latin typeface="Calibri"/>
              </a:rPr>
              <a:t>“Blank Off” or “Ultimate Pressure”</a:t>
            </a:r>
          </a:p>
        </p:txBody>
      </p:sp>
      <p:cxnSp>
        <p:nvCxnSpPr>
          <p:cNvPr id="5" name="Straight Arrow Connector 4"/>
          <p:cNvCxnSpPr/>
          <p:nvPr/>
        </p:nvCxnSpPr>
        <p:spPr>
          <a:xfrm flipH="1">
            <a:off x="3068651" y="4979718"/>
            <a:ext cx="615203" cy="610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864510" y="5564526"/>
            <a:ext cx="223191" cy="20814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cxnSp>
        <p:nvCxnSpPr>
          <p:cNvPr id="24" name="Straight Connector 23"/>
          <p:cNvCxnSpPr>
            <a:cxnSpLocks/>
          </p:cNvCxnSpPr>
          <p:nvPr/>
        </p:nvCxnSpPr>
        <p:spPr>
          <a:xfrm flipH="1">
            <a:off x="2831637" y="1868073"/>
            <a:ext cx="7040128"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5"/>
          <p:cNvSpPr txBox="1"/>
          <p:nvPr/>
        </p:nvSpPr>
        <p:spPr>
          <a:xfrm>
            <a:off x="5075167" y="1628533"/>
            <a:ext cx="3736048" cy="3190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219170"/>
            <a:r>
              <a:rPr lang="en-US" dirty="0">
                <a:solidFill>
                  <a:prstClr val="black"/>
                </a:solidFill>
                <a:latin typeface="Calibri"/>
              </a:rPr>
              <a:t>“Nominal Flow Rate” or “Maximum Pumping Speed”</a:t>
            </a:r>
          </a:p>
        </p:txBody>
      </p:sp>
      <p:sp>
        <p:nvSpPr>
          <p:cNvPr id="2" name="Text Placeholder 1"/>
          <p:cNvSpPr>
            <a:spLocks noGrp="1"/>
          </p:cNvSpPr>
          <p:nvPr>
            <p:ph type="body" sz="quarter" idx="10"/>
          </p:nvPr>
        </p:nvSpPr>
        <p:spPr/>
        <p:txBody>
          <a:bodyPr/>
          <a:lstStyle/>
          <a:p>
            <a:r>
              <a:rPr lang="en-US" dirty="0"/>
              <a:t>Performance Curve</a:t>
            </a:r>
          </a:p>
        </p:txBody>
      </p:sp>
      <p:sp>
        <p:nvSpPr>
          <p:cNvPr id="3" name="Text Placeholder 2"/>
          <p:cNvSpPr>
            <a:spLocks noGrp="1"/>
          </p:cNvSpPr>
          <p:nvPr>
            <p:ph type="body" sz="quarter" idx="12"/>
          </p:nvPr>
        </p:nvSpPr>
        <p:spPr/>
        <p:txBody>
          <a:bodyPr/>
          <a:lstStyle/>
          <a:p>
            <a:r>
              <a:rPr lang="en-US" dirty="0"/>
              <a:t>Vacuum Pump Basics</a:t>
            </a:r>
          </a:p>
        </p:txBody>
      </p:sp>
    </p:spTree>
    <p:extLst>
      <p:ext uri="{BB962C8B-B14F-4D97-AF65-F5344CB8AC3E}">
        <p14:creationId xmlns:p14="http://schemas.microsoft.com/office/powerpoint/2010/main" val="1358039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Many Choices!</a:t>
            </a:r>
          </a:p>
        </p:txBody>
      </p:sp>
      <p:sp>
        <p:nvSpPr>
          <p:cNvPr id="7" name="Text Placeholder 6"/>
          <p:cNvSpPr>
            <a:spLocks noGrp="1"/>
          </p:cNvSpPr>
          <p:nvPr>
            <p:ph type="body" sz="quarter" idx="12"/>
          </p:nvPr>
        </p:nvSpPr>
        <p:spPr/>
        <p:txBody>
          <a:bodyPr/>
          <a:lstStyle/>
          <a:p>
            <a:r>
              <a:rPr lang="en-US" dirty="0"/>
              <a:t>Vacuum Pump Technology</a:t>
            </a:r>
          </a:p>
        </p:txBody>
      </p:sp>
      <p:pic>
        <p:nvPicPr>
          <p:cNvPr id="29" name="Picture 28" descr="Schnitt-R5-NewColor-v6.ai">
            <a:extLst>
              <a:ext uri="{FF2B5EF4-FFF2-40B4-BE49-F238E27FC236}">
                <a16:creationId xmlns:a16="http://schemas.microsoft.com/office/drawing/2014/main" id="{6B38DD04-7DC4-4FF2-ADF9-9AE392B5A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302" y="1782684"/>
            <a:ext cx="1574767" cy="1728128"/>
          </a:xfrm>
          <a:prstGeom prst="rect">
            <a:avLst/>
          </a:prstGeom>
        </p:spPr>
      </p:pic>
      <p:pic>
        <p:nvPicPr>
          <p:cNvPr id="39" name="Picture 38" descr="Schnitt-COBRA-NewColor-v5.ai">
            <a:extLst>
              <a:ext uri="{FF2B5EF4-FFF2-40B4-BE49-F238E27FC236}">
                <a16:creationId xmlns:a16="http://schemas.microsoft.com/office/drawing/2014/main" id="{179F84DA-73C8-4E8D-B735-81272BD8E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2507" y="1843609"/>
            <a:ext cx="2637755" cy="1864811"/>
          </a:xfrm>
          <a:prstGeom prst="rect">
            <a:avLst/>
          </a:prstGeom>
        </p:spPr>
      </p:pic>
      <p:pic>
        <p:nvPicPr>
          <p:cNvPr id="40" name="Picture 39" descr="Schnitt-Mink-NewColor-v3.ai">
            <a:extLst>
              <a:ext uri="{FF2B5EF4-FFF2-40B4-BE49-F238E27FC236}">
                <a16:creationId xmlns:a16="http://schemas.microsoft.com/office/drawing/2014/main" id="{A158A18A-3E97-4468-B5FC-A6910DB4D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4669" y="1890960"/>
            <a:ext cx="2209447" cy="1562011"/>
          </a:xfrm>
          <a:prstGeom prst="rect">
            <a:avLst/>
          </a:prstGeom>
        </p:spPr>
      </p:pic>
      <p:pic>
        <p:nvPicPr>
          <p:cNvPr id="41" name="Picture 40" descr="Schnitt-Dolphin-NewColor-v5.ai">
            <a:extLst>
              <a:ext uri="{FF2B5EF4-FFF2-40B4-BE49-F238E27FC236}">
                <a16:creationId xmlns:a16="http://schemas.microsoft.com/office/drawing/2014/main" id="{84CB2F3E-DB4F-4F99-9A2E-3B980F39F4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829" y="1932929"/>
            <a:ext cx="1219273" cy="1577883"/>
          </a:xfrm>
          <a:prstGeom prst="rect">
            <a:avLst/>
          </a:prstGeom>
        </p:spPr>
      </p:pic>
      <p:pic>
        <p:nvPicPr>
          <p:cNvPr id="42" name="Picture 41" descr="Schnitt-Huckepack-NewColor.ai">
            <a:extLst>
              <a:ext uri="{FF2B5EF4-FFF2-40B4-BE49-F238E27FC236}">
                <a16:creationId xmlns:a16="http://schemas.microsoft.com/office/drawing/2014/main" id="{3C43940C-F0FE-437F-9090-3DA6D98113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2741" y="1604797"/>
            <a:ext cx="1579473" cy="2234147"/>
          </a:xfrm>
          <a:prstGeom prst="rect">
            <a:avLst/>
          </a:prstGeom>
        </p:spPr>
      </p:pic>
      <p:pic>
        <p:nvPicPr>
          <p:cNvPr id="43" name="Picture 42" descr="Schnitt-Tyr-NewColor-v3.ai">
            <a:extLst>
              <a:ext uri="{FF2B5EF4-FFF2-40B4-BE49-F238E27FC236}">
                <a16:creationId xmlns:a16="http://schemas.microsoft.com/office/drawing/2014/main" id="{8197E1EF-E382-40C6-AF39-4EBF307294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1431" y="4113697"/>
            <a:ext cx="1579147" cy="1694545"/>
          </a:xfrm>
          <a:prstGeom prst="rect">
            <a:avLst/>
          </a:prstGeom>
        </p:spPr>
      </p:pic>
      <p:pic>
        <p:nvPicPr>
          <p:cNvPr id="44" name="Picture 43" descr="Schnitt-Samos-NewColor2.ai">
            <a:extLst>
              <a:ext uri="{FF2B5EF4-FFF2-40B4-BE49-F238E27FC236}">
                <a16:creationId xmlns:a16="http://schemas.microsoft.com/office/drawing/2014/main" id="{EBF70D8A-AE75-4CF4-901D-3D5526A4A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5599" y="4265163"/>
            <a:ext cx="1467552" cy="1410543"/>
          </a:xfrm>
          <a:prstGeom prst="rect">
            <a:avLst/>
          </a:prstGeom>
        </p:spPr>
      </p:pic>
      <p:pic>
        <p:nvPicPr>
          <p:cNvPr id="45" name="Picture 44" descr="Schnitt-Seco-NewColor.ai">
            <a:extLst>
              <a:ext uri="{FF2B5EF4-FFF2-40B4-BE49-F238E27FC236}">
                <a16:creationId xmlns:a16="http://schemas.microsoft.com/office/drawing/2014/main" id="{5EB97CE8-30E1-4523-9A5F-86F011B4D7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5813" y="3981163"/>
            <a:ext cx="1446401" cy="1732411"/>
          </a:xfrm>
          <a:prstGeom prst="rect">
            <a:avLst/>
          </a:prstGeom>
        </p:spPr>
      </p:pic>
      <p:pic>
        <p:nvPicPr>
          <p:cNvPr id="46" name="Picture 45" descr="Schnitt-Panda-NewColor.ai">
            <a:extLst>
              <a:ext uri="{FF2B5EF4-FFF2-40B4-BE49-F238E27FC236}">
                <a16:creationId xmlns:a16="http://schemas.microsoft.com/office/drawing/2014/main" id="{37A87BEA-F240-4930-8036-EA74CBA2B5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6038" y="4150355"/>
            <a:ext cx="2251327" cy="1591619"/>
          </a:xfrm>
          <a:prstGeom prst="rect">
            <a:avLst/>
          </a:prstGeom>
        </p:spPr>
      </p:pic>
      <p:pic>
        <p:nvPicPr>
          <p:cNvPr id="47" name="Picture 46">
            <a:extLst>
              <a:ext uri="{FF2B5EF4-FFF2-40B4-BE49-F238E27FC236}">
                <a16:creationId xmlns:a16="http://schemas.microsoft.com/office/drawing/2014/main" id="{E90AD8A1-9E88-49E8-B494-9A5A07E89D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06170" y="4322611"/>
            <a:ext cx="1697265" cy="1314579"/>
          </a:xfrm>
          <a:prstGeom prst="rect">
            <a:avLst/>
          </a:prstGeom>
        </p:spPr>
      </p:pic>
      <p:sp>
        <p:nvSpPr>
          <p:cNvPr id="48" name="Rectangle 8">
            <a:extLst>
              <a:ext uri="{FF2B5EF4-FFF2-40B4-BE49-F238E27FC236}">
                <a16:creationId xmlns:a16="http://schemas.microsoft.com/office/drawing/2014/main" id="{56DA8B2B-9555-43EE-9F55-3E7DA5CBA5EF}"/>
              </a:ext>
            </a:extLst>
          </p:cNvPr>
          <p:cNvSpPr>
            <a:spLocks noChangeArrowheads="1"/>
          </p:cNvSpPr>
          <p:nvPr/>
        </p:nvSpPr>
        <p:spPr bwMode="auto">
          <a:xfrm>
            <a:off x="1417543" y="3515081"/>
            <a:ext cx="2171143"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Oil-Lubricated Rotary Vane </a:t>
            </a:r>
            <a:endParaRPr lang="en-US" altLang="en-US" sz="1200" b="1" u="none" dirty="0">
              <a:solidFill>
                <a:prstClr val="black"/>
              </a:solidFill>
              <a:latin typeface="Calibri"/>
            </a:endParaRPr>
          </a:p>
        </p:txBody>
      </p:sp>
      <p:sp>
        <p:nvSpPr>
          <p:cNvPr id="49" name="Rectangle 8">
            <a:extLst>
              <a:ext uri="{FF2B5EF4-FFF2-40B4-BE49-F238E27FC236}">
                <a16:creationId xmlns:a16="http://schemas.microsoft.com/office/drawing/2014/main" id="{996B006A-1561-4E3F-87A7-3F40EBC9E72A}"/>
              </a:ext>
            </a:extLst>
          </p:cNvPr>
          <p:cNvSpPr>
            <a:spLocks noChangeArrowheads="1"/>
          </p:cNvSpPr>
          <p:nvPr/>
        </p:nvSpPr>
        <p:spPr bwMode="auto">
          <a:xfrm>
            <a:off x="7425065" y="3480634"/>
            <a:ext cx="1696720"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Dry Screw</a:t>
            </a:r>
            <a:endParaRPr lang="en-US" altLang="en-US" sz="1200" b="1" u="none" dirty="0">
              <a:solidFill>
                <a:prstClr val="black"/>
              </a:solidFill>
              <a:latin typeface="Calibri"/>
            </a:endParaRPr>
          </a:p>
        </p:txBody>
      </p:sp>
      <p:sp>
        <p:nvSpPr>
          <p:cNvPr id="50" name="Rectangle 8">
            <a:extLst>
              <a:ext uri="{FF2B5EF4-FFF2-40B4-BE49-F238E27FC236}">
                <a16:creationId xmlns:a16="http://schemas.microsoft.com/office/drawing/2014/main" id="{4F2F1B5C-0716-4F67-B28E-FA03B6EA9934}"/>
              </a:ext>
            </a:extLst>
          </p:cNvPr>
          <p:cNvSpPr>
            <a:spLocks noChangeArrowheads="1"/>
          </p:cNvSpPr>
          <p:nvPr/>
        </p:nvSpPr>
        <p:spPr bwMode="auto">
          <a:xfrm>
            <a:off x="9691879" y="3499719"/>
            <a:ext cx="1463040"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Dry Claw</a:t>
            </a:r>
            <a:endParaRPr lang="en-US" altLang="en-US" sz="1200" b="1" u="none" dirty="0">
              <a:solidFill>
                <a:prstClr val="black"/>
              </a:solidFill>
              <a:latin typeface="Calibri"/>
            </a:endParaRPr>
          </a:p>
        </p:txBody>
      </p:sp>
      <p:sp>
        <p:nvSpPr>
          <p:cNvPr id="51" name="Rectangle 8">
            <a:extLst>
              <a:ext uri="{FF2B5EF4-FFF2-40B4-BE49-F238E27FC236}">
                <a16:creationId xmlns:a16="http://schemas.microsoft.com/office/drawing/2014/main" id="{0B8C9F2F-665A-42E2-AC7E-08687699DD60}"/>
              </a:ext>
            </a:extLst>
          </p:cNvPr>
          <p:cNvSpPr>
            <a:spLocks noChangeArrowheads="1"/>
          </p:cNvSpPr>
          <p:nvPr/>
        </p:nvSpPr>
        <p:spPr bwMode="auto">
          <a:xfrm>
            <a:off x="3777943" y="3519694"/>
            <a:ext cx="1219200"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Liquid Ring</a:t>
            </a:r>
            <a:endParaRPr lang="en-US" altLang="en-US" sz="1200" b="1" u="none" dirty="0">
              <a:solidFill>
                <a:prstClr val="black"/>
              </a:solidFill>
              <a:latin typeface="Calibri"/>
            </a:endParaRPr>
          </a:p>
        </p:txBody>
      </p:sp>
      <p:sp>
        <p:nvSpPr>
          <p:cNvPr id="52" name="Rectangle 8">
            <a:extLst>
              <a:ext uri="{FF2B5EF4-FFF2-40B4-BE49-F238E27FC236}">
                <a16:creationId xmlns:a16="http://schemas.microsoft.com/office/drawing/2014/main" id="{CEB9F663-1891-4DCD-9408-BBC8387F1B90}"/>
              </a:ext>
            </a:extLst>
          </p:cNvPr>
          <p:cNvSpPr>
            <a:spLocks noChangeArrowheads="1"/>
          </p:cNvSpPr>
          <p:nvPr/>
        </p:nvSpPr>
        <p:spPr bwMode="auto">
          <a:xfrm>
            <a:off x="5169863" y="3519694"/>
            <a:ext cx="2052320" cy="459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Once-Through Oil-Lubricated Rotary Vane </a:t>
            </a:r>
            <a:endParaRPr lang="en-US" altLang="en-US" sz="1200" b="1" u="none" dirty="0">
              <a:solidFill>
                <a:prstClr val="black"/>
              </a:solidFill>
              <a:latin typeface="Calibri"/>
            </a:endParaRPr>
          </a:p>
        </p:txBody>
      </p:sp>
      <p:sp>
        <p:nvSpPr>
          <p:cNvPr id="53" name="Rectangle 8">
            <a:extLst>
              <a:ext uri="{FF2B5EF4-FFF2-40B4-BE49-F238E27FC236}">
                <a16:creationId xmlns:a16="http://schemas.microsoft.com/office/drawing/2014/main" id="{B3BCC8FE-2653-4E56-8231-2228A91ED992}"/>
              </a:ext>
            </a:extLst>
          </p:cNvPr>
          <p:cNvSpPr>
            <a:spLocks noChangeArrowheads="1"/>
          </p:cNvSpPr>
          <p:nvPr/>
        </p:nvSpPr>
        <p:spPr bwMode="auto">
          <a:xfrm>
            <a:off x="1417543" y="5709641"/>
            <a:ext cx="2171143"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Rotary Lobe Blowers </a:t>
            </a:r>
            <a:endParaRPr lang="en-US" altLang="en-US" sz="1200" b="1" u="none" dirty="0">
              <a:solidFill>
                <a:prstClr val="black"/>
              </a:solidFill>
              <a:latin typeface="Calibri"/>
            </a:endParaRPr>
          </a:p>
        </p:txBody>
      </p:sp>
      <p:sp>
        <p:nvSpPr>
          <p:cNvPr id="54" name="Rectangle 8">
            <a:extLst>
              <a:ext uri="{FF2B5EF4-FFF2-40B4-BE49-F238E27FC236}">
                <a16:creationId xmlns:a16="http://schemas.microsoft.com/office/drawing/2014/main" id="{E352FA5C-3EAC-4E3F-B767-5AC0059A2C54}"/>
              </a:ext>
            </a:extLst>
          </p:cNvPr>
          <p:cNvSpPr>
            <a:spLocks noChangeArrowheads="1"/>
          </p:cNvSpPr>
          <p:nvPr/>
        </p:nvSpPr>
        <p:spPr bwMode="auto">
          <a:xfrm>
            <a:off x="3619165" y="5709641"/>
            <a:ext cx="1605280" cy="274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Side Channel Blowers</a:t>
            </a:r>
            <a:endParaRPr lang="en-US" altLang="en-US" sz="1200" b="1" u="none" dirty="0">
              <a:solidFill>
                <a:prstClr val="black"/>
              </a:solidFill>
              <a:latin typeface="Calibri"/>
            </a:endParaRPr>
          </a:p>
        </p:txBody>
      </p:sp>
      <p:sp>
        <p:nvSpPr>
          <p:cNvPr id="55" name="Rectangle 8">
            <a:extLst>
              <a:ext uri="{FF2B5EF4-FFF2-40B4-BE49-F238E27FC236}">
                <a16:creationId xmlns:a16="http://schemas.microsoft.com/office/drawing/2014/main" id="{A1DE028A-D4BC-41D1-862C-85C8570AF915}"/>
              </a:ext>
            </a:extLst>
          </p:cNvPr>
          <p:cNvSpPr>
            <a:spLocks noChangeArrowheads="1"/>
          </p:cNvSpPr>
          <p:nvPr/>
        </p:nvSpPr>
        <p:spPr bwMode="auto">
          <a:xfrm>
            <a:off x="5651165" y="5709641"/>
            <a:ext cx="1168400" cy="459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Dry-Running Rotary Vane</a:t>
            </a:r>
            <a:endParaRPr lang="en-US" altLang="en-US" sz="1200" b="1" u="none" dirty="0">
              <a:solidFill>
                <a:prstClr val="black"/>
              </a:solidFill>
              <a:latin typeface="Calibri"/>
            </a:endParaRPr>
          </a:p>
        </p:txBody>
      </p:sp>
      <p:sp>
        <p:nvSpPr>
          <p:cNvPr id="56" name="Rectangle 8">
            <a:extLst>
              <a:ext uri="{FF2B5EF4-FFF2-40B4-BE49-F238E27FC236}">
                <a16:creationId xmlns:a16="http://schemas.microsoft.com/office/drawing/2014/main" id="{0F49311C-24B8-4F13-8D1B-9F30CDDDD93D}"/>
              </a:ext>
            </a:extLst>
          </p:cNvPr>
          <p:cNvSpPr>
            <a:spLocks noChangeArrowheads="1"/>
          </p:cNvSpPr>
          <p:nvPr/>
        </p:nvSpPr>
        <p:spPr bwMode="auto">
          <a:xfrm>
            <a:off x="7469805" y="5709641"/>
            <a:ext cx="1554480" cy="459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Vacuum Booster</a:t>
            </a:r>
          </a:p>
          <a:p>
            <a:pPr algn="ctr" defTabSz="1219170"/>
            <a:r>
              <a:rPr lang="en-US" altLang="en-US" sz="1200" b="1" u="none" dirty="0">
                <a:solidFill>
                  <a:prstClr val="black"/>
                </a:solidFill>
                <a:latin typeface="Calibri"/>
              </a:rPr>
              <a:t>(with Bypass)</a:t>
            </a:r>
          </a:p>
        </p:txBody>
      </p:sp>
      <p:sp>
        <p:nvSpPr>
          <p:cNvPr id="57" name="Rectangle 8">
            <a:extLst>
              <a:ext uri="{FF2B5EF4-FFF2-40B4-BE49-F238E27FC236}">
                <a16:creationId xmlns:a16="http://schemas.microsoft.com/office/drawing/2014/main" id="{B6AC99AE-A19B-4AFC-A225-3CF6C38BE842}"/>
              </a:ext>
            </a:extLst>
          </p:cNvPr>
          <p:cNvSpPr>
            <a:spLocks noChangeArrowheads="1"/>
          </p:cNvSpPr>
          <p:nvPr/>
        </p:nvSpPr>
        <p:spPr bwMode="auto">
          <a:xfrm>
            <a:off x="9603405" y="5709641"/>
            <a:ext cx="1493520" cy="459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88" tIns="44451" rIns="90488" bIns="44451">
            <a:spAutoFit/>
          </a:bodyPr>
          <a:lstStyle>
            <a:lvl1pPr eaLnBrk="0" hangingPunct="0">
              <a:defRPr sz="2000" u="sng">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u="sng">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u="sng">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u="sng">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u="sng">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u="sng">
                <a:solidFill>
                  <a:schemeClr val="tx1"/>
                </a:solidFill>
                <a:latin typeface="Times New Roman" panose="02020603050405020304" pitchFamily="18" charset="0"/>
                <a:ea typeface="MS PGothic" panose="020B0600070205080204" pitchFamily="34" charset="-128"/>
              </a:defRPr>
            </a:lvl9pPr>
          </a:lstStyle>
          <a:p>
            <a:pPr algn="ctr" defTabSz="1219170"/>
            <a:r>
              <a:rPr lang="en-US" sz="1200" b="1" u="none" dirty="0">
                <a:solidFill>
                  <a:prstClr val="black"/>
                </a:solidFill>
                <a:latin typeface="Calibri"/>
              </a:rPr>
              <a:t>Vacuum Booster</a:t>
            </a:r>
          </a:p>
          <a:p>
            <a:pPr algn="ctr" defTabSz="1219170"/>
            <a:r>
              <a:rPr lang="en-US" altLang="en-US" sz="1200" b="1" u="none" dirty="0">
                <a:solidFill>
                  <a:prstClr val="black"/>
                </a:solidFill>
                <a:latin typeface="Calibri"/>
              </a:rPr>
              <a:t>(without Bypass)</a:t>
            </a:r>
          </a:p>
        </p:txBody>
      </p:sp>
      <p:sp>
        <p:nvSpPr>
          <p:cNvPr id="3" name="Star: 7 Points 2">
            <a:extLst>
              <a:ext uri="{FF2B5EF4-FFF2-40B4-BE49-F238E27FC236}">
                <a16:creationId xmlns:a16="http://schemas.microsoft.com/office/drawing/2014/main" id="{C604E0A3-E645-4A4F-82A1-F40591042A8F}"/>
              </a:ext>
            </a:extLst>
          </p:cNvPr>
          <p:cNvSpPr/>
          <p:nvPr/>
        </p:nvSpPr>
        <p:spPr>
          <a:xfrm rot="20854184">
            <a:off x="1064402" y="2840205"/>
            <a:ext cx="917151" cy="526671"/>
          </a:xfrm>
          <a:prstGeom prst="star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white"/>
                </a:solidFill>
                <a:latin typeface="Noto Sans" panose="020B0502040504020204" pitchFamily="34" charset="0"/>
                <a:ea typeface="Noto Sans" panose="020B0502040504020204" pitchFamily="34" charset="0"/>
                <a:cs typeface="Noto Sans" panose="020B0502040504020204" pitchFamily="34" charset="0"/>
              </a:rPr>
              <a:t>WET</a:t>
            </a:r>
          </a:p>
        </p:txBody>
      </p:sp>
      <p:sp>
        <p:nvSpPr>
          <p:cNvPr id="60" name="Star: 7 Points 59">
            <a:extLst>
              <a:ext uri="{FF2B5EF4-FFF2-40B4-BE49-F238E27FC236}">
                <a16:creationId xmlns:a16="http://schemas.microsoft.com/office/drawing/2014/main" id="{F8A131C9-A3DC-4844-939B-1CEC49963A22}"/>
              </a:ext>
            </a:extLst>
          </p:cNvPr>
          <p:cNvSpPr/>
          <p:nvPr/>
        </p:nvSpPr>
        <p:spPr>
          <a:xfrm rot="20854184">
            <a:off x="3227023" y="2840205"/>
            <a:ext cx="917151" cy="526671"/>
          </a:xfrm>
          <a:prstGeom prst="star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white"/>
                </a:solidFill>
                <a:latin typeface="Noto Sans" panose="020B0502040504020204" pitchFamily="34" charset="0"/>
                <a:ea typeface="Noto Sans" panose="020B0502040504020204" pitchFamily="34" charset="0"/>
                <a:cs typeface="Noto Sans" panose="020B0502040504020204" pitchFamily="34" charset="0"/>
              </a:rPr>
              <a:t>WET</a:t>
            </a:r>
          </a:p>
        </p:txBody>
      </p:sp>
      <p:sp>
        <p:nvSpPr>
          <p:cNvPr id="61" name="Star: 7 Points 60">
            <a:extLst>
              <a:ext uri="{FF2B5EF4-FFF2-40B4-BE49-F238E27FC236}">
                <a16:creationId xmlns:a16="http://schemas.microsoft.com/office/drawing/2014/main" id="{C84B4B90-D19D-4AC5-83A7-7E83A1D73931}"/>
              </a:ext>
            </a:extLst>
          </p:cNvPr>
          <p:cNvSpPr/>
          <p:nvPr/>
        </p:nvSpPr>
        <p:spPr>
          <a:xfrm rot="20854184">
            <a:off x="5127925" y="2833550"/>
            <a:ext cx="917151" cy="526671"/>
          </a:xfrm>
          <a:prstGeom prst="star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white"/>
                </a:solidFill>
                <a:latin typeface="Noto Sans" panose="020B0502040504020204" pitchFamily="34" charset="0"/>
                <a:ea typeface="Noto Sans" panose="020B0502040504020204" pitchFamily="34" charset="0"/>
                <a:cs typeface="Noto Sans" panose="020B0502040504020204" pitchFamily="34" charset="0"/>
              </a:rPr>
              <a:t>WET</a:t>
            </a:r>
          </a:p>
        </p:txBody>
      </p:sp>
      <p:sp>
        <p:nvSpPr>
          <p:cNvPr id="62" name="Star: 7 Points 61">
            <a:extLst>
              <a:ext uri="{FF2B5EF4-FFF2-40B4-BE49-F238E27FC236}">
                <a16:creationId xmlns:a16="http://schemas.microsoft.com/office/drawing/2014/main" id="{63A8F3BB-1E5F-4A5A-938B-0706089226AB}"/>
              </a:ext>
            </a:extLst>
          </p:cNvPr>
          <p:cNvSpPr/>
          <p:nvPr/>
        </p:nvSpPr>
        <p:spPr>
          <a:xfrm rot="20854184">
            <a:off x="6872077" y="2813871"/>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3" name="Star: 7 Points 62">
            <a:extLst>
              <a:ext uri="{FF2B5EF4-FFF2-40B4-BE49-F238E27FC236}">
                <a16:creationId xmlns:a16="http://schemas.microsoft.com/office/drawing/2014/main" id="{D44138C4-D323-4679-9CA9-09DE054E0FA1}"/>
              </a:ext>
            </a:extLst>
          </p:cNvPr>
          <p:cNvSpPr/>
          <p:nvPr/>
        </p:nvSpPr>
        <p:spPr>
          <a:xfrm rot="20854184">
            <a:off x="9300309" y="2844289"/>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4" name="Star: 7 Points 63">
            <a:extLst>
              <a:ext uri="{FF2B5EF4-FFF2-40B4-BE49-F238E27FC236}">
                <a16:creationId xmlns:a16="http://schemas.microsoft.com/office/drawing/2014/main" id="{CF1C1BB4-B9B5-4811-8BBC-4D783103C8E2}"/>
              </a:ext>
            </a:extLst>
          </p:cNvPr>
          <p:cNvSpPr/>
          <p:nvPr/>
        </p:nvSpPr>
        <p:spPr>
          <a:xfrm rot="20854184">
            <a:off x="1394703" y="5017985"/>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5" name="Star: 7 Points 64">
            <a:extLst>
              <a:ext uri="{FF2B5EF4-FFF2-40B4-BE49-F238E27FC236}">
                <a16:creationId xmlns:a16="http://schemas.microsoft.com/office/drawing/2014/main" id="{84FB2837-AF16-43F9-9E48-DF253D6FA6AC}"/>
              </a:ext>
            </a:extLst>
          </p:cNvPr>
          <p:cNvSpPr/>
          <p:nvPr/>
        </p:nvSpPr>
        <p:spPr>
          <a:xfrm rot="20854184">
            <a:off x="3358873" y="5017985"/>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6" name="Star: 7 Points 65">
            <a:extLst>
              <a:ext uri="{FF2B5EF4-FFF2-40B4-BE49-F238E27FC236}">
                <a16:creationId xmlns:a16="http://schemas.microsoft.com/office/drawing/2014/main" id="{867EF73F-F586-4B19-8105-9B069E622676}"/>
              </a:ext>
            </a:extLst>
          </p:cNvPr>
          <p:cNvSpPr/>
          <p:nvPr/>
        </p:nvSpPr>
        <p:spPr>
          <a:xfrm rot="20854184">
            <a:off x="5127926" y="5017983"/>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7" name="Star: 7 Points 66">
            <a:extLst>
              <a:ext uri="{FF2B5EF4-FFF2-40B4-BE49-F238E27FC236}">
                <a16:creationId xmlns:a16="http://schemas.microsoft.com/office/drawing/2014/main" id="{859155B2-8B22-4664-8480-F480887E91F2}"/>
              </a:ext>
            </a:extLst>
          </p:cNvPr>
          <p:cNvSpPr/>
          <p:nvPr/>
        </p:nvSpPr>
        <p:spPr>
          <a:xfrm rot="20854184">
            <a:off x="7087397" y="5017983"/>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
        <p:nvSpPr>
          <p:cNvPr id="68" name="Star: 7 Points 67">
            <a:extLst>
              <a:ext uri="{FF2B5EF4-FFF2-40B4-BE49-F238E27FC236}">
                <a16:creationId xmlns:a16="http://schemas.microsoft.com/office/drawing/2014/main" id="{E3FBBA3B-69E3-4898-8CFD-E0C96B6E7075}"/>
              </a:ext>
            </a:extLst>
          </p:cNvPr>
          <p:cNvSpPr/>
          <p:nvPr/>
        </p:nvSpPr>
        <p:spPr>
          <a:xfrm rot="20854184">
            <a:off x="9243382" y="5017982"/>
            <a:ext cx="917151" cy="526671"/>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933" b="1" dirty="0">
                <a:solidFill>
                  <a:prstClr val="black"/>
                </a:solidFill>
                <a:latin typeface="Noto Sans" panose="020B0502040504020204" pitchFamily="34" charset="0"/>
                <a:ea typeface="Noto Sans" panose="020B0502040504020204" pitchFamily="34" charset="0"/>
                <a:cs typeface="Noto Sans" panose="020B0502040504020204" pitchFamily="34" charset="0"/>
              </a:rPr>
              <a:t>DRY</a:t>
            </a:r>
          </a:p>
        </p:txBody>
      </p:sp>
    </p:spTree>
    <p:extLst>
      <p:ext uri="{BB962C8B-B14F-4D97-AF65-F5344CB8AC3E}">
        <p14:creationId xmlns:p14="http://schemas.microsoft.com/office/powerpoint/2010/main" val="923233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5-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1584" y="2180862"/>
            <a:ext cx="3936437" cy="3936437"/>
          </a:xfrm>
          <a:prstGeom prst="rect">
            <a:avLst/>
          </a:prstGeom>
        </p:spPr>
      </p:pic>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Rotary Vane (oil-sealed)</a:t>
            </a:r>
          </a:p>
        </p:txBody>
      </p:sp>
      <p:sp>
        <p:nvSpPr>
          <p:cNvPr id="4" name="Text Placeholder 3"/>
          <p:cNvSpPr>
            <a:spLocks noGrp="1"/>
          </p:cNvSpPr>
          <p:nvPr>
            <p:ph type="body" sz="quarter" idx="12"/>
          </p:nvPr>
        </p:nvSpPr>
        <p:spPr/>
        <p:txBody>
          <a:bodyPr/>
          <a:lstStyle/>
          <a:p>
            <a:r>
              <a:rPr lang="en-US" dirty="0"/>
              <a:t>Vacuum Pump Technology</a:t>
            </a:r>
          </a:p>
        </p:txBody>
      </p:sp>
      <p:pic>
        <p:nvPicPr>
          <p:cNvPr id="3" name="Picture 2" descr="R5-RA-0100-F.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96" y="2276872"/>
            <a:ext cx="4543552" cy="3330741"/>
          </a:xfrm>
          <a:prstGeom prst="rect">
            <a:avLst/>
          </a:prstGeom>
        </p:spPr>
      </p:pic>
      <p:sp>
        <p:nvSpPr>
          <p:cNvPr id="7" name="Content Placeholder 5"/>
          <p:cNvSpPr txBox="1">
            <a:spLocks/>
          </p:cNvSpPr>
          <p:nvPr/>
        </p:nvSpPr>
        <p:spPr>
          <a:xfrm>
            <a:off x="458933" y="1618143"/>
            <a:ext cx="4378111" cy="22909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pPr>
            <a:r>
              <a:rPr lang="en-US" sz="2400" dirty="0">
                <a:solidFill>
                  <a:prstClr val="black"/>
                </a:solidFill>
                <a:latin typeface="Calibri"/>
              </a:rPr>
              <a:t>Powerful, efficient vacuum</a:t>
            </a:r>
          </a:p>
          <a:p>
            <a:pPr marL="304792" indent="-304792" defTabSz="1219170">
              <a:spcBef>
                <a:spcPts val="1333"/>
              </a:spcBef>
            </a:pPr>
            <a:r>
              <a:rPr lang="en-US" sz="2400" dirty="0">
                <a:solidFill>
                  <a:prstClr val="black"/>
                </a:solidFill>
                <a:latin typeface="Calibri"/>
              </a:rPr>
              <a:t>Maintenance: Oil &amp; filters</a:t>
            </a:r>
          </a:p>
        </p:txBody>
      </p:sp>
      <p:sp>
        <p:nvSpPr>
          <p:cNvPr id="5" name="Text Placeholder 4"/>
          <p:cNvSpPr>
            <a:spLocks noGrp="1"/>
          </p:cNvSpPr>
          <p:nvPr>
            <p:ph type="body" sz="quarter" idx="14"/>
          </p:nvPr>
        </p:nvSpPr>
        <p:spPr>
          <a:xfrm>
            <a:off x="6112499" y="5157192"/>
            <a:ext cx="5456109" cy="4579040"/>
          </a:xfrm>
        </p:spPr>
        <p:txBody>
          <a:bodyPr/>
          <a:lstStyle/>
          <a:p>
            <a:pPr marL="380990" indent="-380990">
              <a:buFont typeface="Arial" panose="020B0604020202020204" pitchFamily="34" charset="0"/>
              <a:buChar char="•"/>
            </a:pPr>
            <a:r>
              <a:rPr lang="en-US" dirty="0"/>
              <a:t>Oil recirculating</a:t>
            </a:r>
          </a:p>
          <a:p>
            <a:pPr marL="380990" indent="-380990">
              <a:buFont typeface="Arial" panose="020B0604020202020204" pitchFamily="34" charset="0"/>
              <a:buChar char="•"/>
            </a:pPr>
            <a:r>
              <a:rPr lang="en-US" dirty="0"/>
              <a:t>Quiet, smooth</a:t>
            </a:r>
          </a:p>
          <a:p>
            <a:endParaRPr lang="en-US" dirty="0"/>
          </a:p>
        </p:txBody>
      </p:sp>
    </p:spTree>
    <p:extLst>
      <p:ext uri="{BB962C8B-B14F-4D97-AF65-F5344CB8AC3E}">
        <p14:creationId xmlns:p14="http://schemas.microsoft.com/office/powerpoint/2010/main" val="9250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lphin-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3605" y="1892829"/>
            <a:ext cx="4032449" cy="4032448"/>
          </a:xfrm>
          <a:prstGeom prst="rect">
            <a:avLst/>
          </a:prstGeom>
        </p:spPr>
      </p:pic>
      <p:pic>
        <p:nvPicPr>
          <p:cNvPr id="8" name="Picture 7" descr="Busch-Dolphin.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2011" y="1988841"/>
            <a:ext cx="5522411" cy="3245092"/>
          </a:xfrm>
          <a:prstGeom prst="rect">
            <a:avLst/>
          </a:prstGeom>
        </p:spPr>
      </p:pic>
      <p:sp>
        <p:nvSpPr>
          <p:cNvPr id="6" name="Content Placeholder 5"/>
          <p:cNvSpPr>
            <a:spLocks noGrp="1"/>
          </p:cNvSpPr>
          <p:nvPr>
            <p:ph type="body" sz="quarter" idx="10"/>
          </p:nvPr>
        </p:nvSpPr>
        <p:spPr/>
        <p:txBody>
          <a:bodyPr/>
          <a:lstStyle/>
          <a:p>
            <a:r>
              <a:rPr lang="en-US" dirty="0"/>
              <a:t>Liquid Ring</a:t>
            </a:r>
          </a:p>
        </p:txBody>
      </p:sp>
      <p:sp>
        <p:nvSpPr>
          <p:cNvPr id="10" name="Text Placeholder 9"/>
          <p:cNvSpPr>
            <a:spLocks noGrp="1"/>
          </p:cNvSpPr>
          <p:nvPr>
            <p:ph type="body" sz="quarter" idx="12"/>
          </p:nvPr>
        </p:nvSpPr>
        <p:spPr/>
        <p:txBody>
          <a:bodyPr/>
          <a:lstStyle/>
          <a:p>
            <a:r>
              <a:rPr lang="en-US" dirty="0"/>
              <a:t>Vacuum Pump Technology</a:t>
            </a:r>
          </a:p>
        </p:txBody>
      </p:sp>
      <p:sp>
        <p:nvSpPr>
          <p:cNvPr id="11" name="Text Placeholder 10"/>
          <p:cNvSpPr>
            <a:spLocks noGrp="1"/>
          </p:cNvSpPr>
          <p:nvPr>
            <p:ph type="body" sz="quarter" idx="14"/>
          </p:nvPr>
        </p:nvSpPr>
        <p:spPr>
          <a:xfrm>
            <a:off x="6192011" y="4773149"/>
            <a:ext cx="5456109" cy="4579040"/>
          </a:xfrm>
        </p:spPr>
        <p:txBody>
          <a:bodyPr/>
          <a:lstStyle/>
          <a:p>
            <a:r>
              <a:rPr lang="en-US" sz="2000" dirty="0"/>
              <a:t>Water in Pump Chamber</a:t>
            </a:r>
          </a:p>
          <a:p>
            <a:r>
              <a:rPr lang="en-US" sz="2000" dirty="0"/>
              <a:t>High water handling capability</a:t>
            </a:r>
          </a:p>
          <a:p>
            <a:endParaRPr lang="en-US" dirty="0"/>
          </a:p>
        </p:txBody>
      </p:sp>
      <p:sp>
        <p:nvSpPr>
          <p:cNvPr id="7" name="Content Placeholder 5"/>
          <p:cNvSpPr txBox="1">
            <a:spLocks/>
          </p:cNvSpPr>
          <p:nvPr/>
        </p:nvSpPr>
        <p:spPr>
          <a:xfrm>
            <a:off x="421906" y="1834559"/>
            <a:ext cx="4848225" cy="1131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pPr>
            <a:r>
              <a:rPr lang="en-US" sz="2400" dirty="0">
                <a:solidFill>
                  <a:prstClr val="black"/>
                </a:solidFill>
                <a:latin typeface="Calibri"/>
              </a:rPr>
              <a:t>Choice of Seal Liquid</a:t>
            </a:r>
          </a:p>
          <a:p>
            <a:pPr marL="304792" indent="-304792" defTabSz="1219170">
              <a:spcBef>
                <a:spcPts val="1333"/>
              </a:spcBef>
            </a:pPr>
            <a:r>
              <a:rPr lang="en-US" sz="2400" dirty="0">
                <a:solidFill>
                  <a:prstClr val="black"/>
                </a:solidFill>
                <a:latin typeface="Calibri"/>
              </a:rPr>
              <a:t>Different MOC</a:t>
            </a:r>
          </a:p>
        </p:txBody>
      </p:sp>
    </p:spTree>
    <p:extLst>
      <p:ext uri="{BB962C8B-B14F-4D97-AF65-F5344CB8AC3E}">
        <p14:creationId xmlns:p14="http://schemas.microsoft.com/office/powerpoint/2010/main" val="30914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ink-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9563" y="1892829"/>
            <a:ext cx="3785659" cy="378565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548" y="2850777"/>
            <a:ext cx="5356320" cy="2604224"/>
          </a:xfrm>
          <a:prstGeom prst="rect">
            <a:avLst/>
          </a:prstGeom>
        </p:spPr>
      </p:pic>
      <p:sp>
        <p:nvSpPr>
          <p:cNvPr id="6" name="Content Placeholder 5"/>
          <p:cNvSpPr>
            <a:spLocks noGrp="1"/>
          </p:cNvSpPr>
          <p:nvPr>
            <p:ph type="body" sz="quarter" idx="10"/>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Dry Rotary Claw</a:t>
            </a:r>
          </a:p>
        </p:txBody>
      </p:sp>
      <p:sp>
        <p:nvSpPr>
          <p:cNvPr id="4" name="Text Placeholder 3"/>
          <p:cNvSpPr>
            <a:spLocks noGrp="1"/>
          </p:cNvSpPr>
          <p:nvPr>
            <p:ph type="body" sz="quarter" idx="12"/>
          </p:nvPr>
        </p:nvSpPr>
        <p:spPr/>
        <p:txBody>
          <a:bodyPr/>
          <a:lstStyle/>
          <a:p>
            <a:r>
              <a:rPr lang="en-US" dirty="0"/>
              <a:t>Vacuum Pump Technology</a:t>
            </a:r>
          </a:p>
        </p:txBody>
      </p:sp>
      <p:sp>
        <p:nvSpPr>
          <p:cNvPr id="5" name="Text Placeholder 4"/>
          <p:cNvSpPr>
            <a:spLocks noGrp="1"/>
          </p:cNvSpPr>
          <p:nvPr>
            <p:ph type="body" sz="quarter" idx="14"/>
          </p:nvPr>
        </p:nvSpPr>
        <p:spPr>
          <a:xfrm>
            <a:off x="6192011" y="4965171"/>
            <a:ext cx="5456109" cy="4579040"/>
          </a:xfrm>
        </p:spPr>
        <p:txBody>
          <a:bodyPr/>
          <a:lstStyle/>
          <a:p>
            <a:r>
              <a:rPr lang="en-US" dirty="0"/>
              <a:t>Dry, non-Contacting</a:t>
            </a:r>
          </a:p>
          <a:p>
            <a:r>
              <a:rPr lang="en-US" dirty="0"/>
              <a:t>Limited vacuum level</a:t>
            </a:r>
          </a:p>
          <a:p>
            <a:endParaRPr lang="en-US" dirty="0"/>
          </a:p>
        </p:txBody>
      </p:sp>
      <p:sp>
        <p:nvSpPr>
          <p:cNvPr id="10" name="Content Placeholder 5"/>
          <p:cNvSpPr txBox="1">
            <a:spLocks/>
          </p:cNvSpPr>
          <p:nvPr/>
        </p:nvSpPr>
        <p:spPr>
          <a:xfrm>
            <a:off x="527382" y="1700809"/>
            <a:ext cx="4024423" cy="1256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Efficient</a:t>
            </a:r>
          </a:p>
          <a:p>
            <a:pPr marL="304792" indent="-304792" defTabSz="1219170">
              <a:spcBef>
                <a:spcPts val="1333"/>
              </a:spcBef>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Low maintenance</a:t>
            </a:r>
          </a:p>
        </p:txBody>
      </p:sp>
    </p:spTree>
    <p:extLst>
      <p:ext uri="{BB962C8B-B14F-4D97-AF65-F5344CB8AC3E}">
        <p14:creationId xmlns:p14="http://schemas.microsoft.com/office/powerpoint/2010/main" val="38009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BRA-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403" y="1892830"/>
            <a:ext cx="4780525" cy="4780525"/>
          </a:xfrm>
          <a:prstGeom prst="rect">
            <a:avLst/>
          </a:prstGeom>
        </p:spPr>
      </p:pic>
      <p:sp>
        <p:nvSpPr>
          <p:cNvPr id="4" name="Text Placeholder 3"/>
          <p:cNvSpPr>
            <a:spLocks noGrp="1"/>
          </p:cNvSpPr>
          <p:nvPr>
            <p:ph type="body" sz="quarter" idx="12"/>
          </p:nvPr>
        </p:nvSpPr>
        <p:spPr/>
        <p:txBody>
          <a:bodyPr/>
          <a:lstStyle/>
          <a:p>
            <a:r>
              <a:rPr lang="en-US" dirty="0"/>
              <a:t>Vacuum Pump Technology</a:t>
            </a:r>
          </a:p>
        </p:txBody>
      </p:sp>
      <p:sp>
        <p:nvSpPr>
          <p:cNvPr id="5" name="Text Placeholder 4"/>
          <p:cNvSpPr>
            <a:spLocks noGrp="1"/>
          </p:cNvSpPr>
          <p:nvPr>
            <p:ph type="body" sz="quarter" idx="14"/>
          </p:nvPr>
        </p:nvSpPr>
        <p:spPr>
          <a:xfrm>
            <a:off x="447869" y="1508787"/>
            <a:ext cx="9584568" cy="4579040"/>
          </a:xfrm>
        </p:spPr>
        <p:txBody>
          <a:bodyPr/>
          <a:lstStyle/>
          <a:p>
            <a:pPr lvl="1">
              <a:lnSpc>
                <a:spcPct val="150000"/>
              </a:lnSpc>
              <a:spcBef>
                <a:spcPts val="0"/>
              </a:spcBef>
              <a:buFont typeface="Arial"/>
              <a:buChar char="•"/>
            </a:pPr>
            <a:r>
              <a:rPr lang="en-US" dirty="0"/>
              <a:t>Non-Contacting</a:t>
            </a:r>
          </a:p>
          <a:p>
            <a:pPr lvl="1">
              <a:lnSpc>
                <a:spcPct val="150000"/>
              </a:lnSpc>
              <a:spcBef>
                <a:spcPts val="0"/>
              </a:spcBef>
              <a:buFont typeface="Arial"/>
              <a:buChar char="•"/>
            </a:pPr>
            <a:r>
              <a:rPr lang="en-US" dirty="0"/>
              <a:t>Corrosive applications</a:t>
            </a:r>
          </a:p>
          <a:p>
            <a:pPr lvl="1">
              <a:lnSpc>
                <a:spcPct val="150000"/>
              </a:lnSpc>
              <a:spcBef>
                <a:spcPts val="0"/>
              </a:spcBef>
              <a:buFont typeface="Arial"/>
              <a:buChar char="•"/>
            </a:pPr>
            <a:endParaRPr lang="en-US" dirty="0"/>
          </a:p>
        </p:txBody>
      </p:sp>
      <p:pic>
        <p:nvPicPr>
          <p:cNvPr id="8" name="Picture 7" descr="Busch-COBRA-NC-0630-C cop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3979" y="2737453"/>
            <a:ext cx="4723397" cy="3403180"/>
          </a:xfrm>
          <a:prstGeom prst="rect">
            <a:avLst/>
          </a:prstGeom>
        </p:spPr>
      </p:pic>
      <p:sp>
        <p:nvSpPr>
          <p:cNvPr id="3" name="Text Placeholder 2">
            <a:extLst>
              <a:ext uri="{FF2B5EF4-FFF2-40B4-BE49-F238E27FC236}">
                <a16:creationId xmlns:a16="http://schemas.microsoft.com/office/drawing/2014/main" id="{A1A97ECF-172C-4781-B981-85542DAA8DA9}"/>
              </a:ext>
            </a:extLst>
          </p:cNvPr>
          <p:cNvSpPr>
            <a:spLocks noGrp="1"/>
          </p:cNvSpPr>
          <p:nvPr>
            <p:ph type="body" sz="quarter" idx="10"/>
          </p:nvPr>
        </p:nvSpPr>
        <p:spPr/>
        <p:txBody>
          <a:bodyPr/>
          <a:lstStyle/>
          <a:p>
            <a:r>
              <a:rPr lang="en-US" dirty="0"/>
              <a:t>Dry Rotary Screw</a:t>
            </a:r>
          </a:p>
        </p:txBody>
      </p:sp>
    </p:spTree>
    <p:extLst>
      <p:ext uri="{BB962C8B-B14F-4D97-AF65-F5344CB8AC3E}">
        <p14:creationId xmlns:p14="http://schemas.microsoft.com/office/powerpoint/2010/main" val="33851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uma-Anim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8021" y="1316765"/>
            <a:ext cx="2976331" cy="2976331"/>
          </a:xfrm>
          <a:prstGeom prst="rect">
            <a:avLst/>
          </a:prstGeom>
        </p:spPr>
      </p:pic>
      <p:pic>
        <p:nvPicPr>
          <p:cNvPr id="4" name="Panda-Animat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27381" y="1028733"/>
            <a:ext cx="3456384" cy="3456384"/>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4416" t="8417"/>
          <a:stretch/>
        </p:blipFill>
        <p:spPr>
          <a:xfrm>
            <a:off x="3282462" y="3853042"/>
            <a:ext cx="3522917" cy="1880215"/>
          </a:xfrm>
          <a:prstGeom prst="rect">
            <a:avLst/>
          </a:prstGeom>
        </p:spPr>
      </p:pic>
      <p:sp>
        <p:nvSpPr>
          <p:cNvPr id="6" name="Content Placeholder 5"/>
          <p:cNvSpPr>
            <a:spLocks noGrp="1"/>
          </p:cNvSpPr>
          <p:nvPr>
            <p:ph type="body" sz="quarter" idx="10"/>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Rotary Lobe Vacuum Boosters</a:t>
            </a:r>
          </a:p>
        </p:txBody>
      </p:sp>
      <p:sp>
        <p:nvSpPr>
          <p:cNvPr id="7" name="Text Placeholder 6"/>
          <p:cNvSpPr>
            <a:spLocks noGrp="1"/>
          </p:cNvSpPr>
          <p:nvPr>
            <p:ph type="body" sz="quarter" idx="12"/>
          </p:nvPr>
        </p:nvSpPr>
        <p:spPr/>
        <p:txBody>
          <a:bodyPr/>
          <a:lstStyle/>
          <a:p>
            <a:r>
              <a:rPr lang="en-US" dirty="0"/>
              <a:t>Vacuum Pump Technology</a:t>
            </a:r>
          </a:p>
        </p:txBody>
      </p:sp>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0019" t="14631" b="14347"/>
          <a:stretch/>
        </p:blipFill>
        <p:spPr>
          <a:xfrm>
            <a:off x="8496267" y="3583410"/>
            <a:ext cx="3537445" cy="1861815"/>
          </a:xfrm>
          <a:prstGeom prst="rect">
            <a:avLst/>
          </a:prstGeom>
        </p:spPr>
      </p:pic>
      <p:sp>
        <p:nvSpPr>
          <p:cNvPr id="3" name="TextBox 2"/>
          <p:cNvSpPr txBox="1"/>
          <p:nvPr/>
        </p:nvSpPr>
        <p:spPr>
          <a:xfrm>
            <a:off x="1337408" y="4197085"/>
            <a:ext cx="1398219" cy="369332"/>
          </a:xfrm>
          <a:prstGeom prst="rect">
            <a:avLst/>
          </a:prstGeom>
          <a:noFill/>
        </p:spPr>
        <p:txBody>
          <a:bodyPr wrap="square" rtlCol="0">
            <a:spAutoFit/>
          </a:bodyPr>
          <a:lstStyle/>
          <a:p>
            <a:pPr algn="ctr" defTabSz="1219170"/>
            <a:r>
              <a:rPr lang="en-US" b="1" dirty="0">
                <a:solidFill>
                  <a:prstClr val="black"/>
                </a:solidFill>
                <a:latin typeface="Calibri"/>
              </a:rPr>
              <a:t>Bypass</a:t>
            </a:r>
          </a:p>
        </p:txBody>
      </p:sp>
      <p:sp>
        <p:nvSpPr>
          <p:cNvPr id="14" name="TextBox 13"/>
          <p:cNvSpPr txBox="1"/>
          <p:nvPr/>
        </p:nvSpPr>
        <p:spPr>
          <a:xfrm>
            <a:off x="7001453" y="4101075"/>
            <a:ext cx="1398219" cy="369332"/>
          </a:xfrm>
          <a:prstGeom prst="rect">
            <a:avLst/>
          </a:prstGeom>
          <a:noFill/>
        </p:spPr>
        <p:txBody>
          <a:bodyPr wrap="square" rtlCol="0">
            <a:spAutoFit/>
          </a:bodyPr>
          <a:lstStyle/>
          <a:p>
            <a:pPr algn="ctr" defTabSz="1219170"/>
            <a:r>
              <a:rPr lang="en-US" b="1" dirty="0">
                <a:solidFill>
                  <a:prstClr val="black"/>
                </a:solidFill>
                <a:latin typeface="Calibri"/>
              </a:rPr>
              <a:t>Non-Bypass</a:t>
            </a:r>
          </a:p>
        </p:txBody>
      </p:sp>
      <p:sp>
        <p:nvSpPr>
          <p:cNvPr id="8" name="Rectangle 7"/>
          <p:cNvSpPr/>
          <p:nvPr/>
        </p:nvSpPr>
        <p:spPr>
          <a:xfrm>
            <a:off x="1007435" y="5637246"/>
            <a:ext cx="9313035" cy="748795"/>
          </a:xfrm>
          <a:prstGeom prst="rect">
            <a:avLst/>
          </a:prstGeom>
        </p:spPr>
        <p:txBody>
          <a:bodyPr wrap="square">
            <a:spAutoFit/>
          </a:bodyPr>
          <a:lstStyle/>
          <a:p>
            <a:pPr algn="ct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Work in conjunction with a vacuum pump </a:t>
            </a:r>
          </a:p>
          <a:p>
            <a:pPr algn="ctr" defTabSz="1219170"/>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(limited in differential pressure)</a:t>
            </a:r>
            <a:endParaRPr lang="en-US" sz="2133" dirty="0">
              <a:solidFill>
                <a:prstClr val="black"/>
              </a:solidFill>
              <a:latin typeface="Calibri"/>
            </a:endParaRPr>
          </a:p>
        </p:txBody>
      </p:sp>
    </p:spTree>
    <p:extLst>
      <p:ext uri="{BB962C8B-B14F-4D97-AF65-F5344CB8AC3E}">
        <p14:creationId xmlns:p14="http://schemas.microsoft.com/office/powerpoint/2010/main" val="23735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par>
                          <p:cTn id="7" fill="hold">
                            <p:stCondLst>
                              <p:cond delay="2666"/>
                            </p:stCondLst>
                            <p:childTnLst>
                              <p:par>
                                <p:cTn id="8" presetID="1" presetClass="mediacall" presetSubtype="0" fill="hold" nodeType="afterEffect">
                                  <p:stCondLst>
                                    <p:cond delay="0"/>
                                  </p:stCondLst>
                                  <p:childTnLst>
                                    <p:cmd type="call" cmd="playFrom(0.0)">
                                      <p:cBhvr>
                                        <p:cTn id="9" dur="2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Booster + Vacuum Pump Combi</a:t>
            </a:r>
          </a:p>
        </p:txBody>
      </p:sp>
      <p:sp>
        <p:nvSpPr>
          <p:cNvPr id="7" name="Text Placeholder 6"/>
          <p:cNvSpPr>
            <a:spLocks noGrp="1"/>
          </p:cNvSpPr>
          <p:nvPr>
            <p:ph type="body" sz="quarter" idx="12"/>
          </p:nvPr>
        </p:nvSpPr>
        <p:spPr/>
        <p:txBody>
          <a:bodyPr/>
          <a:lstStyle/>
          <a:p>
            <a:r>
              <a:rPr lang="en-US" dirty="0"/>
              <a:t>Vacuum Pump Technology</a:t>
            </a:r>
          </a:p>
        </p:txBody>
      </p:sp>
      <p:grpSp>
        <p:nvGrpSpPr>
          <p:cNvPr id="4" name="Group 3"/>
          <p:cNvGrpSpPr/>
          <p:nvPr/>
        </p:nvGrpSpPr>
        <p:grpSpPr>
          <a:xfrm>
            <a:off x="3592594" y="1448682"/>
            <a:ext cx="3212031" cy="4611020"/>
            <a:chOff x="3957697" y="1529500"/>
            <a:chExt cx="2841410" cy="407897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7697" y="3459901"/>
              <a:ext cx="1957902" cy="2148577"/>
            </a:xfrm>
            <a:prstGeom prst="rect">
              <a:avLst/>
            </a:prstGeom>
          </p:spPr>
        </p:pic>
        <p:sp>
          <p:nvSpPr>
            <p:cNvPr id="15" name="Rectangle 14"/>
            <p:cNvSpPr/>
            <p:nvPr/>
          </p:nvSpPr>
          <p:spPr>
            <a:xfrm>
              <a:off x="5075876" y="3176039"/>
              <a:ext cx="411956" cy="687613"/>
            </a:xfrm>
            <a:prstGeom prst="rect">
              <a:avLst/>
            </a:prstGeom>
            <a:gradFill>
              <a:gsLst>
                <a:gs pos="0">
                  <a:schemeClr val="tx1">
                    <a:lumMod val="85000"/>
                    <a:lumOff val="15000"/>
                  </a:schemeClr>
                </a:gs>
                <a:gs pos="59000">
                  <a:schemeClr val="bg2">
                    <a:lumMod val="75000"/>
                  </a:schemeClr>
                </a:gs>
                <a:gs pos="100000">
                  <a:schemeClr val="tx1">
                    <a:lumMod val="85000"/>
                    <a:lumOff val="1500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6" name="Rectangle 15"/>
            <p:cNvSpPr/>
            <p:nvPr/>
          </p:nvSpPr>
          <p:spPr>
            <a:xfrm>
              <a:off x="5454495" y="3176039"/>
              <a:ext cx="66675" cy="694538"/>
            </a:xfrm>
            <a:prstGeom prst="rect">
              <a:avLst/>
            </a:prstGeom>
            <a:gradFill flip="none" rotWithShape="1">
              <a:gsLst>
                <a:gs pos="0">
                  <a:schemeClr val="tx1">
                    <a:lumMod val="85000"/>
                    <a:lumOff val="15000"/>
                  </a:schemeClr>
                </a:gs>
                <a:gs pos="50000">
                  <a:schemeClr val="bg2">
                    <a:lumMod val="75000"/>
                  </a:schemeClr>
                </a:gs>
                <a:gs pos="100000">
                  <a:schemeClr val="bg1">
                    <a:lumMod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7" name="Rectangle 16"/>
            <p:cNvSpPr/>
            <p:nvPr/>
          </p:nvSpPr>
          <p:spPr>
            <a:xfrm rot="10800000">
              <a:off x="5042539" y="3169114"/>
              <a:ext cx="66675" cy="694538"/>
            </a:xfrm>
            <a:prstGeom prst="rect">
              <a:avLst/>
            </a:prstGeom>
            <a:gradFill flip="none" rotWithShape="1">
              <a:gsLst>
                <a:gs pos="0">
                  <a:schemeClr val="tx1">
                    <a:lumMod val="85000"/>
                    <a:lumOff val="15000"/>
                  </a:schemeClr>
                </a:gs>
                <a:gs pos="50000">
                  <a:schemeClr val="bg2">
                    <a:lumMod val="75000"/>
                  </a:schemeClr>
                </a:gs>
                <a:gs pos="100000">
                  <a:schemeClr val="bg1">
                    <a:lumMod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10" name="Picture 9" descr="Schnitt-Panda-NewColor.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952" y="1529500"/>
              <a:ext cx="2703155" cy="1911046"/>
            </a:xfrm>
            <a:prstGeom prst="rect">
              <a:avLst/>
            </a:prstGeom>
          </p:spPr>
        </p:pic>
      </p:grpSp>
      <p:grpSp>
        <p:nvGrpSpPr>
          <p:cNvPr id="5" name="Group 4"/>
          <p:cNvGrpSpPr/>
          <p:nvPr/>
        </p:nvGrpSpPr>
        <p:grpSpPr>
          <a:xfrm>
            <a:off x="8396179" y="1458259"/>
            <a:ext cx="1137875" cy="3714823"/>
            <a:chOff x="8309740" y="1460848"/>
            <a:chExt cx="1137875" cy="3714823"/>
          </a:xfrm>
        </p:grpSpPr>
        <p:sp>
          <p:nvSpPr>
            <p:cNvPr id="44" name="AutoShape 1054"/>
            <p:cNvSpPr>
              <a:spLocks noChangeArrowheads="1"/>
            </p:cNvSpPr>
            <p:nvPr/>
          </p:nvSpPr>
          <p:spPr bwMode="auto">
            <a:xfrm>
              <a:off x="8309740" y="1460848"/>
              <a:ext cx="1137875" cy="1137875"/>
            </a:xfrm>
            <a:prstGeom prst="cube">
              <a:avLst>
                <a:gd name="adj" fmla="val 25000"/>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a:solidFill>
                  <a:prstClr val="black"/>
                </a:solidFill>
                <a:latin typeface="Calibri"/>
              </a:endParaRPr>
            </a:p>
          </p:txBody>
        </p:sp>
        <p:sp>
          <p:nvSpPr>
            <p:cNvPr id="45" name="AutoShape 1116"/>
            <p:cNvSpPr>
              <a:spLocks noChangeArrowheads="1"/>
            </p:cNvSpPr>
            <p:nvPr/>
          </p:nvSpPr>
          <p:spPr bwMode="auto">
            <a:xfrm>
              <a:off x="8589590" y="3455472"/>
              <a:ext cx="538993" cy="538993"/>
            </a:xfrm>
            <a:prstGeom prst="cube">
              <a:avLst>
                <a:gd name="adj" fmla="val 25000"/>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a:solidFill>
                  <a:prstClr val="black"/>
                </a:solidFill>
                <a:latin typeface="Calibri"/>
              </a:endParaRPr>
            </a:p>
          </p:txBody>
        </p:sp>
        <p:sp>
          <p:nvSpPr>
            <p:cNvPr id="46" name="AutoShape 1117"/>
            <p:cNvSpPr>
              <a:spLocks noChangeArrowheads="1"/>
            </p:cNvSpPr>
            <p:nvPr/>
          </p:nvSpPr>
          <p:spPr bwMode="auto">
            <a:xfrm>
              <a:off x="8746721" y="4936118"/>
              <a:ext cx="239553" cy="239553"/>
            </a:xfrm>
            <a:prstGeom prst="cube">
              <a:avLst>
                <a:gd name="adj" fmla="val 25000"/>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dirty="0">
                <a:solidFill>
                  <a:prstClr val="black"/>
                </a:solidFill>
                <a:latin typeface="Calibri"/>
              </a:endParaRPr>
            </a:p>
          </p:txBody>
        </p:sp>
        <p:sp>
          <p:nvSpPr>
            <p:cNvPr id="47" name="Freeform 1158"/>
            <p:cNvSpPr>
              <a:spLocks/>
            </p:cNvSpPr>
            <p:nvPr/>
          </p:nvSpPr>
          <p:spPr bwMode="auto">
            <a:xfrm rot="5400000">
              <a:off x="8533996" y="2868678"/>
              <a:ext cx="640054" cy="320651"/>
            </a:xfrm>
            <a:custGeom>
              <a:avLst/>
              <a:gdLst>
                <a:gd name="T0" fmla="*/ 1539 w 1539"/>
                <a:gd name="T1" fmla="*/ 383 h 770"/>
                <a:gd name="T2" fmla="*/ 829 w 1539"/>
                <a:gd name="T3" fmla="*/ 770 h 770"/>
                <a:gd name="T4" fmla="*/ 922 w 1539"/>
                <a:gd name="T5" fmla="*/ 542 h 770"/>
                <a:gd name="T6" fmla="*/ 0 w 1539"/>
                <a:gd name="T7" fmla="*/ 545 h 770"/>
                <a:gd name="T8" fmla="*/ 0 w 1539"/>
                <a:gd name="T9" fmla="*/ 230 h 770"/>
                <a:gd name="T10" fmla="*/ 922 w 1539"/>
                <a:gd name="T11" fmla="*/ 228 h 770"/>
                <a:gd name="T12" fmla="*/ 827 w 1539"/>
                <a:gd name="T13" fmla="*/ 0 h 770"/>
                <a:gd name="T14" fmla="*/ 1539 w 1539"/>
                <a:gd name="T15" fmla="*/ 383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9" h="770">
                  <a:moveTo>
                    <a:pt x="1539" y="383"/>
                  </a:moveTo>
                  <a:lnTo>
                    <a:pt x="829" y="770"/>
                  </a:lnTo>
                  <a:lnTo>
                    <a:pt x="922" y="542"/>
                  </a:lnTo>
                  <a:lnTo>
                    <a:pt x="0" y="545"/>
                  </a:lnTo>
                  <a:lnTo>
                    <a:pt x="0" y="230"/>
                  </a:lnTo>
                  <a:lnTo>
                    <a:pt x="922" y="228"/>
                  </a:lnTo>
                  <a:lnTo>
                    <a:pt x="827" y="0"/>
                  </a:lnTo>
                  <a:lnTo>
                    <a:pt x="1539" y="383"/>
                  </a:lnTo>
                  <a:close/>
                </a:path>
              </a:pathLst>
            </a:custGeom>
            <a:solidFill>
              <a:srgbClr val="008080"/>
            </a:solidFill>
            <a:ln w="9525">
              <a:solidFill>
                <a:srgbClr val="000000"/>
              </a:solidFill>
              <a:round/>
              <a:headEnd/>
              <a:tailEnd/>
            </a:ln>
          </p:spPr>
          <p:txBody>
            <a:bodyPr/>
            <a:lstStyle/>
            <a:p>
              <a:pPr defTabSz="1219170"/>
              <a:endParaRPr lang="en-US" dirty="0">
                <a:solidFill>
                  <a:prstClr val="black"/>
                </a:solidFill>
                <a:latin typeface="Calibri"/>
              </a:endParaRPr>
            </a:p>
          </p:txBody>
        </p:sp>
        <p:sp>
          <p:nvSpPr>
            <p:cNvPr id="48" name="Freeform 1158"/>
            <p:cNvSpPr>
              <a:spLocks/>
            </p:cNvSpPr>
            <p:nvPr/>
          </p:nvSpPr>
          <p:spPr bwMode="auto">
            <a:xfrm rot="5400000">
              <a:off x="8539060" y="4283932"/>
              <a:ext cx="640054" cy="320651"/>
            </a:xfrm>
            <a:custGeom>
              <a:avLst/>
              <a:gdLst>
                <a:gd name="T0" fmla="*/ 1539 w 1539"/>
                <a:gd name="T1" fmla="*/ 383 h 770"/>
                <a:gd name="T2" fmla="*/ 829 w 1539"/>
                <a:gd name="T3" fmla="*/ 770 h 770"/>
                <a:gd name="T4" fmla="*/ 922 w 1539"/>
                <a:gd name="T5" fmla="*/ 542 h 770"/>
                <a:gd name="T6" fmla="*/ 0 w 1539"/>
                <a:gd name="T7" fmla="*/ 545 h 770"/>
                <a:gd name="T8" fmla="*/ 0 w 1539"/>
                <a:gd name="T9" fmla="*/ 230 h 770"/>
                <a:gd name="T10" fmla="*/ 922 w 1539"/>
                <a:gd name="T11" fmla="*/ 228 h 770"/>
                <a:gd name="T12" fmla="*/ 827 w 1539"/>
                <a:gd name="T13" fmla="*/ 0 h 770"/>
                <a:gd name="T14" fmla="*/ 1539 w 1539"/>
                <a:gd name="T15" fmla="*/ 383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9" h="770">
                  <a:moveTo>
                    <a:pt x="1539" y="383"/>
                  </a:moveTo>
                  <a:lnTo>
                    <a:pt x="829" y="770"/>
                  </a:lnTo>
                  <a:lnTo>
                    <a:pt x="922" y="542"/>
                  </a:lnTo>
                  <a:lnTo>
                    <a:pt x="0" y="545"/>
                  </a:lnTo>
                  <a:lnTo>
                    <a:pt x="0" y="230"/>
                  </a:lnTo>
                  <a:lnTo>
                    <a:pt x="922" y="228"/>
                  </a:lnTo>
                  <a:lnTo>
                    <a:pt x="827" y="0"/>
                  </a:lnTo>
                  <a:lnTo>
                    <a:pt x="1539" y="383"/>
                  </a:lnTo>
                  <a:close/>
                </a:path>
              </a:pathLst>
            </a:custGeom>
            <a:solidFill>
              <a:srgbClr val="008080"/>
            </a:solidFill>
            <a:ln w="9525">
              <a:solidFill>
                <a:srgbClr val="000000"/>
              </a:solidFill>
              <a:round/>
              <a:headEnd/>
              <a:tailEnd/>
            </a:ln>
          </p:spPr>
          <p:txBody>
            <a:bodyPr/>
            <a:lstStyle/>
            <a:p>
              <a:pPr defTabSz="1219170"/>
              <a:endParaRPr lang="en-US" dirty="0">
                <a:solidFill>
                  <a:prstClr val="black"/>
                </a:solidFill>
                <a:latin typeface="Calibri"/>
              </a:endParaRPr>
            </a:p>
          </p:txBody>
        </p:sp>
      </p:grpSp>
      <p:grpSp>
        <p:nvGrpSpPr>
          <p:cNvPr id="6" name="Group 5"/>
          <p:cNvGrpSpPr/>
          <p:nvPr/>
        </p:nvGrpSpPr>
        <p:grpSpPr>
          <a:xfrm>
            <a:off x="9700443" y="1688221"/>
            <a:ext cx="2461168" cy="3550785"/>
            <a:chOff x="9578385" y="1694760"/>
            <a:chExt cx="2461168" cy="3550784"/>
          </a:xfrm>
        </p:grpSpPr>
        <p:sp>
          <p:nvSpPr>
            <p:cNvPr id="49" name="Rectangle 1142"/>
            <p:cNvSpPr>
              <a:spLocks noChangeArrowheads="1"/>
            </p:cNvSpPr>
            <p:nvPr/>
          </p:nvSpPr>
          <p:spPr bwMode="auto">
            <a:xfrm>
              <a:off x="9665982" y="1745411"/>
              <a:ext cx="10227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1219170"/>
              <a:r>
                <a:rPr lang="en-US" sz="2400" b="1" dirty="0">
                  <a:solidFill>
                    <a:srgbClr val="000000"/>
                  </a:solidFill>
                  <a:latin typeface="Noto Sans" panose="020B0502040504020204" pitchFamily="34" charset="0"/>
                  <a:ea typeface="Noto Sans" panose="020B0502040504020204" pitchFamily="34" charset="0"/>
                  <a:cs typeface="Noto Sans" panose="020B0502040504020204" pitchFamily="34" charset="0"/>
                </a:rPr>
                <a:t>10 </a:t>
              </a:r>
              <a:r>
                <a:rPr lang="en-US" sz="2400"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torr</a:t>
              </a:r>
              <a:endParaRPr lang="en-US" sz="2400" b="1"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0" name="TextBox 49"/>
            <p:cNvSpPr txBox="1"/>
            <p:nvPr/>
          </p:nvSpPr>
          <p:spPr>
            <a:xfrm>
              <a:off x="10386404" y="1694760"/>
              <a:ext cx="1653149" cy="461665"/>
            </a:xfrm>
            <a:prstGeom prst="rect">
              <a:avLst/>
            </a:prstGeom>
            <a:noFill/>
          </p:spPr>
          <p:txBody>
            <a:bodyPr wrap="square" rtlCol="0">
              <a:spAutoFit/>
            </a:bodyPr>
            <a:lstStyle/>
            <a:p>
              <a:pPr algn="ctr" defTabSz="1219170"/>
              <a:r>
                <a:rPr lang="en-US" sz="2400" b="1" dirty="0">
                  <a:solidFill>
                    <a:srgbClr val="C00000"/>
                  </a:solidFill>
                  <a:latin typeface="Arial" panose="020B0604020202020204" pitchFamily="34" charset="0"/>
                  <a:cs typeface="Arial" panose="020B0604020202020204" pitchFamily="34" charset="0"/>
                </a:rPr>
                <a:t>P</a:t>
              </a:r>
              <a:r>
                <a:rPr lang="en-US" sz="2400" b="1" baseline="-25000" dirty="0">
                  <a:solidFill>
                    <a:srgbClr val="C00000"/>
                  </a:solidFill>
                  <a:latin typeface="Arial" panose="020B0604020202020204" pitchFamily="34" charset="0"/>
                  <a:cs typeface="Arial" panose="020B0604020202020204" pitchFamily="34" charset="0"/>
                </a:rPr>
                <a:t>1</a:t>
              </a:r>
              <a:r>
                <a:rPr lang="en-US" sz="2400" b="1" dirty="0">
                  <a:solidFill>
                    <a:srgbClr val="C00000"/>
                  </a:solidFill>
                  <a:latin typeface="Arial" panose="020B0604020202020204" pitchFamily="34" charset="0"/>
                  <a:cs typeface="Arial" panose="020B0604020202020204" pitchFamily="34" charset="0"/>
                </a:rPr>
                <a:t>V</a:t>
              </a:r>
              <a:r>
                <a:rPr lang="en-US" sz="2400" b="1" baseline="-25000" dirty="0">
                  <a:solidFill>
                    <a:srgbClr val="C00000"/>
                  </a:solidFill>
                  <a:latin typeface="Arial" panose="020B0604020202020204" pitchFamily="34" charset="0"/>
                  <a:cs typeface="Arial" panose="020B0604020202020204" pitchFamily="34" charset="0"/>
                </a:rPr>
                <a:t>1 </a:t>
              </a:r>
              <a:endParaRPr lang="en-US" sz="2400" b="1" dirty="0">
                <a:solidFill>
                  <a:srgbClr val="C00000"/>
                </a:solidFill>
                <a:latin typeface="Arial" panose="020B0604020202020204" pitchFamily="34" charset="0"/>
                <a:cs typeface="Arial" panose="020B0604020202020204" pitchFamily="34" charset="0"/>
              </a:endParaRPr>
            </a:p>
          </p:txBody>
        </p:sp>
        <p:sp>
          <p:nvSpPr>
            <p:cNvPr id="51" name="Rectangle 1142"/>
            <p:cNvSpPr>
              <a:spLocks noChangeArrowheads="1"/>
            </p:cNvSpPr>
            <p:nvPr/>
          </p:nvSpPr>
          <p:spPr bwMode="auto">
            <a:xfrm>
              <a:off x="9581464" y="3554944"/>
              <a:ext cx="10227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1219170"/>
              <a:r>
                <a:rPr lang="en-US" sz="2400" b="1" dirty="0">
                  <a:solidFill>
                    <a:srgbClr val="000000"/>
                  </a:solidFill>
                  <a:latin typeface="Noto Sans" panose="020B0502040504020204" pitchFamily="34" charset="0"/>
                  <a:ea typeface="Noto Sans" panose="020B0502040504020204" pitchFamily="34" charset="0"/>
                  <a:cs typeface="Noto Sans" panose="020B0502040504020204" pitchFamily="34" charset="0"/>
                </a:rPr>
                <a:t>40 </a:t>
              </a:r>
              <a:r>
                <a:rPr lang="en-US" sz="2400"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torr</a:t>
              </a:r>
              <a:endParaRPr lang="en-US" sz="2400" b="1"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2" name="Rectangle 1142"/>
            <p:cNvSpPr>
              <a:spLocks noChangeArrowheads="1"/>
            </p:cNvSpPr>
            <p:nvPr/>
          </p:nvSpPr>
          <p:spPr bwMode="auto">
            <a:xfrm>
              <a:off x="9578385" y="4839219"/>
              <a:ext cx="119263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1219170"/>
              <a:r>
                <a:rPr lang="en-US" sz="2400" b="1" dirty="0">
                  <a:solidFill>
                    <a:srgbClr val="000000"/>
                  </a:solidFill>
                  <a:latin typeface="Noto Sans" panose="020B0502040504020204" pitchFamily="34" charset="0"/>
                  <a:ea typeface="Noto Sans" panose="020B0502040504020204" pitchFamily="34" charset="0"/>
                  <a:cs typeface="Noto Sans" panose="020B0502040504020204" pitchFamily="34" charset="0"/>
                </a:rPr>
                <a:t>760 </a:t>
              </a:r>
              <a:r>
                <a:rPr lang="en-US" sz="2400" b="1"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torr</a:t>
              </a:r>
              <a:endParaRPr lang="en-US" sz="2400" b="1"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3" name="TextBox 52"/>
            <p:cNvSpPr txBox="1"/>
            <p:nvPr/>
          </p:nvSpPr>
          <p:spPr>
            <a:xfrm>
              <a:off x="10373504" y="3458068"/>
              <a:ext cx="1653149" cy="461665"/>
            </a:xfrm>
            <a:prstGeom prst="rect">
              <a:avLst/>
            </a:prstGeom>
            <a:noFill/>
          </p:spPr>
          <p:txBody>
            <a:bodyPr wrap="square" rtlCol="0">
              <a:spAutoFit/>
            </a:bodyPr>
            <a:lstStyle/>
            <a:p>
              <a:pPr algn="ctr" defTabSz="1219170"/>
              <a:r>
                <a:rPr lang="en-US" sz="2400" b="1" dirty="0">
                  <a:solidFill>
                    <a:srgbClr val="C00000"/>
                  </a:solidFill>
                  <a:latin typeface="Arial" panose="020B0604020202020204" pitchFamily="34" charset="0"/>
                  <a:cs typeface="Arial" panose="020B0604020202020204" pitchFamily="34" charset="0"/>
                </a:rPr>
                <a:t>P</a:t>
              </a:r>
              <a:r>
                <a:rPr lang="en-US" sz="2400" b="1" baseline="-25000" dirty="0">
                  <a:solidFill>
                    <a:srgbClr val="C00000"/>
                  </a:solidFill>
                  <a:latin typeface="Arial" panose="020B0604020202020204" pitchFamily="34" charset="0"/>
                  <a:cs typeface="Arial" panose="020B0604020202020204" pitchFamily="34" charset="0"/>
                </a:rPr>
                <a:t>2</a:t>
              </a:r>
              <a:r>
                <a:rPr lang="en-US" sz="2400" b="1" dirty="0">
                  <a:solidFill>
                    <a:srgbClr val="C00000"/>
                  </a:solidFill>
                  <a:latin typeface="Arial" panose="020B0604020202020204" pitchFamily="34" charset="0"/>
                  <a:cs typeface="Arial" panose="020B0604020202020204" pitchFamily="34" charset="0"/>
                </a:rPr>
                <a:t>V</a:t>
              </a:r>
              <a:r>
                <a:rPr lang="en-US" sz="2400" b="1" baseline="-25000" dirty="0">
                  <a:solidFill>
                    <a:srgbClr val="C00000"/>
                  </a:solidFill>
                  <a:latin typeface="Arial" panose="020B0604020202020204" pitchFamily="34" charset="0"/>
                  <a:cs typeface="Arial" panose="020B0604020202020204" pitchFamily="34" charset="0"/>
                </a:rPr>
                <a:t>2 </a:t>
              </a:r>
              <a:endParaRPr lang="en-US" sz="2400" b="1" dirty="0">
                <a:solidFill>
                  <a:srgbClr val="C00000"/>
                </a:solidFill>
                <a:latin typeface="Arial" panose="020B0604020202020204" pitchFamily="34" charset="0"/>
                <a:cs typeface="Arial" panose="020B0604020202020204" pitchFamily="34" charset="0"/>
              </a:endParaRPr>
            </a:p>
          </p:txBody>
        </p:sp>
        <p:sp>
          <p:nvSpPr>
            <p:cNvPr id="54" name="TextBox 53"/>
            <p:cNvSpPr txBox="1"/>
            <p:nvPr/>
          </p:nvSpPr>
          <p:spPr>
            <a:xfrm>
              <a:off x="10338896" y="4783879"/>
              <a:ext cx="1653149" cy="461665"/>
            </a:xfrm>
            <a:prstGeom prst="rect">
              <a:avLst/>
            </a:prstGeom>
            <a:noFill/>
          </p:spPr>
          <p:txBody>
            <a:bodyPr wrap="square" rtlCol="0">
              <a:spAutoFit/>
            </a:bodyPr>
            <a:lstStyle/>
            <a:p>
              <a:pPr algn="ctr" defTabSz="1219170"/>
              <a:r>
                <a:rPr lang="en-US" sz="2400" b="1" dirty="0">
                  <a:solidFill>
                    <a:srgbClr val="C00000"/>
                  </a:solidFill>
                  <a:latin typeface="Arial" panose="020B0604020202020204" pitchFamily="34" charset="0"/>
                  <a:cs typeface="Arial" panose="020B0604020202020204" pitchFamily="34" charset="0"/>
                </a:rPr>
                <a:t>P</a:t>
              </a:r>
              <a:r>
                <a:rPr lang="en-US" sz="2400" b="1" baseline="-25000" dirty="0">
                  <a:solidFill>
                    <a:srgbClr val="C00000"/>
                  </a:solidFill>
                  <a:latin typeface="Arial" panose="020B0604020202020204" pitchFamily="34" charset="0"/>
                  <a:cs typeface="Arial" panose="020B0604020202020204" pitchFamily="34" charset="0"/>
                </a:rPr>
                <a:t>3</a:t>
              </a:r>
              <a:r>
                <a:rPr lang="en-US" sz="2400" b="1" dirty="0">
                  <a:solidFill>
                    <a:srgbClr val="C00000"/>
                  </a:solidFill>
                  <a:latin typeface="Arial" panose="020B0604020202020204" pitchFamily="34" charset="0"/>
                  <a:cs typeface="Arial" panose="020B0604020202020204" pitchFamily="34" charset="0"/>
                </a:rPr>
                <a:t>V</a:t>
              </a:r>
              <a:r>
                <a:rPr lang="en-US" sz="2400" b="1" baseline="-25000" dirty="0">
                  <a:solidFill>
                    <a:srgbClr val="C00000"/>
                  </a:solidFill>
                  <a:latin typeface="Arial" panose="020B0604020202020204" pitchFamily="34" charset="0"/>
                  <a:cs typeface="Arial" panose="020B0604020202020204" pitchFamily="34" charset="0"/>
                </a:rPr>
                <a:t>3</a:t>
              </a:r>
              <a:r>
                <a:rPr lang="en-US" sz="2400" b="1" baseline="-25000" dirty="0">
                  <a:solidFill>
                    <a:prstClr val="black"/>
                  </a:solidFill>
                  <a:latin typeface="Arial" panose="020B0604020202020204" pitchFamily="34" charset="0"/>
                  <a:cs typeface="Arial" panose="020B0604020202020204" pitchFamily="34" charset="0"/>
                </a:rPr>
                <a:t> </a:t>
              </a:r>
              <a:endParaRPr lang="en-US" sz="2400" b="1" dirty="0">
                <a:solidFill>
                  <a:prstClr val="black"/>
                </a:solidFill>
                <a:latin typeface="Arial" panose="020B0604020202020204" pitchFamily="34" charset="0"/>
                <a:cs typeface="Arial" panose="020B0604020202020204" pitchFamily="34" charset="0"/>
              </a:endParaRPr>
            </a:p>
          </p:txBody>
        </p:sp>
        <p:sp>
          <p:nvSpPr>
            <p:cNvPr id="55" name="TextBox 54"/>
            <p:cNvSpPr txBox="1"/>
            <p:nvPr/>
          </p:nvSpPr>
          <p:spPr>
            <a:xfrm rot="5400000">
              <a:off x="10688225" y="2836816"/>
              <a:ext cx="1059716" cy="707886"/>
            </a:xfrm>
            <a:prstGeom prst="rect">
              <a:avLst/>
            </a:prstGeom>
            <a:noFill/>
          </p:spPr>
          <p:txBody>
            <a:bodyPr wrap="square" rtlCol="0">
              <a:spAutoFit/>
            </a:bodyPr>
            <a:lstStyle/>
            <a:p>
              <a:pPr defTabSz="1219170"/>
              <a:r>
                <a:rPr lang="en-US" sz="4000" dirty="0">
                  <a:solidFill>
                    <a:srgbClr val="C00000"/>
                  </a:solidFill>
                  <a:latin typeface="Calibri"/>
                </a:rPr>
                <a:t>=</a:t>
              </a:r>
            </a:p>
          </p:txBody>
        </p:sp>
        <p:sp>
          <p:nvSpPr>
            <p:cNvPr id="56" name="TextBox 55"/>
            <p:cNvSpPr txBox="1"/>
            <p:nvPr/>
          </p:nvSpPr>
          <p:spPr>
            <a:xfrm rot="5400000">
              <a:off x="10688224" y="4337576"/>
              <a:ext cx="1059716" cy="707886"/>
            </a:xfrm>
            <a:prstGeom prst="rect">
              <a:avLst/>
            </a:prstGeom>
            <a:noFill/>
          </p:spPr>
          <p:txBody>
            <a:bodyPr wrap="square" rtlCol="0">
              <a:spAutoFit/>
            </a:bodyPr>
            <a:lstStyle/>
            <a:p>
              <a:pPr defTabSz="1219170"/>
              <a:r>
                <a:rPr lang="en-US" sz="4000" dirty="0">
                  <a:solidFill>
                    <a:srgbClr val="C00000"/>
                  </a:solidFill>
                  <a:latin typeface="Calibri"/>
                </a:rPr>
                <a:t>=</a:t>
              </a:r>
            </a:p>
          </p:txBody>
        </p:sp>
      </p:grpSp>
      <p:sp>
        <p:nvSpPr>
          <p:cNvPr id="34" name="Freeform 1125"/>
          <p:cNvSpPr>
            <a:spLocks/>
          </p:cNvSpPr>
          <p:nvPr/>
        </p:nvSpPr>
        <p:spPr bwMode="auto">
          <a:xfrm>
            <a:off x="6700841" y="2404573"/>
            <a:ext cx="1149552" cy="1070244"/>
          </a:xfrm>
          <a:custGeom>
            <a:avLst/>
            <a:gdLst>
              <a:gd name="T0" fmla="*/ 3430 w 3440"/>
              <a:gd name="T1" fmla="*/ 1544 h 3440"/>
              <a:gd name="T2" fmla="*/ 3362 w 3440"/>
              <a:gd name="T3" fmla="*/ 1208 h 3440"/>
              <a:gd name="T4" fmla="*/ 3231 w 3440"/>
              <a:gd name="T5" fmla="*/ 900 h 3440"/>
              <a:gd name="T6" fmla="*/ 3046 w 3440"/>
              <a:gd name="T7" fmla="*/ 626 h 3440"/>
              <a:gd name="T8" fmla="*/ 2813 w 3440"/>
              <a:gd name="T9" fmla="*/ 393 h 3440"/>
              <a:gd name="T10" fmla="*/ 2539 w 3440"/>
              <a:gd name="T11" fmla="*/ 208 h 3440"/>
              <a:gd name="T12" fmla="*/ 2231 w 3440"/>
              <a:gd name="T13" fmla="*/ 77 h 3440"/>
              <a:gd name="T14" fmla="*/ 1896 w 3440"/>
              <a:gd name="T15" fmla="*/ 9 h 3440"/>
              <a:gd name="T16" fmla="*/ 1544 w 3440"/>
              <a:gd name="T17" fmla="*/ 9 h 3440"/>
              <a:gd name="T18" fmla="*/ 1208 w 3440"/>
              <a:gd name="T19" fmla="*/ 77 h 3440"/>
              <a:gd name="T20" fmla="*/ 900 w 3440"/>
              <a:gd name="T21" fmla="*/ 208 h 3440"/>
              <a:gd name="T22" fmla="*/ 626 w 3440"/>
              <a:gd name="T23" fmla="*/ 393 h 3440"/>
              <a:gd name="T24" fmla="*/ 393 w 3440"/>
              <a:gd name="T25" fmla="*/ 626 h 3440"/>
              <a:gd name="T26" fmla="*/ 208 w 3440"/>
              <a:gd name="T27" fmla="*/ 900 h 3440"/>
              <a:gd name="T28" fmla="*/ 77 w 3440"/>
              <a:gd name="T29" fmla="*/ 1208 h 3440"/>
              <a:gd name="T30" fmla="*/ 9 w 3440"/>
              <a:gd name="T31" fmla="*/ 1544 h 3440"/>
              <a:gd name="T32" fmla="*/ 9 w 3440"/>
              <a:gd name="T33" fmla="*/ 1896 h 3440"/>
              <a:gd name="T34" fmla="*/ 77 w 3440"/>
              <a:gd name="T35" fmla="*/ 2232 h 3440"/>
              <a:gd name="T36" fmla="*/ 208 w 3440"/>
              <a:gd name="T37" fmla="*/ 2540 h 3440"/>
              <a:gd name="T38" fmla="*/ 393 w 3440"/>
              <a:gd name="T39" fmla="*/ 2814 h 3440"/>
              <a:gd name="T40" fmla="*/ 626 w 3440"/>
              <a:gd name="T41" fmla="*/ 3047 h 3440"/>
              <a:gd name="T42" fmla="*/ 900 w 3440"/>
              <a:gd name="T43" fmla="*/ 3232 h 3440"/>
              <a:gd name="T44" fmla="*/ 1208 w 3440"/>
              <a:gd name="T45" fmla="*/ 3362 h 3440"/>
              <a:gd name="T46" fmla="*/ 1544 w 3440"/>
              <a:gd name="T47" fmla="*/ 3431 h 3440"/>
              <a:gd name="T48" fmla="*/ 1896 w 3440"/>
              <a:gd name="T49" fmla="*/ 3431 h 3440"/>
              <a:gd name="T50" fmla="*/ 2231 w 3440"/>
              <a:gd name="T51" fmla="*/ 3362 h 3440"/>
              <a:gd name="T52" fmla="*/ 2539 w 3440"/>
              <a:gd name="T53" fmla="*/ 3232 h 3440"/>
              <a:gd name="T54" fmla="*/ 2813 w 3440"/>
              <a:gd name="T55" fmla="*/ 3047 h 3440"/>
              <a:gd name="T56" fmla="*/ 3046 w 3440"/>
              <a:gd name="T57" fmla="*/ 2814 h 3440"/>
              <a:gd name="T58" fmla="*/ 3231 w 3440"/>
              <a:gd name="T59" fmla="*/ 2540 h 3440"/>
              <a:gd name="T60" fmla="*/ 3362 w 3440"/>
              <a:gd name="T61" fmla="*/ 2232 h 3440"/>
              <a:gd name="T62" fmla="*/ 3430 w 3440"/>
              <a:gd name="T63" fmla="*/ 1896 h 3440"/>
              <a:gd name="T64" fmla="*/ 3440 w 3440"/>
              <a:gd name="T65" fmla="*/ 172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0" h="3440">
                <a:moveTo>
                  <a:pt x="3440" y="1720"/>
                </a:moveTo>
                <a:lnTo>
                  <a:pt x="3430" y="1544"/>
                </a:lnTo>
                <a:lnTo>
                  <a:pt x="3405" y="1373"/>
                </a:lnTo>
                <a:lnTo>
                  <a:pt x="3362" y="1208"/>
                </a:lnTo>
                <a:lnTo>
                  <a:pt x="3304" y="1051"/>
                </a:lnTo>
                <a:lnTo>
                  <a:pt x="3231" y="900"/>
                </a:lnTo>
                <a:lnTo>
                  <a:pt x="3146" y="758"/>
                </a:lnTo>
                <a:lnTo>
                  <a:pt x="3046" y="626"/>
                </a:lnTo>
                <a:lnTo>
                  <a:pt x="2936" y="504"/>
                </a:lnTo>
                <a:lnTo>
                  <a:pt x="2813" y="393"/>
                </a:lnTo>
                <a:lnTo>
                  <a:pt x="2682" y="294"/>
                </a:lnTo>
                <a:lnTo>
                  <a:pt x="2539" y="208"/>
                </a:lnTo>
                <a:lnTo>
                  <a:pt x="2389" y="135"/>
                </a:lnTo>
                <a:lnTo>
                  <a:pt x="2231" y="77"/>
                </a:lnTo>
                <a:lnTo>
                  <a:pt x="2067" y="35"/>
                </a:lnTo>
                <a:lnTo>
                  <a:pt x="1896" y="9"/>
                </a:lnTo>
                <a:lnTo>
                  <a:pt x="1720" y="0"/>
                </a:lnTo>
                <a:lnTo>
                  <a:pt x="1544" y="9"/>
                </a:lnTo>
                <a:lnTo>
                  <a:pt x="1373" y="35"/>
                </a:lnTo>
                <a:lnTo>
                  <a:pt x="1208" y="77"/>
                </a:lnTo>
                <a:lnTo>
                  <a:pt x="1051" y="135"/>
                </a:lnTo>
                <a:lnTo>
                  <a:pt x="900" y="208"/>
                </a:lnTo>
                <a:lnTo>
                  <a:pt x="758" y="294"/>
                </a:lnTo>
                <a:lnTo>
                  <a:pt x="626" y="393"/>
                </a:lnTo>
                <a:lnTo>
                  <a:pt x="504" y="504"/>
                </a:lnTo>
                <a:lnTo>
                  <a:pt x="393" y="626"/>
                </a:lnTo>
                <a:lnTo>
                  <a:pt x="293" y="758"/>
                </a:lnTo>
                <a:lnTo>
                  <a:pt x="208" y="900"/>
                </a:lnTo>
                <a:lnTo>
                  <a:pt x="135" y="1051"/>
                </a:lnTo>
                <a:lnTo>
                  <a:pt x="77" y="1208"/>
                </a:lnTo>
                <a:lnTo>
                  <a:pt x="35" y="1373"/>
                </a:lnTo>
                <a:lnTo>
                  <a:pt x="9" y="1544"/>
                </a:lnTo>
                <a:lnTo>
                  <a:pt x="0" y="1720"/>
                </a:lnTo>
                <a:lnTo>
                  <a:pt x="9" y="1896"/>
                </a:lnTo>
                <a:lnTo>
                  <a:pt x="35" y="2067"/>
                </a:lnTo>
                <a:lnTo>
                  <a:pt x="77" y="2232"/>
                </a:lnTo>
                <a:lnTo>
                  <a:pt x="135" y="2389"/>
                </a:lnTo>
                <a:lnTo>
                  <a:pt x="208" y="2540"/>
                </a:lnTo>
                <a:lnTo>
                  <a:pt x="293" y="2682"/>
                </a:lnTo>
                <a:lnTo>
                  <a:pt x="393" y="2814"/>
                </a:lnTo>
                <a:lnTo>
                  <a:pt x="504" y="2937"/>
                </a:lnTo>
                <a:lnTo>
                  <a:pt x="626" y="3047"/>
                </a:lnTo>
                <a:lnTo>
                  <a:pt x="758" y="3146"/>
                </a:lnTo>
                <a:lnTo>
                  <a:pt x="900" y="3232"/>
                </a:lnTo>
                <a:lnTo>
                  <a:pt x="1051" y="3305"/>
                </a:lnTo>
                <a:lnTo>
                  <a:pt x="1208" y="3362"/>
                </a:lnTo>
                <a:lnTo>
                  <a:pt x="1373" y="3405"/>
                </a:lnTo>
                <a:lnTo>
                  <a:pt x="1544" y="3431"/>
                </a:lnTo>
                <a:lnTo>
                  <a:pt x="1720" y="3440"/>
                </a:lnTo>
                <a:lnTo>
                  <a:pt x="1896" y="3431"/>
                </a:lnTo>
                <a:lnTo>
                  <a:pt x="2067" y="3405"/>
                </a:lnTo>
                <a:lnTo>
                  <a:pt x="2231" y="3362"/>
                </a:lnTo>
                <a:lnTo>
                  <a:pt x="2389" y="3305"/>
                </a:lnTo>
                <a:lnTo>
                  <a:pt x="2539" y="3232"/>
                </a:lnTo>
                <a:lnTo>
                  <a:pt x="2682" y="3146"/>
                </a:lnTo>
                <a:lnTo>
                  <a:pt x="2813" y="3047"/>
                </a:lnTo>
                <a:lnTo>
                  <a:pt x="2936" y="2937"/>
                </a:lnTo>
                <a:lnTo>
                  <a:pt x="3046" y="2814"/>
                </a:lnTo>
                <a:lnTo>
                  <a:pt x="3146" y="2682"/>
                </a:lnTo>
                <a:lnTo>
                  <a:pt x="3231" y="2540"/>
                </a:lnTo>
                <a:lnTo>
                  <a:pt x="3304" y="2389"/>
                </a:lnTo>
                <a:lnTo>
                  <a:pt x="3362" y="2232"/>
                </a:lnTo>
                <a:lnTo>
                  <a:pt x="3405" y="2067"/>
                </a:lnTo>
                <a:lnTo>
                  <a:pt x="3430" y="1896"/>
                </a:lnTo>
                <a:lnTo>
                  <a:pt x="3440" y="1720"/>
                </a:lnTo>
                <a:lnTo>
                  <a:pt x="3440" y="1720"/>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19" name="Line 1130"/>
          <p:cNvSpPr>
            <a:spLocks noChangeShapeType="1"/>
          </p:cNvSpPr>
          <p:nvPr/>
        </p:nvSpPr>
        <p:spPr bwMode="auto">
          <a:xfrm>
            <a:off x="6892029" y="4148096"/>
            <a:ext cx="841171" cy="116195"/>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20" name="Line 1131"/>
          <p:cNvSpPr>
            <a:spLocks noChangeShapeType="1"/>
          </p:cNvSpPr>
          <p:nvPr/>
        </p:nvSpPr>
        <p:spPr bwMode="auto">
          <a:xfrm flipV="1">
            <a:off x="6893277" y="4577929"/>
            <a:ext cx="860168" cy="101675"/>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21" name="Rectangle 1132"/>
          <p:cNvSpPr>
            <a:spLocks noChangeArrowheads="1"/>
          </p:cNvSpPr>
          <p:nvPr/>
        </p:nvSpPr>
        <p:spPr bwMode="auto">
          <a:xfrm>
            <a:off x="6700843" y="4241578"/>
            <a:ext cx="1052604" cy="398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gn="ctr" defTabSz="1219170">
              <a:lnSpc>
                <a:spcPct val="80000"/>
              </a:lnSpc>
            </a:pPr>
            <a:r>
              <a:rPr lang="en-US" sz="1600" dirty="0">
                <a:solidFill>
                  <a:srgbClr val="000000"/>
                </a:solidFill>
                <a:latin typeface="Calibri"/>
              </a:rPr>
              <a:t>Vacuum Pump </a:t>
            </a:r>
            <a:endParaRPr lang="en-US" sz="2400" dirty="0">
              <a:solidFill>
                <a:prstClr val="black"/>
              </a:solidFill>
              <a:latin typeface="Calibri"/>
            </a:endParaRPr>
          </a:p>
        </p:txBody>
      </p:sp>
      <p:sp>
        <p:nvSpPr>
          <p:cNvPr id="22" name="Freeform 1135"/>
          <p:cNvSpPr>
            <a:spLocks/>
          </p:cNvSpPr>
          <p:nvPr/>
        </p:nvSpPr>
        <p:spPr bwMode="auto">
          <a:xfrm>
            <a:off x="7611905" y="2146940"/>
            <a:ext cx="271992" cy="271992"/>
          </a:xfrm>
          <a:custGeom>
            <a:avLst/>
            <a:gdLst>
              <a:gd name="T0" fmla="*/ 652 w 652"/>
              <a:gd name="T1" fmla="*/ 326 h 652"/>
              <a:gd name="T2" fmla="*/ 625 w 652"/>
              <a:gd name="T3" fmla="*/ 199 h 652"/>
              <a:gd name="T4" fmla="*/ 556 w 652"/>
              <a:gd name="T5" fmla="*/ 95 h 652"/>
              <a:gd name="T6" fmla="*/ 452 w 652"/>
              <a:gd name="T7" fmla="*/ 25 h 652"/>
              <a:gd name="T8" fmla="*/ 326 w 652"/>
              <a:gd name="T9" fmla="*/ 0 h 652"/>
              <a:gd name="T10" fmla="*/ 198 w 652"/>
              <a:gd name="T11" fmla="*/ 25 h 652"/>
              <a:gd name="T12" fmla="*/ 95 w 652"/>
              <a:gd name="T13" fmla="*/ 95 h 652"/>
              <a:gd name="T14" fmla="*/ 25 w 652"/>
              <a:gd name="T15" fmla="*/ 199 h 652"/>
              <a:gd name="T16" fmla="*/ 0 w 652"/>
              <a:gd name="T17" fmla="*/ 326 h 652"/>
              <a:gd name="T18" fmla="*/ 25 w 652"/>
              <a:gd name="T19" fmla="*/ 452 h 652"/>
              <a:gd name="T20" fmla="*/ 95 w 652"/>
              <a:gd name="T21" fmla="*/ 556 h 652"/>
              <a:gd name="T22" fmla="*/ 198 w 652"/>
              <a:gd name="T23" fmla="*/ 625 h 652"/>
              <a:gd name="T24" fmla="*/ 326 w 652"/>
              <a:gd name="T25" fmla="*/ 652 h 652"/>
              <a:gd name="T26" fmla="*/ 452 w 652"/>
              <a:gd name="T27" fmla="*/ 625 h 652"/>
              <a:gd name="T28" fmla="*/ 556 w 652"/>
              <a:gd name="T29" fmla="*/ 556 h 652"/>
              <a:gd name="T30" fmla="*/ 625 w 652"/>
              <a:gd name="T31" fmla="*/ 452 h 652"/>
              <a:gd name="T32" fmla="*/ 652 w 652"/>
              <a:gd name="T33" fmla="*/ 326 h 652"/>
              <a:gd name="T34" fmla="*/ 652 w 652"/>
              <a:gd name="T35" fmla="*/ 32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2" h="652">
                <a:moveTo>
                  <a:pt x="652" y="326"/>
                </a:moveTo>
                <a:lnTo>
                  <a:pt x="625" y="199"/>
                </a:lnTo>
                <a:lnTo>
                  <a:pt x="556" y="95"/>
                </a:lnTo>
                <a:lnTo>
                  <a:pt x="452" y="25"/>
                </a:lnTo>
                <a:lnTo>
                  <a:pt x="326" y="0"/>
                </a:lnTo>
                <a:lnTo>
                  <a:pt x="198" y="25"/>
                </a:lnTo>
                <a:lnTo>
                  <a:pt x="95" y="95"/>
                </a:lnTo>
                <a:lnTo>
                  <a:pt x="25" y="199"/>
                </a:lnTo>
                <a:lnTo>
                  <a:pt x="0" y="326"/>
                </a:lnTo>
                <a:lnTo>
                  <a:pt x="25" y="452"/>
                </a:lnTo>
                <a:lnTo>
                  <a:pt x="95" y="556"/>
                </a:lnTo>
                <a:lnTo>
                  <a:pt x="198" y="625"/>
                </a:lnTo>
                <a:lnTo>
                  <a:pt x="326" y="652"/>
                </a:lnTo>
                <a:lnTo>
                  <a:pt x="452" y="625"/>
                </a:lnTo>
                <a:lnTo>
                  <a:pt x="556" y="556"/>
                </a:lnTo>
                <a:lnTo>
                  <a:pt x="625" y="452"/>
                </a:lnTo>
                <a:lnTo>
                  <a:pt x="652" y="326"/>
                </a:lnTo>
                <a:lnTo>
                  <a:pt x="652" y="326"/>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23" name="Line 1137"/>
          <p:cNvSpPr>
            <a:spLocks noChangeShapeType="1"/>
          </p:cNvSpPr>
          <p:nvPr/>
        </p:nvSpPr>
        <p:spPr bwMode="auto">
          <a:xfrm>
            <a:off x="7246230" y="2134479"/>
            <a:ext cx="7487" cy="26702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24" name="Line 1138"/>
          <p:cNvSpPr>
            <a:spLocks noChangeShapeType="1"/>
          </p:cNvSpPr>
          <p:nvPr/>
        </p:nvSpPr>
        <p:spPr bwMode="auto">
          <a:xfrm flipH="1">
            <a:off x="7693003" y="2294166"/>
            <a:ext cx="44916" cy="73613"/>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25" name="Freeform 1139"/>
          <p:cNvSpPr>
            <a:spLocks/>
          </p:cNvSpPr>
          <p:nvPr/>
        </p:nvSpPr>
        <p:spPr bwMode="auto">
          <a:xfrm>
            <a:off x="7596933" y="3613029"/>
            <a:ext cx="271992" cy="271992"/>
          </a:xfrm>
          <a:custGeom>
            <a:avLst/>
            <a:gdLst>
              <a:gd name="T0" fmla="*/ 652 w 652"/>
              <a:gd name="T1" fmla="*/ 326 h 653"/>
              <a:gd name="T2" fmla="*/ 625 w 652"/>
              <a:gd name="T3" fmla="*/ 199 h 653"/>
              <a:gd name="T4" fmla="*/ 556 w 652"/>
              <a:gd name="T5" fmla="*/ 95 h 653"/>
              <a:gd name="T6" fmla="*/ 452 w 652"/>
              <a:gd name="T7" fmla="*/ 26 h 653"/>
              <a:gd name="T8" fmla="*/ 326 w 652"/>
              <a:gd name="T9" fmla="*/ 0 h 653"/>
              <a:gd name="T10" fmla="*/ 199 w 652"/>
              <a:gd name="T11" fmla="*/ 26 h 653"/>
              <a:gd name="T12" fmla="*/ 95 w 652"/>
              <a:gd name="T13" fmla="*/ 95 h 653"/>
              <a:gd name="T14" fmla="*/ 25 w 652"/>
              <a:gd name="T15" fmla="*/ 199 h 653"/>
              <a:gd name="T16" fmla="*/ 0 w 652"/>
              <a:gd name="T17" fmla="*/ 326 h 653"/>
              <a:gd name="T18" fmla="*/ 25 w 652"/>
              <a:gd name="T19" fmla="*/ 453 h 653"/>
              <a:gd name="T20" fmla="*/ 95 w 652"/>
              <a:gd name="T21" fmla="*/ 556 h 653"/>
              <a:gd name="T22" fmla="*/ 199 w 652"/>
              <a:gd name="T23" fmla="*/ 626 h 653"/>
              <a:gd name="T24" fmla="*/ 326 w 652"/>
              <a:gd name="T25" fmla="*/ 653 h 653"/>
              <a:gd name="T26" fmla="*/ 452 w 652"/>
              <a:gd name="T27" fmla="*/ 626 h 653"/>
              <a:gd name="T28" fmla="*/ 556 w 652"/>
              <a:gd name="T29" fmla="*/ 556 h 653"/>
              <a:gd name="T30" fmla="*/ 625 w 652"/>
              <a:gd name="T31" fmla="*/ 453 h 653"/>
              <a:gd name="T32" fmla="*/ 652 w 652"/>
              <a:gd name="T33" fmla="*/ 326 h 653"/>
              <a:gd name="T34" fmla="*/ 652 w 652"/>
              <a:gd name="T3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2" h="653">
                <a:moveTo>
                  <a:pt x="652" y="326"/>
                </a:moveTo>
                <a:lnTo>
                  <a:pt x="625" y="199"/>
                </a:lnTo>
                <a:lnTo>
                  <a:pt x="556" y="95"/>
                </a:lnTo>
                <a:lnTo>
                  <a:pt x="452" y="26"/>
                </a:lnTo>
                <a:lnTo>
                  <a:pt x="326" y="0"/>
                </a:lnTo>
                <a:lnTo>
                  <a:pt x="199" y="26"/>
                </a:lnTo>
                <a:lnTo>
                  <a:pt x="95" y="95"/>
                </a:lnTo>
                <a:lnTo>
                  <a:pt x="25" y="199"/>
                </a:lnTo>
                <a:lnTo>
                  <a:pt x="0" y="326"/>
                </a:lnTo>
                <a:lnTo>
                  <a:pt x="25" y="453"/>
                </a:lnTo>
                <a:lnTo>
                  <a:pt x="95" y="556"/>
                </a:lnTo>
                <a:lnTo>
                  <a:pt x="199" y="626"/>
                </a:lnTo>
                <a:lnTo>
                  <a:pt x="326" y="653"/>
                </a:lnTo>
                <a:lnTo>
                  <a:pt x="452" y="626"/>
                </a:lnTo>
                <a:lnTo>
                  <a:pt x="556" y="556"/>
                </a:lnTo>
                <a:lnTo>
                  <a:pt x="625" y="453"/>
                </a:lnTo>
                <a:lnTo>
                  <a:pt x="652" y="326"/>
                </a:lnTo>
                <a:lnTo>
                  <a:pt x="652" y="326"/>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26" name="Line 1141"/>
          <p:cNvSpPr>
            <a:spLocks noChangeShapeType="1"/>
          </p:cNvSpPr>
          <p:nvPr/>
        </p:nvSpPr>
        <p:spPr bwMode="auto">
          <a:xfrm flipH="1" flipV="1">
            <a:off x="7664307" y="3684146"/>
            <a:ext cx="59888" cy="7486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27" name="Freeform 1158"/>
          <p:cNvSpPr>
            <a:spLocks/>
          </p:cNvSpPr>
          <p:nvPr/>
        </p:nvSpPr>
        <p:spPr bwMode="auto">
          <a:xfrm rot="5400000">
            <a:off x="6919191" y="1631523"/>
            <a:ext cx="640055" cy="157228"/>
          </a:xfrm>
          <a:custGeom>
            <a:avLst/>
            <a:gdLst>
              <a:gd name="T0" fmla="*/ 1539 w 1539"/>
              <a:gd name="T1" fmla="*/ 383 h 770"/>
              <a:gd name="T2" fmla="*/ 829 w 1539"/>
              <a:gd name="T3" fmla="*/ 770 h 770"/>
              <a:gd name="T4" fmla="*/ 922 w 1539"/>
              <a:gd name="T5" fmla="*/ 542 h 770"/>
              <a:gd name="T6" fmla="*/ 0 w 1539"/>
              <a:gd name="T7" fmla="*/ 545 h 770"/>
              <a:gd name="T8" fmla="*/ 0 w 1539"/>
              <a:gd name="T9" fmla="*/ 230 h 770"/>
              <a:gd name="T10" fmla="*/ 922 w 1539"/>
              <a:gd name="T11" fmla="*/ 228 h 770"/>
              <a:gd name="T12" fmla="*/ 827 w 1539"/>
              <a:gd name="T13" fmla="*/ 0 h 770"/>
              <a:gd name="T14" fmla="*/ 1539 w 1539"/>
              <a:gd name="T15" fmla="*/ 383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9" h="770">
                <a:moveTo>
                  <a:pt x="1539" y="383"/>
                </a:moveTo>
                <a:lnTo>
                  <a:pt x="829" y="770"/>
                </a:lnTo>
                <a:lnTo>
                  <a:pt x="922" y="542"/>
                </a:lnTo>
                <a:lnTo>
                  <a:pt x="0" y="545"/>
                </a:lnTo>
                <a:lnTo>
                  <a:pt x="0" y="230"/>
                </a:lnTo>
                <a:lnTo>
                  <a:pt x="922" y="228"/>
                </a:lnTo>
                <a:lnTo>
                  <a:pt x="827" y="0"/>
                </a:lnTo>
                <a:lnTo>
                  <a:pt x="1539" y="383"/>
                </a:lnTo>
                <a:close/>
              </a:path>
            </a:pathLst>
          </a:custGeom>
          <a:solidFill>
            <a:schemeClr val="tx1"/>
          </a:solidFill>
          <a:ln w="9525">
            <a:solidFill>
              <a:srgbClr val="000000"/>
            </a:solidFill>
            <a:round/>
            <a:headEnd/>
            <a:tailEnd/>
          </a:ln>
        </p:spPr>
        <p:txBody>
          <a:bodyPr/>
          <a:lstStyle/>
          <a:p>
            <a:pPr defTabSz="1219170"/>
            <a:endParaRPr lang="en-US" dirty="0">
              <a:solidFill>
                <a:prstClr val="black"/>
              </a:solidFill>
              <a:latin typeface="Calibri"/>
            </a:endParaRPr>
          </a:p>
        </p:txBody>
      </p:sp>
      <p:sp>
        <p:nvSpPr>
          <p:cNvPr id="28" name="Freeform 1119"/>
          <p:cNvSpPr>
            <a:spLocks/>
          </p:cNvSpPr>
          <p:nvPr/>
        </p:nvSpPr>
        <p:spPr bwMode="auto">
          <a:xfrm>
            <a:off x="6896577" y="2695743"/>
            <a:ext cx="746731" cy="534451"/>
          </a:xfrm>
          <a:custGeom>
            <a:avLst/>
            <a:gdLst>
              <a:gd name="T0" fmla="*/ 1728 w 1728"/>
              <a:gd name="T1" fmla="*/ 865 h 1729"/>
              <a:gd name="T2" fmla="*/ 1710 w 1728"/>
              <a:gd name="T3" fmla="*/ 690 h 1729"/>
              <a:gd name="T4" fmla="*/ 1660 w 1728"/>
              <a:gd name="T5" fmla="*/ 528 h 1729"/>
              <a:gd name="T6" fmla="*/ 1580 w 1728"/>
              <a:gd name="T7" fmla="*/ 381 h 1729"/>
              <a:gd name="T8" fmla="*/ 1475 w 1728"/>
              <a:gd name="T9" fmla="*/ 253 h 1729"/>
              <a:gd name="T10" fmla="*/ 1346 w 1728"/>
              <a:gd name="T11" fmla="*/ 148 h 1729"/>
              <a:gd name="T12" fmla="*/ 1200 w 1728"/>
              <a:gd name="T13" fmla="*/ 68 h 1729"/>
              <a:gd name="T14" fmla="*/ 1037 w 1728"/>
              <a:gd name="T15" fmla="*/ 17 h 1729"/>
              <a:gd name="T16" fmla="*/ 864 w 1728"/>
              <a:gd name="T17" fmla="*/ 0 h 1729"/>
              <a:gd name="T18" fmla="*/ 690 w 1728"/>
              <a:gd name="T19" fmla="*/ 17 h 1729"/>
              <a:gd name="T20" fmla="*/ 527 w 1728"/>
              <a:gd name="T21" fmla="*/ 68 h 1729"/>
              <a:gd name="T22" fmla="*/ 381 w 1728"/>
              <a:gd name="T23" fmla="*/ 148 h 1729"/>
              <a:gd name="T24" fmla="*/ 252 w 1728"/>
              <a:gd name="T25" fmla="*/ 253 h 1729"/>
              <a:gd name="T26" fmla="*/ 147 w 1728"/>
              <a:gd name="T27" fmla="*/ 381 h 1729"/>
              <a:gd name="T28" fmla="*/ 67 w 1728"/>
              <a:gd name="T29" fmla="*/ 528 h 1729"/>
              <a:gd name="T30" fmla="*/ 17 w 1728"/>
              <a:gd name="T31" fmla="*/ 690 h 1729"/>
              <a:gd name="T32" fmla="*/ 0 w 1728"/>
              <a:gd name="T33" fmla="*/ 865 h 1729"/>
              <a:gd name="T34" fmla="*/ 17 w 1728"/>
              <a:gd name="T35" fmla="*/ 1038 h 1729"/>
              <a:gd name="T36" fmla="*/ 67 w 1728"/>
              <a:gd name="T37" fmla="*/ 1200 h 1729"/>
              <a:gd name="T38" fmla="*/ 147 w 1728"/>
              <a:gd name="T39" fmla="*/ 1347 h 1729"/>
              <a:gd name="T40" fmla="*/ 252 w 1728"/>
              <a:gd name="T41" fmla="*/ 1475 h 1729"/>
              <a:gd name="T42" fmla="*/ 381 w 1728"/>
              <a:gd name="T43" fmla="*/ 1580 h 1729"/>
              <a:gd name="T44" fmla="*/ 527 w 1728"/>
              <a:gd name="T45" fmla="*/ 1660 h 1729"/>
              <a:gd name="T46" fmla="*/ 690 w 1728"/>
              <a:gd name="T47" fmla="*/ 1711 h 1729"/>
              <a:gd name="T48" fmla="*/ 864 w 1728"/>
              <a:gd name="T49" fmla="*/ 1729 h 1729"/>
              <a:gd name="T50" fmla="*/ 1037 w 1728"/>
              <a:gd name="T51" fmla="*/ 1711 h 1729"/>
              <a:gd name="T52" fmla="*/ 1200 w 1728"/>
              <a:gd name="T53" fmla="*/ 1660 h 1729"/>
              <a:gd name="T54" fmla="*/ 1346 w 1728"/>
              <a:gd name="T55" fmla="*/ 1580 h 1729"/>
              <a:gd name="T56" fmla="*/ 1475 w 1728"/>
              <a:gd name="T57" fmla="*/ 1475 h 1729"/>
              <a:gd name="T58" fmla="*/ 1580 w 1728"/>
              <a:gd name="T59" fmla="*/ 1347 h 1729"/>
              <a:gd name="T60" fmla="*/ 1660 w 1728"/>
              <a:gd name="T61" fmla="*/ 1200 h 1729"/>
              <a:gd name="T62" fmla="*/ 1710 w 1728"/>
              <a:gd name="T63" fmla="*/ 1038 h 1729"/>
              <a:gd name="T64" fmla="*/ 1728 w 1728"/>
              <a:gd name="T65" fmla="*/ 865 h 1729"/>
              <a:gd name="T66" fmla="*/ 1728 w 1728"/>
              <a:gd name="T67" fmla="*/ 865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9">
                <a:moveTo>
                  <a:pt x="1728" y="865"/>
                </a:moveTo>
                <a:lnTo>
                  <a:pt x="1710" y="690"/>
                </a:lnTo>
                <a:lnTo>
                  <a:pt x="1660" y="528"/>
                </a:lnTo>
                <a:lnTo>
                  <a:pt x="1580" y="381"/>
                </a:lnTo>
                <a:lnTo>
                  <a:pt x="1475" y="253"/>
                </a:lnTo>
                <a:lnTo>
                  <a:pt x="1346" y="148"/>
                </a:lnTo>
                <a:lnTo>
                  <a:pt x="1200" y="68"/>
                </a:lnTo>
                <a:lnTo>
                  <a:pt x="1037" y="17"/>
                </a:lnTo>
                <a:lnTo>
                  <a:pt x="864" y="0"/>
                </a:lnTo>
                <a:lnTo>
                  <a:pt x="690" y="17"/>
                </a:lnTo>
                <a:lnTo>
                  <a:pt x="527" y="68"/>
                </a:lnTo>
                <a:lnTo>
                  <a:pt x="381" y="148"/>
                </a:lnTo>
                <a:lnTo>
                  <a:pt x="252" y="253"/>
                </a:lnTo>
                <a:lnTo>
                  <a:pt x="147" y="381"/>
                </a:lnTo>
                <a:lnTo>
                  <a:pt x="67" y="528"/>
                </a:lnTo>
                <a:lnTo>
                  <a:pt x="17" y="690"/>
                </a:lnTo>
                <a:lnTo>
                  <a:pt x="0" y="865"/>
                </a:lnTo>
                <a:lnTo>
                  <a:pt x="17" y="1038"/>
                </a:lnTo>
                <a:lnTo>
                  <a:pt x="67" y="1200"/>
                </a:lnTo>
                <a:lnTo>
                  <a:pt x="147" y="1347"/>
                </a:lnTo>
                <a:lnTo>
                  <a:pt x="252" y="1475"/>
                </a:lnTo>
                <a:lnTo>
                  <a:pt x="381" y="1580"/>
                </a:lnTo>
                <a:lnTo>
                  <a:pt x="527" y="1660"/>
                </a:lnTo>
                <a:lnTo>
                  <a:pt x="690" y="1711"/>
                </a:lnTo>
                <a:lnTo>
                  <a:pt x="864" y="1729"/>
                </a:lnTo>
                <a:lnTo>
                  <a:pt x="1037" y="1711"/>
                </a:lnTo>
                <a:lnTo>
                  <a:pt x="1200" y="1660"/>
                </a:lnTo>
                <a:lnTo>
                  <a:pt x="1346" y="1580"/>
                </a:lnTo>
                <a:lnTo>
                  <a:pt x="1475" y="1475"/>
                </a:lnTo>
                <a:lnTo>
                  <a:pt x="1580" y="1347"/>
                </a:lnTo>
                <a:lnTo>
                  <a:pt x="1660" y="1200"/>
                </a:lnTo>
                <a:lnTo>
                  <a:pt x="1710" y="1038"/>
                </a:lnTo>
                <a:lnTo>
                  <a:pt x="1728" y="865"/>
                </a:lnTo>
                <a:lnTo>
                  <a:pt x="1728" y="865"/>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29" name="Line 1120"/>
          <p:cNvSpPr>
            <a:spLocks noChangeShapeType="1"/>
          </p:cNvSpPr>
          <p:nvPr/>
        </p:nvSpPr>
        <p:spPr bwMode="auto">
          <a:xfrm>
            <a:off x="6991835" y="2962970"/>
            <a:ext cx="534451" cy="927"/>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30" name="Rectangle 1121"/>
          <p:cNvSpPr>
            <a:spLocks noChangeArrowheads="1"/>
          </p:cNvSpPr>
          <p:nvPr/>
        </p:nvSpPr>
        <p:spPr bwMode="auto">
          <a:xfrm>
            <a:off x="6858222" y="2584400"/>
            <a:ext cx="801676" cy="267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1219170"/>
            <a:endParaRPr lang="en-US">
              <a:solidFill>
                <a:prstClr val="black"/>
              </a:solidFill>
              <a:latin typeface="Calibri"/>
            </a:endParaRPr>
          </a:p>
        </p:txBody>
      </p:sp>
      <p:sp>
        <p:nvSpPr>
          <p:cNvPr id="31" name="Rectangle 1122"/>
          <p:cNvSpPr>
            <a:spLocks noChangeArrowheads="1"/>
          </p:cNvSpPr>
          <p:nvPr/>
        </p:nvSpPr>
        <p:spPr bwMode="auto">
          <a:xfrm>
            <a:off x="6861007" y="2587183"/>
            <a:ext cx="796108" cy="261659"/>
          </a:xfrm>
          <a:prstGeom prst="rect">
            <a:avLst/>
          </a:prstGeom>
          <a:noFill/>
          <a:ln w="11113">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32" name="Rectangle 1123"/>
          <p:cNvSpPr>
            <a:spLocks noChangeArrowheads="1"/>
          </p:cNvSpPr>
          <p:nvPr/>
        </p:nvSpPr>
        <p:spPr bwMode="auto">
          <a:xfrm>
            <a:off x="6880491" y="3052045"/>
            <a:ext cx="802604" cy="267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1219170"/>
            <a:endParaRPr lang="en-US">
              <a:solidFill>
                <a:prstClr val="black"/>
              </a:solidFill>
              <a:latin typeface="Calibri"/>
            </a:endParaRPr>
          </a:p>
        </p:txBody>
      </p:sp>
      <p:sp>
        <p:nvSpPr>
          <p:cNvPr id="35" name="Line 1126"/>
          <p:cNvSpPr>
            <a:spLocks noChangeShapeType="1"/>
          </p:cNvSpPr>
          <p:nvPr/>
        </p:nvSpPr>
        <p:spPr bwMode="auto">
          <a:xfrm>
            <a:off x="6818323" y="2645639"/>
            <a:ext cx="923227" cy="131757"/>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36" name="Line 1127"/>
          <p:cNvSpPr>
            <a:spLocks noChangeShapeType="1"/>
          </p:cNvSpPr>
          <p:nvPr/>
        </p:nvSpPr>
        <p:spPr bwMode="auto">
          <a:xfrm flipV="1">
            <a:off x="6836882" y="3155036"/>
            <a:ext cx="896319" cy="132685"/>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37" name="Line 1137"/>
          <p:cNvSpPr>
            <a:spLocks noChangeShapeType="1"/>
          </p:cNvSpPr>
          <p:nvPr/>
        </p:nvSpPr>
        <p:spPr bwMode="auto">
          <a:xfrm>
            <a:off x="7231951" y="3496696"/>
            <a:ext cx="13459" cy="424187"/>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38" name="Line 1137"/>
          <p:cNvSpPr>
            <a:spLocks noChangeShapeType="1"/>
          </p:cNvSpPr>
          <p:nvPr/>
        </p:nvSpPr>
        <p:spPr bwMode="auto">
          <a:xfrm>
            <a:off x="7232723" y="4985412"/>
            <a:ext cx="13507" cy="418472"/>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39" name="Line 1137"/>
          <p:cNvSpPr>
            <a:spLocks noChangeShapeType="1"/>
          </p:cNvSpPr>
          <p:nvPr/>
        </p:nvSpPr>
        <p:spPr bwMode="auto">
          <a:xfrm>
            <a:off x="7253715" y="2294165"/>
            <a:ext cx="358191" cy="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40" name="Line 1137"/>
          <p:cNvSpPr>
            <a:spLocks noChangeShapeType="1"/>
          </p:cNvSpPr>
          <p:nvPr/>
        </p:nvSpPr>
        <p:spPr bwMode="auto">
          <a:xfrm>
            <a:off x="7231950" y="3744179"/>
            <a:ext cx="358191" cy="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41" name="Freeform 1139"/>
          <p:cNvSpPr>
            <a:spLocks/>
          </p:cNvSpPr>
          <p:nvPr/>
        </p:nvSpPr>
        <p:spPr bwMode="auto">
          <a:xfrm>
            <a:off x="7611212" y="5029451"/>
            <a:ext cx="271992" cy="271992"/>
          </a:xfrm>
          <a:custGeom>
            <a:avLst/>
            <a:gdLst>
              <a:gd name="T0" fmla="*/ 652 w 652"/>
              <a:gd name="T1" fmla="*/ 326 h 653"/>
              <a:gd name="T2" fmla="*/ 625 w 652"/>
              <a:gd name="T3" fmla="*/ 199 h 653"/>
              <a:gd name="T4" fmla="*/ 556 w 652"/>
              <a:gd name="T5" fmla="*/ 95 h 653"/>
              <a:gd name="T6" fmla="*/ 452 w 652"/>
              <a:gd name="T7" fmla="*/ 26 h 653"/>
              <a:gd name="T8" fmla="*/ 326 w 652"/>
              <a:gd name="T9" fmla="*/ 0 h 653"/>
              <a:gd name="T10" fmla="*/ 199 w 652"/>
              <a:gd name="T11" fmla="*/ 26 h 653"/>
              <a:gd name="T12" fmla="*/ 95 w 652"/>
              <a:gd name="T13" fmla="*/ 95 h 653"/>
              <a:gd name="T14" fmla="*/ 25 w 652"/>
              <a:gd name="T15" fmla="*/ 199 h 653"/>
              <a:gd name="T16" fmla="*/ 0 w 652"/>
              <a:gd name="T17" fmla="*/ 326 h 653"/>
              <a:gd name="T18" fmla="*/ 25 w 652"/>
              <a:gd name="T19" fmla="*/ 453 h 653"/>
              <a:gd name="T20" fmla="*/ 95 w 652"/>
              <a:gd name="T21" fmla="*/ 556 h 653"/>
              <a:gd name="T22" fmla="*/ 199 w 652"/>
              <a:gd name="T23" fmla="*/ 626 h 653"/>
              <a:gd name="T24" fmla="*/ 326 w 652"/>
              <a:gd name="T25" fmla="*/ 653 h 653"/>
              <a:gd name="T26" fmla="*/ 452 w 652"/>
              <a:gd name="T27" fmla="*/ 626 h 653"/>
              <a:gd name="T28" fmla="*/ 556 w 652"/>
              <a:gd name="T29" fmla="*/ 556 h 653"/>
              <a:gd name="T30" fmla="*/ 625 w 652"/>
              <a:gd name="T31" fmla="*/ 453 h 653"/>
              <a:gd name="T32" fmla="*/ 652 w 652"/>
              <a:gd name="T33" fmla="*/ 326 h 653"/>
              <a:gd name="T34" fmla="*/ 652 w 652"/>
              <a:gd name="T3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2" h="653">
                <a:moveTo>
                  <a:pt x="652" y="326"/>
                </a:moveTo>
                <a:lnTo>
                  <a:pt x="625" y="199"/>
                </a:lnTo>
                <a:lnTo>
                  <a:pt x="556" y="95"/>
                </a:lnTo>
                <a:lnTo>
                  <a:pt x="452" y="26"/>
                </a:lnTo>
                <a:lnTo>
                  <a:pt x="326" y="0"/>
                </a:lnTo>
                <a:lnTo>
                  <a:pt x="199" y="26"/>
                </a:lnTo>
                <a:lnTo>
                  <a:pt x="95" y="95"/>
                </a:lnTo>
                <a:lnTo>
                  <a:pt x="25" y="199"/>
                </a:lnTo>
                <a:lnTo>
                  <a:pt x="0" y="326"/>
                </a:lnTo>
                <a:lnTo>
                  <a:pt x="25" y="453"/>
                </a:lnTo>
                <a:lnTo>
                  <a:pt x="95" y="556"/>
                </a:lnTo>
                <a:lnTo>
                  <a:pt x="199" y="626"/>
                </a:lnTo>
                <a:lnTo>
                  <a:pt x="326" y="653"/>
                </a:lnTo>
                <a:lnTo>
                  <a:pt x="452" y="626"/>
                </a:lnTo>
                <a:lnTo>
                  <a:pt x="556" y="556"/>
                </a:lnTo>
                <a:lnTo>
                  <a:pt x="625" y="453"/>
                </a:lnTo>
                <a:lnTo>
                  <a:pt x="652" y="326"/>
                </a:lnTo>
                <a:lnTo>
                  <a:pt x="652" y="326"/>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
        <p:nvSpPr>
          <p:cNvPr id="42" name="Line 1141"/>
          <p:cNvSpPr>
            <a:spLocks noChangeShapeType="1"/>
          </p:cNvSpPr>
          <p:nvPr/>
        </p:nvSpPr>
        <p:spPr bwMode="auto">
          <a:xfrm flipH="1" flipV="1">
            <a:off x="7804715" y="5217934"/>
            <a:ext cx="59888" cy="7486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43" name="Line 1137"/>
          <p:cNvSpPr>
            <a:spLocks noChangeShapeType="1"/>
          </p:cNvSpPr>
          <p:nvPr/>
        </p:nvSpPr>
        <p:spPr bwMode="auto">
          <a:xfrm>
            <a:off x="7246230" y="5160603"/>
            <a:ext cx="358191" cy="0"/>
          </a:xfrm>
          <a:prstGeom prst="line">
            <a:avLst/>
          </a:prstGeom>
          <a:noFill/>
          <a:ln w="11113">
            <a:solidFill>
              <a:srgbClr val="000000"/>
            </a:solidFill>
            <a:round/>
            <a:headEnd/>
            <a:tailEnd/>
          </a:ln>
          <a:extLst>
            <a:ext uri="{909E8E84-426E-40dd-AFC4-6F175D3DCCD1}">
              <a14:hiddenFill xmlns="" xmlns:a14="http://schemas.microsoft.com/office/drawing/2010/main">
                <a:noFill/>
              </a14:hiddenFill>
            </a:ext>
          </a:extLst>
        </p:spPr>
        <p:txBody>
          <a:bodyPr/>
          <a:lstStyle/>
          <a:p>
            <a:pPr defTabSz="1219170"/>
            <a:endParaRPr lang="en-US">
              <a:solidFill>
                <a:prstClr val="black"/>
              </a:solidFill>
              <a:latin typeface="Calibri"/>
            </a:endParaRPr>
          </a:p>
        </p:txBody>
      </p:sp>
      <p:sp>
        <p:nvSpPr>
          <p:cNvPr id="57" name="Freeform 1158"/>
          <p:cNvSpPr>
            <a:spLocks/>
          </p:cNvSpPr>
          <p:nvPr/>
        </p:nvSpPr>
        <p:spPr bwMode="auto">
          <a:xfrm rot="5400000">
            <a:off x="6925569" y="5733831"/>
            <a:ext cx="640055" cy="157228"/>
          </a:xfrm>
          <a:custGeom>
            <a:avLst/>
            <a:gdLst>
              <a:gd name="T0" fmla="*/ 1539 w 1539"/>
              <a:gd name="T1" fmla="*/ 383 h 770"/>
              <a:gd name="T2" fmla="*/ 829 w 1539"/>
              <a:gd name="T3" fmla="*/ 770 h 770"/>
              <a:gd name="T4" fmla="*/ 922 w 1539"/>
              <a:gd name="T5" fmla="*/ 542 h 770"/>
              <a:gd name="T6" fmla="*/ 0 w 1539"/>
              <a:gd name="T7" fmla="*/ 545 h 770"/>
              <a:gd name="T8" fmla="*/ 0 w 1539"/>
              <a:gd name="T9" fmla="*/ 230 h 770"/>
              <a:gd name="T10" fmla="*/ 922 w 1539"/>
              <a:gd name="T11" fmla="*/ 228 h 770"/>
              <a:gd name="T12" fmla="*/ 827 w 1539"/>
              <a:gd name="T13" fmla="*/ 0 h 770"/>
              <a:gd name="T14" fmla="*/ 1539 w 1539"/>
              <a:gd name="T15" fmla="*/ 383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9" h="770">
                <a:moveTo>
                  <a:pt x="1539" y="383"/>
                </a:moveTo>
                <a:lnTo>
                  <a:pt x="829" y="770"/>
                </a:lnTo>
                <a:lnTo>
                  <a:pt x="922" y="542"/>
                </a:lnTo>
                <a:lnTo>
                  <a:pt x="0" y="545"/>
                </a:lnTo>
                <a:lnTo>
                  <a:pt x="0" y="230"/>
                </a:lnTo>
                <a:lnTo>
                  <a:pt x="922" y="228"/>
                </a:lnTo>
                <a:lnTo>
                  <a:pt x="827" y="0"/>
                </a:lnTo>
                <a:lnTo>
                  <a:pt x="1539" y="383"/>
                </a:lnTo>
                <a:close/>
              </a:path>
            </a:pathLst>
          </a:custGeom>
          <a:solidFill>
            <a:schemeClr val="tx1"/>
          </a:solidFill>
          <a:ln w="9525">
            <a:solidFill>
              <a:srgbClr val="000000"/>
            </a:solidFill>
            <a:round/>
            <a:headEnd/>
            <a:tailEnd/>
          </a:ln>
        </p:spPr>
        <p:txBody>
          <a:bodyPr/>
          <a:lstStyle/>
          <a:p>
            <a:pPr defTabSz="1219170"/>
            <a:endParaRPr lang="en-US" dirty="0">
              <a:solidFill>
                <a:prstClr val="black"/>
              </a:solidFill>
              <a:latin typeface="Calibri"/>
            </a:endParaRPr>
          </a:p>
        </p:txBody>
      </p:sp>
      <p:sp>
        <p:nvSpPr>
          <p:cNvPr id="58" name="Rectangle 1132"/>
          <p:cNvSpPr>
            <a:spLocks noChangeArrowheads="1"/>
          </p:cNvSpPr>
          <p:nvPr/>
        </p:nvSpPr>
        <p:spPr bwMode="auto">
          <a:xfrm>
            <a:off x="6939947" y="2720319"/>
            <a:ext cx="67997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defTabSz="1219170"/>
            <a:r>
              <a:rPr lang="en-US" sz="1600" dirty="0">
                <a:solidFill>
                  <a:srgbClr val="000000"/>
                </a:solidFill>
                <a:latin typeface="Calibri"/>
              </a:rPr>
              <a:t>Vacuum Booster </a:t>
            </a:r>
            <a:endParaRPr lang="en-US" sz="1600" dirty="0">
              <a:solidFill>
                <a:prstClr val="black"/>
              </a:solidFill>
              <a:latin typeface="Calibri"/>
            </a:endParaRPr>
          </a:p>
        </p:txBody>
      </p:sp>
      <p:pic>
        <p:nvPicPr>
          <p:cNvPr id="14" name="Picture 13"/>
          <p:cNvPicPr>
            <a:picLocks noChangeAspect="1"/>
          </p:cNvPicPr>
          <p:nvPr/>
        </p:nvPicPr>
        <p:blipFill>
          <a:blip r:embed="rId5"/>
          <a:stretch>
            <a:fillRect/>
          </a:stretch>
        </p:blipFill>
        <p:spPr>
          <a:xfrm>
            <a:off x="19960" y="1479489"/>
            <a:ext cx="3951969" cy="3951969"/>
          </a:xfrm>
          <a:prstGeom prst="rect">
            <a:avLst/>
          </a:prstGeom>
        </p:spPr>
      </p:pic>
      <p:sp>
        <p:nvSpPr>
          <p:cNvPr id="60" name="Freeform 1125"/>
          <p:cNvSpPr>
            <a:spLocks/>
          </p:cNvSpPr>
          <p:nvPr/>
        </p:nvSpPr>
        <p:spPr bwMode="auto">
          <a:xfrm>
            <a:off x="6678939" y="3915169"/>
            <a:ext cx="1149552" cy="1070244"/>
          </a:xfrm>
          <a:custGeom>
            <a:avLst/>
            <a:gdLst>
              <a:gd name="T0" fmla="*/ 3430 w 3440"/>
              <a:gd name="T1" fmla="*/ 1544 h 3440"/>
              <a:gd name="T2" fmla="*/ 3362 w 3440"/>
              <a:gd name="T3" fmla="*/ 1208 h 3440"/>
              <a:gd name="T4" fmla="*/ 3231 w 3440"/>
              <a:gd name="T5" fmla="*/ 900 h 3440"/>
              <a:gd name="T6" fmla="*/ 3046 w 3440"/>
              <a:gd name="T7" fmla="*/ 626 h 3440"/>
              <a:gd name="T8" fmla="*/ 2813 w 3440"/>
              <a:gd name="T9" fmla="*/ 393 h 3440"/>
              <a:gd name="T10" fmla="*/ 2539 w 3440"/>
              <a:gd name="T11" fmla="*/ 208 h 3440"/>
              <a:gd name="T12" fmla="*/ 2231 w 3440"/>
              <a:gd name="T13" fmla="*/ 77 h 3440"/>
              <a:gd name="T14" fmla="*/ 1896 w 3440"/>
              <a:gd name="T15" fmla="*/ 9 h 3440"/>
              <a:gd name="T16" fmla="*/ 1544 w 3440"/>
              <a:gd name="T17" fmla="*/ 9 h 3440"/>
              <a:gd name="T18" fmla="*/ 1208 w 3440"/>
              <a:gd name="T19" fmla="*/ 77 h 3440"/>
              <a:gd name="T20" fmla="*/ 900 w 3440"/>
              <a:gd name="T21" fmla="*/ 208 h 3440"/>
              <a:gd name="T22" fmla="*/ 626 w 3440"/>
              <a:gd name="T23" fmla="*/ 393 h 3440"/>
              <a:gd name="T24" fmla="*/ 393 w 3440"/>
              <a:gd name="T25" fmla="*/ 626 h 3440"/>
              <a:gd name="T26" fmla="*/ 208 w 3440"/>
              <a:gd name="T27" fmla="*/ 900 h 3440"/>
              <a:gd name="T28" fmla="*/ 77 w 3440"/>
              <a:gd name="T29" fmla="*/ 1208 h 3440"/>
              <a:gd name="T30" fmla="*/ 9 w 3440"/>
              <a:gd name="T31" fmla="*/ 1544 h 3440"/>
              <a:gd name="T32" fmla="*/ 9 w 3440"/>
              <a:gd name="T33" fmla="*/ 1896 h 3440"/>
              <a:gd name="T34" fmla="*/ 77 w 3440"/>
              <a:gd name="T35" fmla="*/ 2232 h 3440"/>
              <a:gd name="T36" fmla="*/ 208 w 3440"/>
              <a:gd name="T37" fmla="*/ 2540 h 3440"/>
              <a:gd name="T38" fmla="*/ 393 w 3440"/>
              <a:gd name="T39" fmla="*/ 2814 h 3440"/>
              <a:gd name="T40" fmla="*/ 626 w 3440"/>
              <a:gd name="T41" fmla="*/ 3047 h 3440"/>
              <a:gd name="T42" fmla="*/ 900 w 3440"/>
              <a:gd name="T43" fmla="*/ 3232 h 3440"/>
              <a:gd name="T44" fmla="*/ 1208 w 3440"/>
              <a:gd name="T45" fmla="*/ 3362 h 3440"/>
              <a:gd name="T46" fmla="*/ 1544 w 3440"/>
              <a:gd name="T47" fmla="*/ 3431 h 3440"/>
              <a:gd name="T48" fmla="*/ 1896 w 3440"/>
              <a:gd name="T49" fmla="*/ 3431 h 3440"/>
              <a:gd name="T50" fmla="*/ 2231 w 3440"/>
              <a:gd name="T51" fmla="*/ 3362 h 3440"/>
              <a:gd name="T52" fmla="*/ 2539 w 3440"/>
              <a:gd name="T53" fmla="*/ 3232 h 3440"/>
              <a:gd name="T54" fmla="*/ 2813 w 3440"/>
              <a:gd name="T55" fmla="*/ 3047 h 3440"/>
              <a:gd name="T56" fmla="*/ 3046 w 3440"/>
              <a:gd name="T57" fmla="*/ 2814 h 3440"/>
              <a:gd name="T58" fmla="*/ 3231 w 3440"/>
              <a:gd name="T59" fmla="*/ 2540 h 3440"/>
              <a:gd name="T60" fmla="*/ 3362 w 3440"/>
              <a:gd name="T61" fmla="*/ 2232 h 3440"/>
              <a:gd name="T62" fmla="*/ 3430 w 3440"/>
              <a:gd name="T63" fmla="*/ 1896 h 3440"/>
              <a:gd name="T64" fmla="*/ 3440 w 3440"/>
              <a:gd name="T65" fmla="*/ 172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0" h="3440">
                <a:moveTo>
                  <a:pt x="3440" y="1720"/>
                </a:moveTo>
                <a:lnTo>
                  <a:pt x="3430" y="1544"/>
                </a:lnTo>
                <a:lnTo>
                  <a:pt x="3405" y="1373"/>
                </a:lnTo>
                <a:lnTo>
                  <a:pt x="3362" y="1208"/>
                </a:lnTo>
                <a:lnTo>
                  <a:pt x="3304" y="1051"/>
                </a:lnTo>
                <a:lnTo>
                  <a:pt x="3231" y="900"/>
                </a:lnTo>
                <a:lnTo>
                  <a:pt x="3146" y="758"/>
                </a:lnTo>
                <a:lnTo>
                  <a:pt x="3046" y="626"/>
                </a:lnTo>
                <a:lnTo>
                  <a:pt x="2936" y="504"/>
                </a:lnTo>
                <a:lnTo>
                  <a:pt x="2813" y="393"/>
                </a:lnTo>
                <a:lnTo>
                  <a:pt x="2682" y="294"/>
                </a:lnTo>
                <a:lnTo>
                  <a:pt x="2539" y="208"/>
                </a:lnTo>
                <a:lnTo>
                  <a:pt x="2389" y="135"/>
                </a:lnTo>
                <a:lnTo>
                  <a:pt x="2231" y="77"/>
                </a:lnTo>
                <a:lnTo>
                  <a:pt x="2067" y="35"/>
                </a:lnTo>
                <a:lnTo>
                  <a:pt x="1896" y="9"/>
                </a:lnTo>
                <a:lnTo>
                  <a:pt x="1720" y="0"/>
                </a:lnTo>
                <a:lnTo>
                  <a:pt x="1544" y="9"/>
                </a:lnTo>
                <a:lnTo>
                  <a:pt x="1373" y="35"/>
                </a:lnTo>
                <a:lnTo>
                  <a:pt x="1208" y="77"/>
                </a:lnTo>
                <a:lnTo>
                  <a:pt x="1051" y="135"/>
                </a:lnTo>
                <a:lnTo>
                  <a:pt x="900" y="208"/>
                </a:lnTo>
                <a:lnTo>
                  <a:pt x="758" y="294"/>
                </a:lnTo>
                <a:lnTo>
                  <a:pt x="626" y="393"/>
                </a:lnTo>
                <a:lnTo>
                  <a:pt x="504" y="504"/>
                </a:lnTo>
                <a:lnTo>
                  <a:pt x="393" y="626"/>
                </a:lnTo>
                <a:lnTo>
                  <a:pt x="293" y="758"/>
                </a:lnTo>
                <a:lnTo>
                  <a:pt x="208" y="900"/>
                </a:lnTo>
                <a:lnTo>
                  <a:pt x="135" y="1051"/>
                </a:lnTo>
                <a:lnTo>
                  <a:pt x="77" y="1208"/>
                </a:lnTo>
                <a:lnTo>
                  <a:pt x="35" y="1373"/>
                </a:lnTo>
                <a:lnTo>
                  <a:pt x="9" y="1544"/>
                </a:lnTo>
                <a:lnTo>
                  <a:pt x="0" y="1720"/>
                </a:lnTo>
                <a:lnTo>
                  <a:pt x="9" y="1896"/>
                </a:lnTo>
                <a:lnTo>
                  <a:pt x="35" y="2067"/>
                </a:lnTo>
                <a:lnTo>
                  <a:pt x="77" y="2232"/>
                </a:lnTo>
                <a:lnTo>
                  <a:pt x="135" y="2389"/>
                </a:lnTo>
                <a:lnTo>
                  <a:pt x="208" y="2540"/>
                </a:lnTo>
                <a:lnTo>
                  <a:pt x="293" y="2682"/>
                </a:lnTo>
                <a:lnTo>
                  <a:pt x="393" y="2814"/>
                </a:lnTo>
                <a:lnTo>
                  <a:pt x="504" y="2937"/>
                </a:lnTo>
                <a:lnTo>
                  <a:pt x="626" y="3047"/>
                </a:lnTo>
                <a:lnTo>
                  <a:pt x="758" y="3146"/>
                </a:lnTo>
                <a:lnTo>
                  <a:pt x="900" y="3232"/>
                </a:lnTo>
                <a:lnTo>
                  <a:pt x="1051" y="3305"/>
                </a:lnTo>
                <a:lnTo>
                  <a:pt x="1208" y="3362"/>
                </a:lnTo>
                <a:lnTo>
                  <a:pt x="1373" y="3405"/>
                </a:lnTo>
                <a:lnTo>
                  <a:pt x="1544" y="3431"/>
                </a:lnTo>
                <a:lnTo>
                  <a:pt x="1720" y="3440"/>
                </a:lnTo>
                <a:lnTo>
                  <a:pt x="1896" y="3431"/>
                </a:lnTo>
                <a:lnTo>
                  <a:pt x="2067" y="3405"/>
                </a:lnTo>
                <a:lnTo>
                  <a:pt x="2231" y="3362"/>
                </a:lnTo>
                <a:lnTo>
                  <a:pt x="2389" y="3305"/>
                </a:lnTo>
                <a:lnTo>
                  <a:pt x="2539" y="3232"/>
                </a:lnTo>
                <a:lnTo>
                  <a:pt x="2682" y="3146"/>
                </a:lnTo>
                <a:lnTo>
                  <a:pt x="2813" y="3047"/>
                </a:lnTo>
                <a:lnTo>
                  <a:pt x="2936" y="2937"/>
                </a:lnTo>
                <a:lnTo>
                  <a:pt x="3046" y="2814"/>
                </a:lnTo>
                <a:lnTo>
                  <a:pt x="3146" y="2682"/>
                </a:lnTo>
                <a:lnTo>
                  <a:pt x="3231" y="2540"/>
                </a:lnTo>
                <a:lnTo>
                  <a:pt x="3304" y="2389"/>
                </a:lnTo>
                <a:lnTo>
                  <a:pt x="3362" y="2232"/>
                </a:lnTo>
                <a:lnTo>
                  <a:pt x="3405" y="2067"/>
                </a:lnTo>
                <a:lnTo>
                  <a:pt x="3430" y="1896"/>
                </a:lnTo>
                <a:lnTo>
                  <a:pt x="3440" y="1720"/>
                </a:lnTo>
                <a:lnTo>
                  <a:pt x="3440" y="1720"/>
                </a:lnTo>
              </a:path>
            </a:pathLst>
          </a:custGeom>
          <a:noFill/>
          <a:ln w="1111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70"/>
            <a:endParaRPr lang="en-US">
              <a:solidFill>
                <a:prstClr val="black"/>
              </a:solidFill>
              <a:latin typeface="Calibri"/>
            </a:endParaRPr>
          </a:p>
        </p:txBody>
      </p:sp>
    </p:spTree>
    <p:extLst>
      <p:ext uri="{BB962C8B-B14F-4D97-AF65-F5344CB8AC3E}">
        <p14:creationId xmlns:p14="http://schemas.microsoft.com/office/powerpoint/2010/main" val="1138651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Performance Enhancement with Vacuum Boosters</a:t>
            </a:r>
          </a:p>
        </p:txBody>
      </p:sp>
      <p:sp>
        <p:nvSpPr>
          <p:cNvPr id="6" name="Text Placeholder 5"/>
          <p:cNvSpPr>
            <a:spLocks noGrp="1"/>
          </p:cNvSpPr>
          <p:nvPr>
            <p:ph type="body" sz="quarter" idx="12"/>
          </p:nvPr>
        </p:nvSpPr>
        <p:spPr/>
        <p:txBody>
          <a:bodyPr/>
          <a:lstStyle/>
          <a:p>
            <a:r>
              <a:rPr lang="en-US" dirty="0"/>
              <a:t>Vacuum Pump Technology</a:t>
            </a:r>
          </a:p>
        </p:txBody>
      </p:sp>
      <p:pic>
        <p:nvPicPr>
          <p:cNvPr id="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606" y="1604797"/>
            <a:ext cx="7001977" cy="4992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828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13AF11-7122-4F17-B8EA-A51AA95C7F3E}"/>
              </a:ext>
            </a:extLst>
          </p:cNvPr>
          <p:cNvSpPr txBox="1"/>
          <p:nvPr/>
        </p:nvSpPr>
        <p:spPr>
          <a:xfrm>
            <a:off x="8458200" y="1295400"/>
            <a:ext cx="3200400" cy="2677656"/>
          </a:xfrm>
          <a:prstGeom prst="rect">
            <a:avLst/>
          </a:prstGeom>
          <a:noFill/>
        </p:spPr>
        <p:txBody>
          <a:bodyPr wrap="square">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At the end of the webinar, we are having a fun contest for a chance for two people to win a free full conference pass valued at $675!</a:t>
            </a:r>
            <a:endParaRPr lang="en-US" sz="2400" dirty="0"/>
          </a:p>
        </p:txBody>
      </p:sp>
      <p:pic>
        <p:nvPicPr>
          <p:cNvPr id="12" name="Content Placeholder 11">
            <a:extLst>
              <a:ext uri="{FF2B5EF4-FFF2-40B4-BE49-F238E27FC236}">
                <a16:creationId xmlns:a16="http://schemas.microsoft.com/office/drawing/2014/main" id="{4D403E8D-E222-4DAD-A92C-B7951C578894}"/>
              </a:ext>
            </a:extLst>
          </p:cNvPr>
          <p:cNvPicPr>
            <a:picLocks noGrp="1" noChangeAspect="1"/>
          </p:cNvPicPr>
          <p:nvPr>
            <p:ph sz="quarter" idx="1"/>
          </p:nvPr>
        </p:nvPicPr>
        <p:blipFill>
          <a:blip r:embed="rId2"/>
          <a:stretch>
            <a:fillRect/>
          </a:stretch>
        </p:blipFill>
        <p:spPr>
          <a:xfrm>
            <a:off x="685800" y="995962"/>
            <a:ext cx="7391400" cy="4866075"/>
          </a:xfrm>
        </p:spPr>
      </p:pic>
    </p:spTree>
    <p:extLst>
      <p:ext uri="{BB962C8B-B14F-4D97-AF65-F5344CB8AC3E}">
        <p14:creationId xmlns:p14="http://schemas.microsoft.com/office/powerpoint/2010/main" val="3719234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9B47D3-DFB2-48BF-B308-8C28DC9C0BA7}"/>
              </a:ext>
            </a:extLst>
          </p:cNvPr>
          <p:cNvSpPr>
            <a:spLocks noGrp="1"/>
          </p:cNvSpPr>
          <p:nvPr>
            <p:ph type="body" sz="quarter" idx="10"/>
          </p:nvPr>
        </p:nvSpPr>
        <p:spPr>
          <a:xfrm>
            <a:off x="335360" y="2372883"/>
            <a:ext cx="11200603" cy="478996"/>
          </a:xfrm>
        </p:spPr>
        <p:txBody>
          <a:bodyPr/>
          <a:lstStyle/>
          <a:p>
            <a:r>
              <a:rPr lang="en-US" sz="4800" b="1" dirty="0"/>
              <a:t>Solutions for Smoother Operation</a:t>
            </a:r>
          </a:p>
        </p:txBody>
      </p:sp>
    </p:spTree>
    <p:extLst>
      <p:ext uri="{BB962C8B-B14F-4D97-AF65-F5344CB8AC3E}">
        <p14:creationId xmlns:p14="http://schemas.microsoft.com/office/powerpoint/2010/main" val="666675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63824" y="3325568"/>
            <a:ext cx="1720312" cy="369332"/>
          </a:xfrm>
          <a:prstGeom prst="rect">
            <a:avLst/>
          </a:prstGeom>
          <a:noFill/>
        </p:spPr>
        <p:txBody>
          <a:bodyPr wrap="square" rtlCol="0">
            <a:spAutoFit/>
          </a:bodyPr>
          <a:lstStyle/>
          <a:p>
            <a:pPr algn="ctr" defTabSz="1219170"/>
            <a:r>
              <a:rPr lang="en-US" dirty="0">
                <a:solidFill>
                  <a:prstClr val="white"/>
                </a:solidFill>
                <a:latin typeface="Calibri"/>
              </a:rPr>
              <a:t>Plastics</a:t>
            </a:r>
          </a:p>
        </p:txBody>
      </p:sp>
      <p:sp>
        <p:nvSpPr>
          <p:cNvPr id="13" name="TextBox 12"/>
          <p:cNvSpPr txBox="1"/>
          <p:nvPr/>
        </p:nvSpPr>
        <p:spPr>
          <a:xfrm>
            <a:off x="3502618" y="5771747"/>
            <a:ext cx="2231756" cy="369332"/>
          </a:xfrm>
          <a:prstGeom prst="rect">
            <a:avLst/>
          </a:prstGeom>
          <a:noFill/>
        </p:spPr>
        <p:txBody>
          <a:bodyPr wrap="square" rtlCol="0">
            <a:spAutoFit/>
          </a:bodyPr>
          <a:lstStyle/>
          <a:p>
            <a:pPr algn="ctr" defTabSz="1219170"/>
            <a:r>
              <a:rPr lang="en-US" dirty="0">
                <a:solidFill>
                  <a:prstClr val="white"/>
                </a:solidFill>
                <a:latin typeface="Calibri"/>
              </a:rPr>
              <a:t>Circuit board testing</a:t>
            </a:r>
          </a:p>
        </p:txBody>
      </p:sp>
      <p:sp>
        <p:nvSpPr>
          <p:cNvPr id="15" name="TextBox 14"/>
          <p:cNvSpPr txBox="1"/>
          <p:nvPr/>
        </p:nvSpPr>
        <p:spPr>
          <a:xfrm>
            <a:off x="9615765" y="1494413"/>
            <a:ext cx="2231756" cy="369332"/>
          </a:xfrm>
          <a:prstGeom prst="rect">
            <a:avLst/>
          </a:prstGeom>
          <a:noFill/>
        </p:spPr>
        <p:txBody>
          <a:bodyPr wrap="square" rtlCol="0">
            <a:spAutoFit/>
          </a:bodyPr>
          <a:lstStyle/>
          <a:p>
            <a:pPr algn="ctr" defTabSz="1219170"/>
            <a:r>
              <a:rPr lang="en-US" dirty="0">
                <a:solidFill>
                  <a:prstClr val="white"/>
                </a:solidFill>
                <a:latin typeface="Calibri"/>
              </a:rPr>
              <a:t>Chemical</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673" y="1334767"/>
            <a:ext cx="1463275" cy="1463275"/>
          </a:xfrm>
          <a:prstGeom prst="rect">
            <a:avLst/>
          </a:prstGeom>
        </p:spPr>
      </p:pic>
      <p:pic>
        <p:nvPicPr>
          <p:cNvPr id="24" name="Picture 23"/>
          <p:cNvPicPr>
            <a:picLocks noChangeAspect="1"/>
          </p:cNvPicPr>
          <p:nvPr/>
        </p:nvPicPr>
        <p:blipFill rotWithShape="1">
          <a:blip r:embed="rId4"/>
          <a:srcRect b="10208"/>
          <a:stretch/>
        </p:blipFill>
        <p:spPr>
          <a:xfrm>
            <a:off x="2917086" y="1248040"/>
            <a:ext cx="1895193" cy="3554245"/>
          </a:xfrm>
          <a:prstGeom prst="rect">
            <a:avLst/>
          </a:prstGeom>
        </p:spPr>
      </p:pic>
      <p:pic>
        <p:nvPicPr>
          <p:cNvPr id="25" name="Picture 24"/>
          <p:cNvPicPr>
            <a:picLocks noChangeAspect="1"/>
          </p:cNvPicPr>
          <p:nvPr/>
        </p:nvPicPr>
        <p:blipFill rotWithShape="1">
          <a:blip r:embed="rId5"/>
          <a:srcRect b="11070"/>
          <a:stretch/>
        </p:blipFill>
        <p:spPr>
          <a:xfrm>
            <a:off x="546733" y="1247035"/>
            <a:ext cx="2171080" cy="3563676"/>
          </a:xfrm>
          <a:prstGeom prst="rect">
            <a:avLst/>
          </a:prstGeom>
        </p:spPr>
      </p:pic>
      <p:pic>
        <p:nvPicPr>
          <p:cNvPr id="28" name="Picture 27"/>
          <p:cNvPicPr>
            <a:picLocks noChangeAspect="1"/>
          </p:cNvPicPr>
          <p:nvPr/>
        </p:nvPicPr>
        <p:blipFill rotWithShape="1">
          <a:blip r:embed="rId6"/>
          <a:srcRect b="20896"/>
          <a:stretch/>
        </p:blipFill>
        <p:spPr>
          <a:xfrm>
            <a:off x="7116002" y="1284724"/>
            <a:ext cx="1995447" cy="1588221"/>
          </a:xfrm>
          <a:prstGeom prst="rect">
            <a:avLst/>
          </a:prstGeom>
        </p:spPr>
      </p:pic>
      <p:pic>
        <p:nvPicPr>
          <p:cNvPr id="30" name="Picture 29"/>
          <p:cNvPicPr>
            <a:picLocks noChangeAspect="1"/>
          </p:cNvPicPr>
          <p:nvPr/>
        </p:nvPicPr>
        <p:blipFill rotWithShape="1">
          <a:blip r:embed="rId7"/>
          <a:srcRect b="20414"/>
          <a:stretch/>
        </p:blipFill>
        <p:spPr>
          <a:xfrm>
            <a:off x="9480395" y="3350765"/>
            <a:ext cx="1970845" cy="1476796"/>
          </a:xfrm>
          <a:prstGeom prst="rect">
            <a:avLst/>
          </a:prstGeom>
        </p:spPr>
      </p:pic>
      <p:pic>
        <p:nvPicPr>
          <p:cNvPr id="31" name="Picture 30"/>
          <p:cNvPicPr>
            <a:picLocks noChangeAspect="1"/>
          </p:cNvPicPr>
          <p:nvPr/>
        </p:nvPicPr>
        <p:blipFill rotWithShape="1">
          <a:blip r:embed="rId8"/>
          <a:srcRect b="19478"/>
          <a:stretch/>
        </p:blipFill>
        <p:spPr>
          <a:xfrm>
            <a:off x="9597060" y="1269089"/>
            <a:ext cx="1637221" cy="1536457"/>
          </a:xfrm>
          <a:prstGeom prst="rect">
            <a:avLst/>
          </a:prstGeom>
        </p:spPr>
      </p:pic>
      <p:sp>
        <p:nvSpPr>
          <p:cNvPr id="32" name="TextBox 31"/>
          <p:cNvSpPr txBox="1"/>
          <p:nvPr/>
        </p:nvSpPr>
        <p:spPr>
          <a:xfrm>
            <a:off x="3343562" y="5492580"/>
            <a:ext cx="5504877" cy="535531"/>
          </a:xfrm>
          <a:prstGeom prst="rect">
            <a:avLst/>
          </a:prstGeom>
          <a:noFill/>
        </p:spPr>
        <p:txBody>
          <a:bodyPr wrap="square" rtlCol="0">
            <a:spAutoFit/>
          </a:bodyPr>
          <a:lstStyle/>
          <a:p>
            <a:pPr algn="ctr" defTabSz="1219170">
              <a:lnSpc>
                <a:spcPct val="90000"/>
              </a:lnSpc>
              <a:spcBef>
                <a:spcPts val="1000"/>
              </a:spcBef>
            </a:pPr>
            <a:r>
              <a:rPr lang="en-US" sz="3200" b="1" dirty="0">
                <a:solidFill>
                  <a:prstClr val="black"/>
                </a:solidFill>
                <a:latin typeface="Noto Sans" panose="020B0502040504020204" pitchFamily="34" charset="0"/>
                <a:ea typeface="Noto Sans" panose="020B0502040504020204" pitchFamily="34" charset="0"/>
                <a:cs typeface="Noto Sans" panose="020B0502040504020204" pitchFamily="34" charset="0"/>
              </a:rPr>
              <a:t>and many more …</a:t>
            </a:r>
          </a:p>
        </p:txBody>
      </p:sp>
      <p:sp>
        <p:nvSpPr>
          <p:cNvPr id="35" name="TextBox 34">
            <a:extLst>
              <a:ext uri="{FF2B5EF4-FFF2-40B4-BE49-F238E27FC236}">
                <a16:creationId xmlns:a16="http://schemas.microsoft.com/office/drawing/2014/main" id="{F5F36CF3-C512-432E-83C5-C1BCCC99AE86}"/>
              </a:ext>
            </a:extLst>
          </p:cNvPr>
          <p:cNvSpPr txBox="1"/>
          <p:nvPr/>
        </p:nvSpPr>
        <p:spPr>
          <a:xfrm>
            <a:off x="911424" y="4773149"/>
            <a:ext cx="10657184" cy="307777"/>
          </a:xfrm>
          <a:prstGeom prst="rect">
            <a:avLst/>
          </a:prstGeom>
          <a:noFill/>
        </p:spPr>
        <p:txBody>
          <a:bodyPr wrap="square" rtlCol="0">
            <a:spAutoFit/>
          </a:bodyPr>
          <a:lstStyle/>
          <a:p>
            <a:pPr defTabSz="1219170"/>
            <a:r>
              <a:rPr lang="en-US" sz="1400" b="1" dirty="0">
                <a:solidFill>
                  <a:prstClr val="black"/>
                </a:solidFill>
                <a:latin typeface="Arial"/>
                <a:cs typeface="Arial"/>
              </a:rPr>
              <a:t>Semiconductor                         Wood                       Power Generation        Wastewater &amp; Sewage             Medical &amp; Hospitals</a:t>
            </a:r>
          </a:p>
        </p:txBody>
      </p:sp>
      <p:sp>
        <p:nvSpPr>
          <p:cNvPr id="2" name="Text Placeholder 1"/>
          <p:cNvSpPr>
            <a:spLocks noGrp="1"/>
          </p:cNvSpPr>
          <p:nvPr>
            <p:ph type="body" sz="quarter" idx="10"/>
          </p:nvPr>
        </p:nvSpPr>
        <p:spPr/>
        <p:txBody>
          <a:bodyPr/>
          <a:lstStyle/>
          <a:p>
            <a:r>
              <a:rPr lang="en-US" dirty="0"/>
              <a:t>Industry Applications</a:t>
            </a:r>
          </a:p>
        </p:txBody>
      </p:sp>
      <p:sp>
        <p:nvSpPr>
          <p:cNvPr id="3" name="Text Placeholder 2"/>
          <p:cNvSpPr>
            <a:spLocks noGrp="1"/>
          </p:cNvSpPr>
          <p:nvPr>
            <p:ph type="body" sz="quarter" idx="12"/>
          </p:nvPr>
        </p:nvSpPr>
        <p:spPr/>
        <p:txBody>
          <a:bodyPr/>
          <a:lstStyle/>
          <a:p>
            <a:r>
              <a:rPr lang="en-US" dirty="0"/>
              <a:t>Solutions &amp; Accessories</a:t>
            </a:r>
          </a:p>
        </p:txBody>
      </p:sp>
      <p:pic>
        <p:nvPicPr>
          <p:cNvPr id="4" name="Picture 3" descr="5.ps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1904" y="3332989"/>
            <a:ext cx="1440160" cy="1440160"/>
          </a:xfrm>
          <a:prstGeom prst="rect">
            <a:avLst/>
          </a:prstGeom>
        </p:spPr>
      </p:pic>
      <p:pic>
        <p:nvPicPr>
          <p:cNvPr id="5" name="Picture 4" descr="22.ps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4139" y="3332989"/>
            <a:ext cx="1440160" cy="1440160"/>
          </a:xfrm>
          <a:prstGeom prst="rect">
            <a:avLst/>
          </a:prstGeom>
        </p:spPr>
      </p:pic>
      <p:sp>
        <p:nvSpPr>
          <p:cNvPr id="6" name="Rectangle 5"/>
          <p:cNvSpPr/>
          <p:nvPr/>
        </p:nvSpPr>
        <p:spPr>
          <a:xfrm>
            <a:off x="1103445" y="2852936"/>
            <a:ext cx="3264363"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TextBox 20">
            <a:extLst>
              <a:ext uri="{FF2B5EF4-FFF2-40B4-BE49-F238E27FC236}">
                <a16:creationId xmlns:a16="http://schemas.microsoft.com/office/drawing/2014/main" id="{F5F36CF3-C512-432E-83C5-C1BCCC99AE86}"/>
              </a:ext>
            </a:extLst>
          </p:cNvPr>
          <p:cNvSpPr txBox="1"/>
          <p:nvPr/>
        </p:nvSpPr>
        <p:spPr>
          <a:xfrm>
            <a:off x="1103445" y="2852936"/>
            <a:ext cx="10657184" cy="307777"/>
          </a:xfrm>
          <a:prstGeom prst="rect">
            <a:avLst/>
          </a:prstGeom>
          <a:noFill/>
        </p:spPr>
        <p:txBody>
          <a:bodyPr wrap="square" rtlCol="0">
            <a:spAutoFit/>
          </a:bodyPr>
          <a:lstStyle/>
          <a:p>
            <a:pPr defTabSz="1219170"/>
            <a:r>
              <a:rPr lang="en-US" sz="1400" b="1" dirty="0">
                <a:solidFill>
                  <a:prstClr val="black"/>
                </a:solidFill>
                <a:latin typeface="Arial"/>
                <a:cs typeface="Arial"/>
              </a:rPr>
              <a:t>Chemical                           Oil &amp; Gas                                 Food                       Ceramics &amp; Glass                       Metallurgy</a:t>
            </a:r>
          </a:p>
        </p:txBody>
      </p:sp>
    </p:spTree>
    <p:extLst>
      <p:ext uri="{BB962C8B-B14F-4D97-AF65-F5344CB8AC3E}">
        <p14:creationId xmlns:p14="http://schemas.microsoft.com/office/powerpoint/2010/main" val="1810374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Inlet Gas Purge</a:t>
            </a:r>
          </a:p>
        </p:txBody>
      </p:sp>
      <p:sp>
        <p:nvSpPr>
          <p:cNvPr id="4" name="Text Placeholder 3"/>
          <p:cNvSpPr>
            <a:spLocks noGrp="1"/>
          </p:cNvSpPr>
          <p:nvPr>
            <p:ph type="body" sz="quarter" idx="12"/>
          </p:nvPr>
        </p:nvSpPr>
        <p:spPr/>
        <p:txBody>
          <a:bodyPr/>
          <a:lstStyle/>
          <a:p>
            <a:r>
              <a:rPr lang="en-US" dirty="0"/>
              <a:t>Solutions &amp; Accessories</a:t>
            </a:r>
          </a:p>
        </p:txBody>
      </p:sp>
      <p:sp>
        <p:nvSpPr>
          <p:cNvPr id="12" name="TextBox 11">
            <a:extLst>
              <a:ext uri="{FF2B5EF4-FFF2-40B4-BE49-F238E27FC236}">
                <a16:creationId xmlns:a16="http://schemas.microsoft.com/office/drawing/2014/main" id="{09A8B91A-0A85-4300-8897-620A2A9E5CE3}"/>
              </a:ext>
            </a:extLst>
          </p:cNvPr>
          <p:cNvSpPr txBox="1"/>
          <p:nvPr/>
        </p:nvSpPr>
        <p:spPr>
          <a:xfrm>
            <a:off x="441651" y="1770695"/>
            <a:ext cx="6230413" cy="4585101"/>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Allows clean dry gas inside the vacuum pump to push volatile or condensable process vapors out of the discharge port</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Automatic or Manual operation possible</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Wetted material and Electrical rating flexibility </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3600" dirty="0">
              <a:solidFill>
                <a:prstClr val="black"/>
              </a:solidFill>
              <a:latin typeface="Calibri"/>
            </a:endParaRPr>
          </a:p>
        </p:txBody>
      </p:sp>
      <p:pic>
        <p:nvPicPr>
          <p:cNvPr id="3" name="Picture 2">
            <a:extLst>
              <a:ext uri="{FF2B5EF4-FFF2-40B4-BE49-F238E27FC236}">
                <a16:creationId xmlns:a16="http://schemas.microsoft.com/office/drawing/2014/main" id="{A4E39AA1-4A58-40B1-9092-B731C37A710C}"/>
              </a:ext>
            </a:extLst>
          </p:cNvPr>
          <p:cNvPicPr>
            <a:picLocks noChangeAspect="1"/>
          </p:cNvPicPr>
          <p:nvPr/>
        </p:nvPicPr>
        <p:blipFill>
          <a:blip r:embed="rId3"/>
          <a:stretch>
            <a:fillRect/>
          </a:stretch>
        </p:blipFill>
        <p:spPr>
          <a:xfrm>
            <a:off x="6817061" y="1527444"/>
            <a:ext cx="3427136" cy="3360373"/>
          </a:xfrm>
          <a:prstGeom prst="rect">
            <a:avLst/>
          </a:prstGeom>
        </p:spPr>
      </p:pic>
      <p:sp>
        <p:nvSpPr>
          <p:cNvPr id="10" name="Oval 9">
            <a:extLst>
              <a:ext uri="{FF2B5EF4-FFF2-40B4-BE49-F238E27FC236}">
                <a16:creationId xmlns:a16="http://schemas.microsoft.com/office/drawing/2014/main" id="{2D3840B3-16A4-4D0E-B8FC-AD6FAD8A6ACF}"/>
              </a:ext>
            </a:extLst>
          </p:cNvPr>
          <p:cNvSpPr/>
          <p:nvPr/>
        </p:nvSpPr>
        <p:spPr>
          <a:xfrm>
            <a:off x="8843657" y="1837358"/>
            <a:ext cx="1869744" cy="137027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a:extLst>
              <a:ext uri="{FF2B5EF4-FFF2-40B4-BE49-F238E27FC236}">
                <a16:creationId xmlns:a16="http://schemas.microsoft.com/office/drawing/2014/main" id="{5C9874FD-368B-4C7B-8482-9329D9C1292F}"/>
              </a:ext>
            </a:extLst>
          </p:cNvPr>
          <p:cNvSpPr txBox="1"/>
          <p:nvPr/>
        </p:nvSpPr>
        <p:spPr>
          <a:xfrm>
            <a:off x="9440910" y="1106701"/>
            <a:ext cx="2016899" cy="415370"/>
          </a:xfrm>
          <a:prstGeom prst="rect">
            <a:avLst/>
          </a:prstGeom>
          <a:noFill/>
        </p:spPr>
        <p:txBody>
          <a:bodyPr wrap="none" rtlCol="0">
            <a:spAutoFit/>
          </a:bodyPr>
          <a:lstStyle/>
          <a:p>
            <a:pPr defTabSz="1219170">
              <a:lnSpc>
                <a:spcPts val="2933"/>
              </a:lnSpc>
            </a:pPr>
            <a:r>
              <a:rPr lang="en-US" sz="1333" dirty="0">
                <a:solidFill>
                  <a:prstClr val="black"/>
                </a:solidFill>
                <a:latin typeface="Noto Sans" panose="020B0502040504020204" pitchFamily="34" charset="0"/>
                <a:ea typeface="Noto Sans" panose="020B0502040504020204" pitchFamily="34" charset="0"/>
                <a:cs typeface="Noto Sans" panose="020B0502040504020204" pitchFamily="34" charset="0"/>
              </a:rPr>
              <a:t>Process Isolation Valve</a:t>
            </a:r>
          </a:p>
        </p:txBody>
      </p:sp>
      <p:cxnSp>
        <p:nvCxnSpPr>
          <p:cNvPr id="9" name="Straight Arrow Connector 8">
            <a:extLst>
              <a:ext uri="{FF2B5EF4-FFF2-40B4-BE49-F238E27FC236}">
                <a16:creationId xmlns:a16="http://schemas.microsoft.com/office/drawing/2014/main" id="{5D327BAB-FD71-4AFB-8AD0-C04BEBAC921C}"/>
              </a:ext>
            </a:extLst>
          </p:cNvPr>
          <p:cNvCxnSpPr>
            <a:cxnSpLocks/>
            <a:stCxn id="5" idx="2"/>
          </p:cNvCxnSpPr>
          <p:nvPr/>
        </p:nvCxnSpPr>
        <p:spPr>
          <a:xfrm flipH="1">
            <a:off x="9959857" y="1522071"/>
            <a:ext cx="489503" cy="6632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2E6B49-AE84-47F2-84BC-17EEA2F31594}"/>
              </a:ext>
            </a:extLst>
          </p:cNvPr>
          <p:cNvSpPr txBox="1"/>
          <p:nvPr/>
        </p:nvSpPr>
        <p:spPr>
          <a:xfrm>
            <a:off x="10713402" y="3530351"/>
            <a:ext cx="1478599" cy="502573"/>
          </a:xfrm>
          <a:prstGeom prst="rect">
            <a:avLst/>
          </a:prstGeom>
          <a:noFill/>
        </p:spPr>
        <p:txBody>
          <a:bodyPr wrap="square" rtlCol="0">
            <a:spAutoFit/>
          </a:bodyPr>
          <a:lstStyle/>
          <a:p>
            <a:pPr defTabSz="1219170"/>
            <a:r>
              <a:rPr lang="en-US" sz="1333" dirty="0">
                <a:solidFill>
                  <a:prstClr val="black"/>
                </a:solidFill>
                <a:latin typeface="Noto Sans" panose="020B0502040504020204" pitchFamily="34" charset="0"/>
                <a:ea typeface="Noto Sans" panose="020B0502040504020204" pitchFamily="34" charset="0"/>
                <a:cs typeface="Noto Sans" panose="020B0502040504020204" pitchFamily="34" charset="0"/>
              </a:rPr>
              <a:t>Purge Solenoid Valve</a:t>
            </a:r>
          </a:p>
        </p:txBody>
      </p:sp>
      <p:cxnSp>
        <p:nvCxnSpPr>
          <p:cNvPr id="17" name="Straight Arrow Connector 16">
            <a:extLst>
              <a:ext uri="{FF2B5EF4-FFF2-40B4-BE49-F238E27FC236}">
                <a16:creationId xmlns:a16="http://schemas.microsoft.com/office/drawing/2014/main" id="{ACBB8047-ECC8-47EE-9398-B5A73F0C844A}"/>
              </a:ext>
            </a:extLst>
          </p:cNvPr>
          <p:cNvCxnSpPr>
            <a:cxnSpLocks/>
          </p:cNvCxnSpPr>
          <p:nvPr/>
        </p:nvCxnSpPr>
        <p:spPr>
          <a:xfrm flipH="1" flipV="1">
            <a:off x="10032437" y="2895737"/>
            <a:ext cx="864096" cy="6292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1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Gas Ballast</a:t>
            </a:r>
          </a:p>
        </p:txBody>
      </p:sp>
      <p:sp>
        <p:nvSpPr>
          <p:cNvPr id="4" name="Text Placeholder 3"/>
          <p:cNvSpPr>
            <a:spLocks noGrp="1"/>
          </p:cNvSpPr>
          <p:nvPr>
            <p:ph type="body" sz="quarter" idx="12"/>
          </p:nvPr>
        </p:nvSpPr>
        <p:spPr/>
        <p:txBody>
          <a:bodyPr/>
          <a:lstStyle/>
          <a:p>
            <a:r>
              <a:rPr lang="en-US" dirty="0"/>
              <a:t>Solutions &amp; Accessories</a:t>
            </a:r>
          </a:p>
        </p:txBody>
      </p:sp>
      <p:sp>
        <p:nvSpPr>
          <p:cNvPr id="12" name="TextBox 11">
            <a:extLst>
              <a:ext uri="{FF2B5EF4-FFF2-40B4-BE49-F238E27FC236}">
                <a16:creationId xmlns:a16="http://schemas.microsoft.com/office/drawing/2014/main" id="{09A8B91A-0A85-4300-8897-620A2A9E5CE3}"/>
              </a:ext>
            </a:extLst>
          </p:cNvPr>
          <p:cNvSpPr txBox="1"/>
          <p:nvPr/>
        </p:nvSpPr>
        <p:spPr>
          <a:xfrm>
            <a:off x="441651" y="1770695"/>
            <a:ext cx="6230413" cy="4256871"/>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Used to allow clean dry gas inside the pumping chamber for dilution and prevent condensation</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Standard connection available on pump casing</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Ambient air or inert gases possible</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3600" dirty="0">
              <a:solidFill>
                <a:prstClr val="black"/>
              </a:solidFill>
              <a:latin typeface="Calibri"/>
            </a:endParaRPr>
          </a:p>
        </p:txBody>
      </p:sp>
      <p:pic>
        <p:nvPicPr>
          <p:cNvPr id="8" name="Picture 7">
            <a:extLst>
              <a:ext uri="{FF2B5EF4-FFF2-40B4-BE49-F238E27FC236}">
                <a16:creationId xmlns:a16="http://schemas.microsoft.com/office/drawing/2014/main" id="{1DF064E6-C255-4879-A485-BA25AF3EAC33}"/>
              </a:ext>
            </a:extLst>
          </p:cNvPr>
          <p:cNvPicPr>
            <a:picLocks noChangeAspect="1"/>
          </p:cNvPicPr>
          <p:nvPr/>
        </p:nvPicPr>
        <p:blipFill>
          <a:blip r:embed="rId3"/>
          <a:stretch>
            <a:fillRect/>
          </a:stretch>
        </p:blipFill>
        <p:spPr>
          <a:xfrm>
            <a:off x="7248129" y="1691520"/>
            <a:ext cx="4158820" cy="3474961"/>
          </a:xfrm>
          <a:prstGeom prst="rect">
            <a:avLst/>
          </a:prstGeom>
        </p:spPr>
      </p:pic>
    </p:spTree>
    <p:extLst>
      <p:ext uri="{BB962C8B-B14F-4D97-AF65-F5344CB8AC3E}">
        <p14:creationId xmlns:p14="http://schemas.microsoft.com/office/powerpoint/2010/main" val="3860932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Inlet Flushing</a:t>
            </a:r>
          </a:p>
        </p:txBody>
      </p:sp>
      <p:sp>
        <p:nvSpPr>
          <p:cNvPr id="4" name="Text Placeholder 3"/>
          <p:cNvSpPr>
            <a:spLocks noGrp="1"/>
          </p:cNvSpPr>
          <p:nvPr>
            <p:ph type="body" sz="quarter" idx="12"/>
          </p:nvPr>
        </p:nvSpPr>
        <p:spPr/>
        <p:txBody>
          <a:bodyPr/>
          <a:lstStyle/>
          <a:p>
            <a:r>
              <a:rPr lang="en-US" dirty="0"/>
              <a:t>Solutions &amp; Accessories</a:t>
            </a:r>
          </a:p>
        </p:txBody>
      </p:sp>
      <p:sp>
        <p:nvSpPr>
          <p:cNvPr id="12" name="TextBox 11">
            <a:extLst>
              <a:ext uri="{FF2B5EF4-FFF2-40B4-BE49-F238E27FC236}">
                <a16:creationId xmlns:a16="http://schemas.microsoft.com/office/drawing/2014/main" id="{09A8B91A-0A85-4300-8897-620A2A9E5CE3}"/>
              </a:ext>
            </a:extLst>
          </p:cNvPr>
          <p:cNvSpPr txBox="1"/>
          <p:nvPr/>
        </p:nvSpPr>
        <p:spPr>
          <a:xfrm>
            <a:off x="441651" y="1770695"/>
            <a:ext cx="6230413" cy="4585101"/>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Water or Solvent is used to cleanse the pump internals off process residue or solids</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Reduced pump speeds allow for maximum residence time for better cleaning</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Minimal impact to process vacuum levels when flushing during normal operation </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3600" dirty="0">
              <a:solidFill>
                <a:prstClr val="black"/>
              </a:solidFill>
              <a:latin typeface="Calibri"/>
            </a:endParaRPr>
          </a:p>
        </p:txBody>
      </p:sp>
      <p:pic>
        <p:nvPicPr>
          <p:cNvPr id="7" name="Picture 6">
            <a:extLst>
              <a:ext uri="{FF2B5EF4-FFF2-40B4-BE49-F238E27FC236}">
                <a16:creationId xmlns:a16="http://schemas.microsoft.com/office/drawing/2014/main" id="{687BA719-A1C4-4FF7-983B-1A9F206CA723}"/>
              </a:ext>
            </a:extLst>
          </p:cNvPr>
          <p:cNvPicPr>
            <a:picLocks noChangeAspect="1"/>
          </p:cNvPicPr>
          <p:nvPr/>
        </p:nvPicPr>
        <p:blipFill>
          <a:blip r:embed="rId3"/>
          <a:stretch>
            <a:fillRect/>
          </a:stretch>
        </p:blipFill>
        <p:spPr>
          <a:xfrm>
            <a:off x="7056107" y="1028733"/>
            <a:ext cx="4032448" cy="4418392"/>
          </a:xfrm>
          <a:prstGeom prst="rect">
            <a:avLst/>
          </a:prstGeom>
        </p:spPr>
      </p:pic>
    </p:spTree>
    <p:extLst>
      <p:ext uri="{BB962C8B-B14F-4D97-AF65-F5344CB8AC3E}">
        <p14:creationId xmlns:p14="http://schemas.microsoft.com/office/powerpoint/2010/main" val="298076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Anti-Cavitation Protection</a:t>
            </a:r>
          </a:p>
        </p:txBody>
      </p:sp>
      <p:sp>
        <p:nvSpPr>
          <p:cNvPr id="4" name="Text Placeholder 3"/>
          <p:cNvSpPr>
            <a:spLocks noGrp="1"/>
          </p:cNvSpPr>
          <p:nvPr>
            <p:ph type="body" sz="quarter" idx="12"/>
          </p:nvPr>
        </p:nvSpPr>
        <p:spPr/>
        <p:txBody>
          <a:bodyPr/>
          <a:lstStyle/>
          <a:p>
            <a:r>
              <a:rPr lang="en-US" dirty="0"/>
              <a:t>Solutions &amp; Accessories</a:t>
            </a:r>
          </a:p>
        </p:txBody>
      </p:sp>
      <p:sp>
        <p:nvSpPr>
          <p:cNvPr id="12" name="TextBox 11">
            <a:extLst>
              <a:ext uri="{FF2B5EF4-FFF2-40B4-BE49-F238E27FC236}">
                <a16:creationId xmlns:a16="http://schemas.microsoft.com/office/drawing/2014/main" id="{09A8B91A-0A85-4300-8897-620A2A9E5CE3}"/>
              </a:ext>
            </a:extLst>
          </p:cNvPr>
          <p:cNvSpPr txBox="1"/>
          <p:nvPr/>
        </p:nvSpPr>
        <p:spPr>
          <a:xfrm>
            <a:off x="441651" y="1770695"/>
            <a:ext cx="6230413" cy="5241563"/>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Preset pressure setpoint allows gas bleed into the pumping chamber to prevent internal vacuum levels from getting too close to the sealing fluid vapor pressure</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Choice of compatible material possible</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Actuation can be automatic or manual</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Using recirculated process vapors from discharge prevent external contamination</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3600" dirty="0">
              <a:solidFill>
                <a:prstClr val="black"/>
              </a:solidFill>
              <a:latin typeface="Calibri"/>
            </a:endParaRPr>
          </a:p>
        </p:txBody>
      </p:sp>
      <p:pic>
        <p:nvPicPr>
          <p:cNvPr id="18" name="Picture 17">
            <a:extLst>
              <a:ext uri="{FF2B5EF4-FFF2-40B4-BE49-F238E27FC236}">
                <a16:creationId xmlns:a16="http://schemas.microsoft.com/office/drawing/2014/main" id="{6CCFEF06-67B5-4411-8CFC-1EF2DEBB61DB}"/>
              </a:ext>
            </a:extLst>
          </p:cNvPr>
          <p:cNvPicPr>
            <a:picLocks noChangeAspect="1"/>
          </p:cNvPicPr>
          <p:nvPr/>
        </p:nvPicPr>
        <p:blipFill>
          <a:blip r:embed="rId3"/>
          <a:stretch>
            <a:fillRect/>
          </a:stretch>
        </p:blipFill>
        <p:spPr>
          <a:xfrm>
            <a:off x="6864085" y="4749226"/>
            <a:ext cx="3335883" cy="1598444"/>
          </a:xfrm>
          <a:prstGeom prst="rect">
            <a:avLst/>
          </a:prstGeom>
        </p:spPr>
      </p:pic>
      <p:sp>
        <p:nvSpPr>
          <p:cNvPr id="19" name="TextBox 18">
            <a:extLst>
              <a:ext uri="{FF2B5EF4-FFF2-40B4-BE49-F238E27FC236}">
                <a16:creationId xmlns:a16="http://schemas.microsoft.com/office/drawing/2014/main" id="{B6BAD64F-C07E-44D4-B7BD-A6F6DAC1CEE4}"/>
              </a:ext>
            </a:extLst>
          </p:cNvPr>
          <p:cNvSpPr txBox="1"/>
          <p:nvPr/>
        </p:nvSpPr>
        <p:spPr>
          <a:xfrm>
            <a:off x="8154938" y="3712428"/>
            <a:ext cx="1835759" cy="415370"/>
          </a:xfrm>
          <a:prstGeom prst="rect">
            <a:avLst/>
          </a:prstGeom>
          <a:noFill/>
        </p:spPr>
        <p:txBody>
          <a:bodyPr wrap="none" rtlCol="0">
            <a:spAutoFit/>
          </a:bodyPr>
          <a:lstStyle/>
          <a:p>
            <a:pPr defTabSz="1219170">
              <a:lnSpc>
                <a:spcPts val="2933"/>
              </a:lnSpc>
            </a:pPr>
            <a:r>
              <a:rPr lang="en-US" sz="1333" dirty="0">
                <a:solidFill>
                  <a:prstClr val="black"/>
                </a:solidFill>
                <a:latin typeface="Noto Sans" panose="020B0502040504020204" pitchFamily="34" charset="0"/>
                <a:ea typeface="Noto Sans" panose="020B0502040504020204" pitchFamily="34" charset="0"/>
                <a:cs typeface="Noto Sans" panose="020B0502040504020204" pitchFamily="34" charset="0"/>
              </a:rPr>
              <a:t>Anti-Cavitation Valve</a:t>
            </a:r>
          </a:p>
        </p:txBody>
      </p:sp>
      <p:pic>
        <p:nvPicPr>
          <p:cNvPr id="25" name="Picture 24">
            <a:extLst>
              <a:ext uri="{FF2B5EF4-FFF2-40B4-BE49-F238E27FC236}">
                <a16:creationId xmlns:a16="http://schemas.microsoft.com/office/drawing/2014/main" id="{41F3823F-BBA1-4405-9F68-5F0257BFEEF3}"/>
              </a:ext>
            </a:extLst>
          </p:cNvPr>
          <p:cNvPicPr>
            <a:picLocks noChangeAspect="1"/>
          </p:cNvPicPr>
          <p:nvPr/>
        </p:nvPicPr>
        <p:blipFill>
          <a:blip r:embed="rId4"/>
          <a:stretch>
            <a:fillRect/>
          </a:stretch>
        </p:blipFill>
        <p:spPr>
          <a:xfrm>
            <a:off x="7316719" y="485823"/>
            <a:ext cx="4297431" cy="2809627"/>
          </a:xfrm>
          <a:prstGeom prst="rect">
            <a:avLst/>
          </a:prstGeom>
        </p:spPr>
      </p:pic>
      <p:cxnSp>
        <p:nvCxnSpPr>
          <p:cNvPr id="31" name="Straight Arrow Connector 30">
            <a:extLst>
              <a:ext uri="{FF2B5EF4-FFF2-40B4-BE49-F238E27FC236}">
                <a16:creationId xmlns:a16="http://schemas.microsoft.com/office/drawing/2014/main" id="{5CD40E85-00EC-490A-9C8A-EFA005459434}"/>
              </a:ext>
            </a:extLst>
          </p:cNvPr>
          <p:cNvCxnSpPr>
            <a:cxnSpLocks/>
            <a:stCxn id="19" idx="0"/>
          </p:cNvCxnSpPr>
          <p:nvPr/>
        </p:nvCxnSpPr>
        <p:spPr>
          <a:xfrm flipH="1" flipV="1">
            <a:off x="8400257" y="1604800"/>
            <a:ext cx="672561" cy="2107628"/>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E35878C-CAF9-401B-85F5-DF0696D67B66}"/>
              </a:ext>
            </a:extLst>
          </p:cNvPr>
          <p:cNvCxnSpPr>
            <a:cxnSpLocks/>
            <a:stCxn id="19" idx="2"/>
          </p:cNvCxnSpPr>
          <p:nvPr/>
        </p:nvCxnSpPr>
        <p:spPr>
          <a:xfrm flipH="1">
            <a:off x="8532029" y="4127798"/>
            <a:ext cx="540789" cy="103840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32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Digital Monitoring</a:t>
            </a:r>
          </a:p>
        </p:txBody>
      </p:sp>
      <p:sp>
        <p:nvSpPr>
          <p:cNvPr id="4" name="Text Placeholder 3"/>
          <p:cNvSpPr>
            <a:spLocks noGrp="1"/>
          </p:cNvSpPr>
          <p:nvPr>
            <p:ph type="body" sz="quarter" idx="12"/>
          </p:nvPr>
        </p:nvSpPr>
        <p:spPr/>
        <p:txBody>
          <a:bodyPr/>
          <a:lstStyle/>
          <a:p>
            <a:r>
              <a:rPr lang="en-US" dirty="0"/>
              <a:t>Solutions &amp; Accessories</a:t>
            </a:r>
          </a:p>
        </p:txBody>
      </p:sp>
      <p:sp>
        <p:nvSpPr>
          <p:cNvPr id="12" name="TextBox 11">
            <a:extLst>
              <a:ext uri="{FF2B5EF4-FFF2-40B4-BE49-F238E27FC236}">
                <a16:creationId xmlns:a16="http://schemas.microsoft.com/office/drawing/2014/main" id="{09A8B91A-0A85-4300-8897-620A2A9E5CE3}"/>
              </a:ext>
            </a:extLst>
          </p:cNvPr>
          <p:cNvSpPr txBox="1"/>
          <p:nvPr/>
        </p:nvSpPr>
        <p:spPr>
          <a:xfrm>
            <a:off x="441651" y="1770695"/>
            <a:ext cx="6230413" cy="4585101"/>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Critical processes can be continuously monitored using manufacturer’s app</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Preventative maintenance and monitoring subscriptions flexibility possible</a:t>
            </a:r>
          </a:p>
          <a:p>
            <a:pPr marL="380990" indent="-380990" defTabSz="1219170">
              <a:buFont typeface="Arial" panose="020B0604020202020204" pitchFamily="34" charset="0"/>
              <a:buChar char="•"/>
            </a:pPr>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marL="380990" indent="-380990" defTabSz="1219170">
              <a:buFont typeface="Arial" panose="020B0604020202020204" pitchFamily="34" charset="0"/>
              <a:buChar char="•"/>
            </a:pPr>
            <a:r>
              <a:rPr lang="en-US" sz="2133" dirty="0" err="1">
                <a:solidFill>
                  <a:prstClr val="black"/>
                </a:solidFill>
                <a:latin typeface="Noto Sans" panose="020B0502040504020204" pitchFamily="34" charset="0"/>
                <a:ea typeface="Noto Sans" panose="020B0502040504020204" pitchFamily="34" charset="0"/>
                <a:cs typeface="Noto Sans" panose="020B0502040504020204" pitchFamily="34" charset="0"/>
              </a:rPr>
              <a:t>Datalog</a:t>
            </a:r>
            <a:r>
              <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rPr>
              <a:t> vacuum pump performance and save history in Manufacturer’s cloud storage</a:t>
            </a: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2133"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a:p>
            <a:pPr defTabSz="1219170"/>
            <a:endParaRPr lang="en-US" sz="3600" dirty="0">
              <a:solidFill>
                <a:prstClr val="black"/>
              </a:solidFill>
              <a:latin typeface="Calibri"/>
            </a:endParaRPr>
          </a:p>
        </p:txBody>
      </p:sp>
      <p:pic>
        <p:nvPicPr>
          <p:cNvPr id="10" name="Picture 9">
            <a:extLst>
              <a:ext uri="{FF2B5EF4-FFF2-40B4-BE49-F238E27FC236}">
                <a16:creationId xmlns:a16="http://schemas.microsoft.com/office/drawing/2014/main" id="{F6343917-C031-4BA9-8ABB-CC34A29A4ECA}"/>
              </a:ext>
            </a:extLst>
          </p:cNvPr>
          <p:cNvPicPr>
            <a:picLocks noChangeAspect="1"/>
          </p:cNvPicPr>
          <p:nvPr/>
        </p:nvPicPr>
        <p:blipFill>
          <a:blip r:embed="rId3"/>
          <a:stretch>
            <a:fillRect/>
          </a:stretch>
        </p:blipFill>
        <p:spPr>
          <a:xfrm>
            <a:off x="9802435" y="516143"/>
            <a:ext cx="2110067" cy="3891171"/>
          </a:xfrm>
          <a:prstGeom prst="rect">
            <a:avLst/>
          </a:prstGeom>
          <a:ln>
            <a:noFill/>
          </a:ln>
        </p:spPr>
      </p:pic>
      <p:pic>
        <p:nvPicPr>
          <p:cNvPr id="13" name="Grafik 26">
            <a:extLst>
              <a:ext uri="{FF2B5EF4-FFF2-40B4-BE49-F238E27FC236}">
                <a16:creationId xmlns:a16="http://schemas.microsoft.com/office/drawing/2014/main" id="{EA61677C-0353-48FD-937D-3C9ABBA42CAA}"/>
              </a:ext>
            </a:extLst>
          </p:cNvPr>
          <p:cNvPicPr>
            <a:picLocks noChangeAspect="1"/>
          </p:cNvPicPr>
          <p:nvPr/>
        </p:nvPicPr>
        <p:blipFill rotWithShape="1">
          <a:blip r:embed="rId4"/>
          <a:srcRect l="30085" r="8623" b="3902"/>
          <a:stretch/>
        </p:blipFill>
        <p:spPr>
          <a:xfrm>
            <a:off x="7072621" y="4407314"/>
            <a:ext cx="2655271" cy="2327377"/>
          </a:xfrm>
          <a:prstGeom prst="rect">
            <a:avLst/>
          </a:prstGeom>
          <a:ln>
            <a:noFill/>
          </a:ln>
          <a:effectLst>
            <a:softEdge rad="112500"/>
          </a:effectLst>
        </p:spPr>
      </p:pic>
      <p:pic>
        <p:nvPicPr>
          <p:cNvPr id="14" name="Picture 13">
            <a:extLst>
              <a:ext uri="{FF2B5EF4-FFF2-40B4-BE49-F238E27FC236}">
                <a16:creationId xmlns:a16="http://schemas.microsoft.com/office/drawing/2014/main" id="{92E6B3D1-648C-47FA-ADF0-DAE3AFA3B7A9}"/>
              </a:ext>
            </a:extLst>
          </p:cNvPr>
          <p:cNvPicPr>
            <a:picLocks noChangeAspect="1"/>
          </p:cNvPicPr>
          <p:nvPr/>
        </p:nvPicPr>
        <p:blipFill>
          <a:blip r:embed="rId5"/>
          <a:stretch>
            <a:fillRect/>
          </a:stretch>
        </p:blipFill>
        <p:spPr>
          <a:xfrm>
            <a:off x="11184566" y="2738902"/>
            <a:ext cx="408708" cy="382169"/>
          </a:xfrm>
          <a:prstGeom prst="rect">
            <a:avLst/>
          </a:prstGeom>
        </p:spPr>
      </p:pic>
    </p:spTree>
    <p:extLst>
      <p:ext uri="{BB962C8B-B14F-4D97-AF65-F5344CB8AC3E}">
        <p14:creationId xmlns:p14="http://schemas.microsoft.com/office/powerpoint/2010/main" val="4103306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p:txBody>
          <a:bodyPr/>
          <a:lstStyle/>
          <a:p>
            <a:pPr algn="l"/>
            <a:r>
              <a:rPr lang="en-US" dirty="0">
                <a:latin typeface="Noto Sans" panose="020B0502040504020204" pitchFamily="34" charset="0"/>
                <a:ea typeface="Noto Sans" panose="020B0502040504020204" pitchFamily="34" charset="0"/>
                <a:cs typeface="Noto Sans" panose="020B0502040504020204" pitchFamily="34" charset="0"/>
              </a:rPr>
              <a:t>Choose the right vacuum pump!</a:t>
            </a:r>
          </a:p>
        </p:txBody>
      </p:sp>
      <p:sp>
        <p:nvSpPr>
          <p:cNvPr id="4" name="Text Placeholder 3"/>
          <p:cNvSpPr>
            <a:spLocks noGrp="1"/>
          </p:cNvSpPr>
          <p:nvPr>
            <p:ph type="body" sz="quarter" idx="12"/>
          </p:nvPr>
        </p:nvSpPr>
        <p:spPr/>
        <p:txBody>
          <a:bodyPr/>
          <a:lstStyle/>
          <a:p>
            <a:r>
              <a:rPr lang="en-US" dirty="0"/>
              <a:t>Solutions &amp; Accessories</a:t>
            </a:r>
          </a:p>
        </p:txBody>
      </p:sp>
      <p:pic>
        <p:nvPicPr>
          <p:cNvPr id="9" name="Picture 8">
            <a:extLst>
              <a:ext uri="{FF2B5EF4-FFF2-40B4-BE49-F238E27FC236}">
                <a16:creationId xmlns:a16="http://schemas.microsoft.com/office/drawing/2014/main" id="{0B94B67B-F805-44D5-8A65-2C1D12567BFB}"/>
              </a:ext>
            </a:extLst>
          </p:cNvPr>
          <p:cNvPicPr>
            <a:picLocks noChangeAspect="1"/>
          </p:cNvPicPr>
          <p:nvPr/>
        </p:nvPicPr>
        <p:blipFill>
          <a:blip r:embed="rId3"/>
          <a:stretch>
            <a:fillRect/>
          </a:stretch>
        </p:blipFill>
        <p:spPr>
          <a:xfrm>
            <a:off x="3540111" y="1315813"/>
            <a:ext cx="5308036" cy="5542187"/>
          </a:xfrm>
          <a:prstGeom prst="rect">
            <a:avLst/>
          </a:prstGeom>
        </p:spPr>
      </p:pic>
    </p:spTree>
    <p:extLst>
      <p:ext uri="{BB962C8B-B14F-4D97-AF65-F5344CB8AC3E}">
        <p14:creationId xmlns:p14="http://schemas.microsoft.com/office/powerpoint/2010/main" val="1256293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95C5F-B3AC-4418-BDB6-B0C68B8C5042}"/>
              </a:ext>
            </a:extLst>
          </p:cNvPr>
          <p:cNvSpPr>
            <a:spLocks noGrp="1"/>
          </p:cNvSpPr>
          <p:nvPr>
            <p:ph type="body" sz="quarter" idx="14"/>
          </p:nvPr>
        </p:nvSpPr>
        <p:spPr>
          <a:xfrm>
            <a:off x="335362" y="356661"/>
            <a:ext cx="11174617" cy="1320063"/>
          </a:xfrm>
        </p:spPr>
        <p:txBody>
          <a:bodyPr/>
          <a:lstStyle/>
          <a:p>
            <a:r>
              <a:rPr lang="en-US" dirty="0"/>
              <a:t>Thank you.</a:t>
            </a:r>
          </a:p>
        </p:txBody>
      </p:sp>
      <p:sp>
        <p:nvSpPr>
          <p:cNvPr id="4" name="Textplatzhalter 3">
            <a:extLst>
              <a:ext uri="{FF2B5EF4-FFF2-40B4-BE49-F238E27FC236}">
                <a16:creationId xmlns:a16="http://schemas.microsoft.com/office/drawing/2014/main" id="{92F4BD62-FF40-45AE-A2FC-711D1E6849A7}"/>
              </a:ext>
            </a:extLst>
          </p:cNvPr>
          <p:cNvSpPr txBox="1">
            <a:spLocks/>
          </p:cNvSpPr>
          <p:nvPr/>
        </p:nvSpPr>
        <p:spPr>
          <a:xfrm>
            <a:off x="1583500" y="2180864"/>
            <a:ext cx="9392547" cy="4254241"/>
          </a:xfrm>
          <a:prstGeom prst="rect">
            <a:avLst/>
          </a:prstGeom>
        </p:spPr>
        <p:txBody>
          <a:bodyPr/>
          <a:lstStyle>
            <a:lvl1pPr marL="0" indent="0" algn="l" defTabSz="914400" rtl="0" eaLnBrk="1" latinLnBrk="0" hangingPunct="1">
              <a:lnSpc>
                <a:spcPct val="90000"/>
              </a:lnSpc>
              <a:spcBef>
                <a:spcPts val="1000"/>
              </a:spcBef>
              <a:buFontTx/>
              <a:buNone/>
              <a:defRPr lang="de-DE" sz="6000" b="1" kern="1200" cap="none" baseline="0" smtClean="0">
                <a:solidFill>
                  <a:srgbClr val="FF5800"/>
                </a:solidFill>
                <a:latin typeface="Noto Sans Black" panose="020B0A02040504020204" pitchFamily="34" charset="0"/>
                <a:ea typeface="Noto Sans Black" panose="020B0A02040504020204" pitchFamily="34" charset="0"/>
                <a:cs typeface="Noto Sans Black" panose="020B0A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40">
              <a:spcBef>
                <a:spcPct val="50000"/>
              </a:spcBef>
            </a:pPr>
            <a:r>
              <a:rPr lang="en-US" altLang="en-US" sz="2400" dirty="0">
                <a:solidFill>
                  <a:prstClr val="black"/>
                </a:solidFill>
              </a:rPr>
              <a:t>For more information about Busch Vacuum Pumps and Systems, please visit: www.buschusa.com </a:t>
            </a:r>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endParaRPr lang="en-US" altLang="en-US" sz="1500" dirty="0"/>
          </a:p>
          <a:p>
            <a:pPr defTabSz="1219140">
              <a:spcBef>
                <a:spcPct val="50000"/>
              </a:spcBef>
            </a:pPr>
            <a:r>
              <a:rPr lang="en-US" altLang="en-US" sz="1500" dirty="0"/>
              <a:t>	</a:t>
            </a:r>
            <a:r>
              <a:rPr lang="en-US" altLang="en-U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             VJ Gupta </a:t>
            </a:r>
          </a:p>
          <a:p>
            <a:pPr defTabSz="1219140">
              <a:spcBef>
                <a:spcPct val="50000"/>
              </a:spcBef>
            </a:pPr>
            <a:r>
              <a:rPr lang="en-US" altLang="en-U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	             Product Marketing Manager (Systems) for Busch USA</a:t>
            </a:r>
          </a:p>
          <a:p>
            <a:pPr defTabSz="1219140">
              <a:spcBef>
                <a:spcPct val="50000"/>
              </a:spcBef>
            </a:pPr>
            <a:r>
              <a:rPr lang="en-U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is-I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Cell: (757) 373-0099</a:t>
            </a:r>
          </a:p>
          <a:p>
            <a:pPr defTabSz="1219140">
              <a:spcBef>
                <a:spcPct val="50000"/>
              </a:spcBef>
            </a:pPr>
            <a:r>
              <a:rPr lang="is-I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	             </a:t>
            </a:r>
            <a:r>
              <a:rPr lang="en-US" sz="1500" dirty="0">
                <a:solidFill>
                  <a:prstClr val="black"/>
                </a:solidFill>
                <a:latin typeface="Noto Sans" panose="020B0502040504020204" pitchFamily="34" charset="0"/>
                <a:ea typeface="Noto Sans" panose="020B0502040504020204" pitchFamily="34" charset="0"/>
                <a:cs typeface="Noto Sans" panose="020B0502040504020204" pitchFamily="34" charset="0"/>
              </a:rPr>
              <a:t>vj.gupta@buschusa.com</a:t>
            </a:r>
            <a:endParaRPr lang="en-US" altLang="en-US" sz="1500"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6" name="Picture 5" descr="A person wearing a suit and tie&#10;&#10;Description automatically generated">
            <a:extLst>
              <a:ext uri="{FF2B5EF4-FFF2-40B4-BE49-F238E27FC236}">
                <a16:creationId xmlns:a16="http://schemas.microsoft.com/office/drawing/2014/main" id="{5D7665FC-0557-4ED6-8448-8316D8AB2CB9}"/>
              </a:ext>
            </a:extLst>
          </p:cNvPr>
          <p:cNvPicPr>
            <a:picLocks noChangeAspect="1"/>
          </p:cNvPicPr>
          <p:nvPr/>
        </p:nvPicPr>
        <p:blipFill>
          <a:blip r:embed="rId2"/>
          <a:stretch>
            <a:fillRect/>
          </a:stretch>
        </p:blipFill>
        <p:spPr>
          <a:xfrm>
            <a:off x="1295467" y="3950189"/>
            <a:ext cx="1987932" cy="2484915"/>
          </a:xfrm>
          <a:prstGeom prst="rect">
            <a:avLst/>
          </a:prstGeom>
        </p:spPr>
      </p:pic>
    </p:spTree>
    <p:extLst>
      <p:ext uri="{BB962C8B-B14F-4D97-AF65-F5344CB8AC3E}">
        <p14:creationId xmlns:p14="http://schemas.microsoft.com/office/powerpoint/2010/main" val="887292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GoToWebinar interface, directing them to Blower &amp; Vacuum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Vacuum Specification Fundamentals: Flow vs. Pressure</a:t>
            </a:r>
          </a:p>
        </p:txBody>
      </p:sp>
      <p:sp>
        <p:nvSpPr>
          <p:cNvPr id="2" name="TextBox 1">
            <a:extLst>
              <a:ext uri="{FF2B5EF4-FFF2-40B4-BE49-F238E27FC236}">
                <a16:creationId xmlns:a16="http://schemas.microsoft.com/office/drawing/2014/main" id="{D5B31B15-D9F9-4DD4-B1EA-82E3226842CF}"/>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8" name="Picture 2">
            <a:extLst>
              <a:ext uri="{FF2B5EF4-FFF2-40B4-BE49-F238E27FC236}">
                <a16:creationId xmlns:a16="http://schemas.microsoft.com/office/drawing/2014/main" id="{B3982EF3-1E13-47A0-8E90-C9F8AB95F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3955618"/>
            <a:ext cx="17145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Blower &amp; Vacuum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Vacuum Specification Fundamentals: Flow vs. Pressure</a:t>
            </a:r>
          </a:p>
        </p:txBody>
      </p:sp>
      <p:sp>
        <p:nvSpPr>
          <p:cNvPr id="2" name="TextBox 1">
            <a:extLst>
              <a:ext uri="{FF2B5EF4-FFF2-40B4-BE49-F238E27FC236}">
                <a16:creationId xmlns:a16="http://schemas.microsoft.com/office/drawing/2014/main" id="{92381C32-EF84-473F-AED5-31A55FA68691}"/>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10" name="Picture 2">
            <a:extLst>
              <a:ext uri="{FF2B5EF4-FFF2-40B4-BE49-F238E27FC236}">
                <a16:creationId xmlns:a16="http://schemas.microsoft.com/office/drawing/2014/main" id="{C4B23DAA-50B6-45E4-B5D4-69B1BB1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3955618"/>
            <a:ext cx="17145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Best Practices 2021 EXPO &amp; Conference!! This is a $675 value! This contest is open to factory personnel, compressed air distributors, utility incentive programs and engineering firms. Exhibiting and sponsor companies are not qualified. TWO winners*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S_ _  S_ _ _ 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T_ _ _  B_ _ </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TextBox 7">
            <a:extLst>
              <a:ext uri="{FF2B5EF4-FFF2-40B4-BE49-F238E27FC236}">
                <a16:creationId xmlns:a16="http://schemas.microsoft.com/office/drawing/2014/main" id="{753A27E8-3DCB-4699-80BF-43F81E8AEB8B}"/>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Tree>
    <p:extLst>
      <p:ext uri="{BB962C8B-B14F-4D97-AF65-F5344CB8AC3E}">
        <p14:creationId xmlns:p14="http://schemas.microsoft.com/office/powerpoint/2010/main" val="3022943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fontScale="85000" lnSpcReduction="10000"/>
          </a:bodyPr>
          <a:lstStyle/>
          <a:p>
            <a:pPr marL="0" lvl="0" indent="0" algn="ctr" fontAlgn="base">
              <a:spcBef>
                <a:spcPct val="0"/>
              </a:spcBef>
              <a:spcAft>
                <a:spcPct val="0"/>
              </a:spcAft>
              <a:buNone/>
              <a:defRPr/>
            </a:pPr>
            <a:r>
              <a:rPr lang="en-US" altLang="en-US" dirty="0">
                <a:solidFill>
                  <a:prstClr val="black"/>
                </a:solidFill>
              </a:rPr>
              <a:t>Play for a chance to win a </a:t>
            </a:r>
            <a:r>
              <a:rPr lang="en-US" altLang="en-US" b="1" dirty="0">
                <a:solidFill>
                  <a:prstClr val="black"/>
                </a:solidFill>
              </a:rPr>
              <a:t>FREE Full Conference Pass </a:t>
            </a:r>
            <a:r>
              <a:rPr lang="en-US" altLang="en-US" dirty="0">
                <a:solidFill>
                  <a:prstClr val="black"/>
                </a:solidFill>
              </a:rPr>
              <a:t>to the Best Practices 2021 EXPO &amp; Conference!! This is a $675 value! This contest is open to factory personnel, compressed air distributors, utility incentive programs and engineering firms. Exhibiting and sponsor companies are not qualified. TWO winners*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dirty="0">
              <a:solidFill>
                <a:prstClr val="black"/>
              </a:solidFill>
            </a:endParaRPr>
          </a:p>
          <a:p>
            <a:pPr marL="0" lvl="0" indent="0" algn="ctr" fontAlgn="base">
              <a:spcBef>
                <a:spcPct val="0"/>
              </a:spcBef>
              <a:spcAft>
                <a:spcPct val="0"/>
              </a:spcAft>
              <a:buClrTx/>
              <a:buSzTx/>
              <a:buNone/>
              <a:defRPr/>
            </a:pPr>
            <a:r>
              <a:rPr lang="en-US" altLang="en-US" dirty="0">
                <a:solidFill>
                  <a:prstClr val="black"/>
                </a:solidFill>
              </a:rPr>
              <a:t>The next slide will show a statement related to today’s topic that needs to be filled in. You will be provided the first letter of the words as a clue. Please submit your answers in your questions box. </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j-lt"/>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a beach vacation,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862393" y="50752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TOWEL</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6" name="TextBox 5">
            <a:extLst>
              <a:ext uri="{FF2B5EF4-FFF2-40B4-BE49-F238E27FC236}">
                <a16:creationId xmlns:a16="http://schemas.microsoft.com/office/drawing/2014/main" id="{6FF162BF-4AE7-4C43-AB45-152C845346A8}"/>
              </a:ext>
            </a:extLst>
          </p:cNvPr>
          <p:cNvSpPr txBox="1">
            <a:spLocks noChangeArrowheads="1"/>
          </p:cNvSpPr>
          <p:nvPr/>
        </p:nvSpPr>
        <p:spPr bwMode="auto">
          <a:xfrm>
            <a:off x="4724749" y="5551998"/>
            <a:ext cx="2590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SEA SHELLS</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7363436" y="5049071"/>
            <a:ext cx="205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TIKI BAR</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TextBox 7">
            <a:extLst>
              <a:ext uri="{FF2B5EF4-FFF2-40B4-BE49-F238E27FC236}">
                <a16:creationId xmlns:a16="http://schemas.microsoft.com/office/drawing/2014/main" id="{AE1349E2-4C63-4F74-B439-B8863AB9DE3D}"/>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Tree>
    <p:extLst>
      <p:ext uri="{BB962C8B-B14F-4D97-AF65-F5344CB8AC3E}">
        <p14:creationId xmlns:p14="http://schemas.microsoft.com/office/powerpoint/2010/main" val="1541534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a:bodyPr>
          <a:lstStyle/>
          <a:p>
            <a:pPr marL="0" lvl="0" indent="0" algn="ctr" fontAlgn="base">
              <a:spcBef>
                <a:spcPct val="0"/>
              </a:spcBef>
              <a:spcAft>
                <a:spcPct val="0"/>
              </a:spcAft>
              <a:buNone/>
              <a:defRPr/>
            </a:pPr>
            <a:r>
              <a:rPr lang="en-US" altLang="en-US" sz="2000" dirty="0">
                <a:solidFill>
                  <a:prstClr val="black"/>
                </a:solidFill>
              </a:rPr>
              <a:t>Play for a chance to win a </a:t>
            </a:r>
            <a:r>
              <a:rPr lang="en-US" altLang="en-US" sz="2000" b="1" dirty="0">
                <a:solidFill>
                  <a:prstClr val="black"/>
                </a:solidFill>
              </a:rPr>
              <a:t>FREE Full Conference Pass </a:t>
            </a:r>
            <a:r>
              <a:rPr lang="en-US" altLang="en-US" sz="2000" dirty="0">
                <a:solidFill>
                  <a:prstClr val="black"/>
                </a:solidFill>
              </a:rPr>
              <a:t>to the Best Practices 2021 EXPO &amp; Conference!! This is a $675 value! This contest is open to factory personnel, compressed air distributors, utility incentive programs and engineering firms. Exhibiting and sponsor companies are not qualified. TWO winners*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sz="2000" dirty="0">
              <a:solidFill>
                <a:prstClr val="black"/>
              </a:solidFill>
            </a:endParaRPr>
          </a:p>
          <a:p>
            <a:pPr marL="0" lvl="0" indent="0" algn="ctr" fontAlgn="base">
              <a:spcBef>
                <a:spcPct val="0"/>
              </a:spcBef>
              <a:spcAft>
                <a:spcPct val="0"/>
              </a:spcAft>
              <a:buClrTx/>
              <a:buSzTx/>
              <a:buNone/>
              <a:defRPr/>
            </a:pPr>
            <a:r>
              <a:rPr lang="en-US" altLang="en-US" sz="2000" dirty="0">
                <a:solidFill>
                  <a:prstClr val="black"/>
                </a:solidFill>
              </a:rPr>
              <a:t>Based on the clues below, please submit your answer in the questions box.</a:t>
            </a:r>
          </a:p>
          <a:p>
            <a:pPr algn="ctr"/>
            <a:endParaRPr lang="en-US" dirty="0"/>
          </a:p>
        </p:txBody>
      </p:sp>
      <p:sp>
        <p:nvSpPr>
          <p:cNvPr id="8" name="TextBox 7">
            <a:extLst>
              <a:ext uri="{FF2B5EF4-FFF2-40B4-BE49-F238E27FC236}">
                <a16:creationId xmlns:a16="http://schemas.microsoft.com/office/drawing/2014/main" id="{31CF61BF-3948-426C-930E-06C8D71C817F}"/>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
        <p:nvSpPr>
          <p:cNvPr id="9" name="TextBox 8">
            <a:extLst>
              <a:ext uri="{FF2B5EF4-FFF2-40B4-BE49-F238E27FC236}">
                <a16:creationId xmlns:a16="http://schemas.microsoft.com/office/drawing/2014/main" id="{A1ECF6E9-B554-4840-81A0-3D666A64F769}"/>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“Measuring Vacuum,” I think of _______. </a:t>
            </a:r>
          </a:p>
        </p:txBody>
      </p:sp>
      <p:sp>
        <p:nvSpPr>
          <p:cNvPr id="14" name="TextBox 13">
            <a:extLst>
              <a:ext uri="{FF2B5EF4-FFF2-40B4-BE49-F238E27FC236}">
                <a16:creationId xmlns:a16="http://schemas.microsoft.com/office/drawing/2014/main" id="{C014CCEB-FB1A-4C8B-B0DA-25ED70A395CE}"/>
              </a:ext>
            </a:extLst>
          </p:cNvPr>
          <p:cNvSpPr txBox="1">
            <a:spLocks noChangeArrowheads="1"/>
          </p:cNvSpPr>
          <p:nvPr/>
        </p:nvSpPr>
        <p:spPr bwMode="auto">
          <a:xfrm>
            <a:off x="2008427" y="5075238"/>
            <a:ext cx="3597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P _ _ _ _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15" name="TextBox 14">
            <a:extLst>
              <a:ext uri="{FF2B5EF4-FFF2-40B4-BE49-F238E27FC236}">
                <a16:creationId xmlns:a16="http://schemas.microsoft.com/office/drawing/2014/main" id="{D29A49B2-00D7-4727-A6DD-B2326519A0CD}"/>
              </a:ext>
            </a:extLst>
          </p:cNvPr>
          <p:cNvSpPr txBox="1">
            <a:spLocks noChangeArrowheads="1"/>
          </p:cNvSpPr>
          <p:nvPr/>
        </p:nvSpPr>
        <p:spPr bwMode="auto">
          <a:xfrm>
            <a:off x="6781800" y="5010293"/>
            <a:ext cx="297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F _ _ _</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900093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25E4-1321-CB4A-8BF9-17399A200B45}"/>
              </a:ext>
            </a:extLst>
          </p:cNvPr>
          <p:cNvSpPr>
            <a:spLocks noGrp="1"/>
          </p:cNvSpPr>
          <p:nvPr>
            <p:ph type="title"/>
          </p:nvPr>
        </p:nvSpPr>
        <p:spPr/>
        <p:txBody>
          <a:bodyPr>
            <a:noAutofit/>
          </a:bodyPr>
          <a:lstStyle/>
          <a:p>
            <a:pPr algn="ctr"/>
            <a:r>
              <a:rPr lang="en-US" sz="3200" dirty="0"/>
              <a:t>Best Practices EXPO Contest</a:t>
            </a:r>
          </a:p>
        </p:txBody>
      </p:sp>
      <p:sp>
        <p:nvSpPr>
          <p:cNvPr id="3" name="Content Placeholder 2">
            <a:extLst>
              <a:ext uri="{FF2B5EF4-FFF2-40B4-BE49-F238E27FC236}">
                <a16:creationId xmlns:a16="http://schemas.microsoft.com/office/drawing/2014/main" id="{A60A06B7-CF9E-D646-9BAA-2A5EEF6028A4}"/>
              </a:ext>
            </a:extLst>
          </p:cNvPr>
          <p:cNvSpPr>
            <a:spLocks noGrp="1"/>
          </p:cNvSpPr>
          <p:nvPr>
            <p:ph sz="quarter" idx="1"/>
          </p:nvPr>
        </p:nvSpPr>
        <p:spPr>
          <a:xfrm>
            <a:off x="609600" y="1600200"/>
            <a:ext cx="10820400" cy="2590800"/>
          </a:xfrm>
        </p:spPr>
        <p:txBody>
          <a:bodyPr>
            <a:normAutofit lnSpcReduction="10000"/>
          </a:bodyPr>
          <a:lstStyle/>
          <a:p>
            <a:pPr marL="0" lvl="0" indent="0" algn="ctr" fontAlgn="base">
              <a:spcBef>
                <a:spcPct val="0"/>
              </a:spcBef>
              <a:spcAft>
                <a:spcPct val="0"/>
              </a:spcAft>
              <a:buNone/>
              <a:defRPr/>
            </a:pPr>
            <a:r>
              <a:rPr lang="en-US" altLang="en-US" sz="2200" dirty="0">
                <a:solidFill>
                  <a:prstClr val="black"/>
                </a:solidFill>
              </a:rPr>
              <a:t>Play for a chance to win a </a:t>
            </a:r>
            <a:r>
              <a:rPr lang="en-US" altLang="en-US" sz="2200" b="1" dirty="0">
                <a:solidFill>
                  <a:prstClr val="black"/>
                </a:solidFill>
              </a:rPr>
              <a:t>FREE Full Conference Pass </a:t>
            </a:r>
            <a:r>
              <a:rPr lang="en-US" altLang="en-US" sz="2200" dirty="0">
                <a:solidFill>
                  <a:prstClr val="black"/>
                </a:solidFill>
              </a:rPr>
              <a:t>to the Best Practices 2021 EXPO &amp; Conference!! This is a $675 value! This contest is open to factory personnel, compressed air distributors, utility incentive programs and engineering firms. Exhibiting and sponsor companies are not qualified. TWO winners* will be randomly selected from those who submitted at least 1 correct answer and notified tomorrow via email. </a:t>
            </a:r>
          </a:p>
          <a:p>
            <a:pPr marL="0" lvl="0" indent="0" algn="ctr" fontAlgn="base">
              <a:spcBef>
                <a:spcPct val="0"/>
              </a:spcBef>
              <a:spcAft>
                <a:spcPct val="0"/>
              </a:spcAft>
              <a:buClrTx/>
              <a:buSzTx/>
              <a:buNone/>
              <a:defRPr/>
            </a:pPr>
            <a:endParaRPr lang="en-US" altLang="en-US" sz="2200" dirty="0">
              <a:solidFill>
                <a:prstClr val="black"/>
              </a:solidFill>
            </a:endParaRPr>
          </a:p>
          <a:p>
            <a:pPr marL="0" lvl="0" indent="0" algn="ctr" fontAlgn="base">
              <a:spcBef>
                <a:spcPct val="0"/>
              </a:spcBef>
              <a:spcAft>
                <a:spcPct val="0"/>
              </a:spcAft>
              <a:buClrTx/>
              <a:buSzTx/>
              <a:buNone/>
              <a:defRPr/>
            </a:pPr>
            <a:r>
              <a:rPr lang="en-US" altLang="en-US" sz="2200" dirty="0">
                <a:solidFill>
                  <a:prstClr val="black"/>
                </a:solidFill>
              </a:rPr>
              <a:t>Based on the clues below, please submit your answers in the questions box.</a:t>
            </a:r>
          </a:p>
          <a:p>
            <a:pPr algn="ctr"/>
            <a:endParaRPr lang="en-US" dirty="0"/>
          </a:p>
        </p:txBody>
      </p:sp>
      <p:sp>
        <p:nvSpPr>
          <p:cNvPr id="4" name="TextBox 3">
            <a:extLst>
              <a:ext uri="{FF2B5EF4-FFF2-40B4-BE49-F238E27FC236}">
                <a16:creationId xmlns:a16="http://schemas.microsoft.com/office/drawing/2014/main" id="{80FA4761-49B7-9940-A7A4-93525F8DB2B1}"/>
              </a:ext>
            </a:extLst>
          </p:cNvPr>
          <p:cNvSpPr txBox="1">
            <a:spLocks noChangeArrowheads="1"/>
          </p:cNvSpPr>
          <p:nvPr/>
        </p:nvSpPr>
        <p:spPr bwMode="auto">
          <a:xfrm>
            <a:off x="2819400" y="4182979"/>
            <a:ext cx="5572387" cy="646331"/>
          </a:xfrm>
          <a:prstGeom prst="rect">
            <a:avLst/>
          </a:prstGeom>
          <a:solidFill>
            <a:srgbClr val="8B2E54"/>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mj-lt"/>
                <a:ea typeface="+mn-ea"/>
                <a:cs typeface="+mn-cs"/>
              </a:rPr>
              <a:t>When I think of “Measuring Vacuum,” I think of _______. </a:t>
            </a:r>
          </a:p>
        </p:txBody>
      </p:sp>
      <p:sp>
        <p:nvSpPr>
          <p:cNvPr id="5" name="TextBox 4">
            <a:extLst>
              <a:ext uri="{FF2B5EF4-FFF2-40B4-BE49-F238E27FC236}">
                <a16:creationId xmlns:a16="http://schemas.microsoft.com/office/drawing/2014/main" id="{94592D57-7863-7446-856A-BB7F4E797081}"/>
              </a:ext>
            </a:extLst>
          </p:cNvPr>
          <p:cNvSpPr txBox="1">
            <a:spLocks noChangeArrowheads="1"/>
          </p:cNvSpPr>
          <p:nvPr/>
        </p:nvSpPr>
        <p:spPr bwMode="auto">
          <a:xfrm>
            <a:off x="2008427" y="5075238"/>
            <a:ext cx="3597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PRESSURE</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7" name="TextBox 6">
            <a:extLst>
              <a:ext uri="{FF2B5EF4-FFF2-40B4-BE49-F238E27FC236}">
                <a16:creationId xmlns:a16="http://schemas.microsoft.com/office/drawing/2014/main" id="{924FAB14-1383-994B-B216-6935A6C8E63D}"/>
              </a:ext>
            </a:extLst>
          </p:cNvPr>
          <p:cNvSpPr txBox="1">
            <a:spLocks noChangeArrowheads="1"/>
          </p:cNvSpPr>
          <p:nvPr/>
        </p:nvSpPr>
        <p:spPr bwMode="auto">
          <a:xfrm>
            <a:off x="6781800" y="5010293"/>
            <a:ext cx="297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dirty="0">
                <a:solidFill>
                  <a:prstClr val="black"/>
                </a:solidFill>
                <a:latin typeface="+mj-lt"/>
              </a:rPr>
              <a:t>FLOW</a:t>
            </a:r>
            <a:endParaRPr kumimoji="0" lang="en-US" altLang="en-US" sz="2400" i="0" u="none" strike="noStrike" kern="1200" cap="none" spc="0" normalizeH="0" baseline="0" noProof="0" dirty="0">
              <a:ln>
                <a:noFill/>
              </a:ln>
              <a:solidFill>
                <a:prstClr val="black"/>
              </a:solidFill>
              <a:effectLst/>
              <a:uLnTx/>
              <a:uFillTx/>
              <a:latin typeface="+mj-lt"/>
              <a:ea typeface="+mn-ea"/>
              <a:cs typeface="+mn-cs"/>
            </a:endParaRPr>
          </a:p>
        </p:txBody>
      </p:sp>
      <p:sp>
        <p:nvSpPr>
          <p:cNvPr id="8" name="TextBox 7">
            <a:extLst>
              <a:ext uri="{FF2B5EF4-FFF2-40B4-BE49-F238E27FC236}">
                <a16:creationId xmlns:a16="http://schemas.microsoft.com/office/drawing/2014/main" id="{0FB696DE-25D2-4B80-BA85-915F14FF383A}"/>
              </a:ext>
            </a:extLst>
          </p:cNvPr>
          <p:cNvSpPr txBox="1"/>
          <p:nvPr/>
        </p:nvSpPr>
        <p:spPr>
          <a:xfrm>
            <a:off x="3581400" y="6206226"/>
            <a:ext cx="5334000" cy="646331"/>
          </a:xfrm>
          <a:prstGeom prst="rect">
            <a:avLst/>
          </a:prstGeom>
          <a:noFill/>
        </p:spPr>
        <p:txBody>
          <a:bodyPr wrap="square" rtlCol="0">
            <a:spAutoFit/>
          </a:bodyPr>
          <a:lstStyle/>
          <a:p>
            <a:r>
              <a:rPr lang="en-US" dirty="0"/>
              <a:t>*By entering you are giving permission to announce your name if you are a winner</a:t>
            </a:r>
          </a:p>
        </p:txBody>
      </p:sp>
    </p:spTree>
    <p:extLst>
      <p:ext uri="{BB962C8B-B14F-4D97-AF65-F5344CB8AC3E}">
        <p14:creationId xmlns:p14="http://schemas.microsoft.com/office/powerpoint/2010/main" val="1082724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by within 2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November 11, 2021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3"/>
              </a:rPr>
              <a:t>www.airbestpractices.com/magazine/webinars</a:t>
            </a: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2244590" y="1284810"/>
            <a:ext cx="7702815" cy="1107996"/>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000" b="1" dirty="0">
                <a:cs typeface="Arial"/>
              </a:rPr>
              <a:t>November 2021 Webinar</a:t>
            </a:r>
            <a:br>
              <a:rPr lang="en-US" sz="2400" b="1" dirty="0">
                <a:solidFill>
                  <a:srgbClr val="85214B"/>
                </a:solidFill>
                <a:cs typeface="Arial"/>
              </a:rPr>
            </a:br>
            <a:r>
              <a:rPr lang="en-US" sz="2400" b="1" dirty="0">
                <a:solidFill>
                  <a:srgbClr val="008944"/>
                </a:solidFill>
                <a:latin typeface="Arial" panose="020B0604020202020204" pitchFamily="34" charset="0"/>
              </a:rPr>
              <a:t>Precise Cooling Temperature Control Ensures Quality and Increased Cycle Counts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 name="Picture 2" descr="A person smiling for the camera&#10;&#10;Description automatically generated with medium confidence">
            <a:extLst>
              <a:ext uri="{FF2B5EF4-FFF2-40B4-BE49-F238E27FC236}">
                <a16:creationId xmlns:a16="http://schemas.microsoft.com/office/drawing/2014/main" id="{036AFB17-817E-4A3F-AA32-38AAD2103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725" y="2301141"/>
            <a:ext cx="1676400" cy="1676400"/>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742890"/>
            <a:ext cx="2871127" cy="110799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Bert J. Wesley, P.E.</a:t>
              </a:r>
            </a:p>
            <a:p>
              <a:pPr algn="ctr" defTabSz="800100">
                <a:spcBef>
                  <a:spcPct val="0"/>
                </a:spcBef>
              </a:pPr>
              <a:r>
                <a:rPr lang="en-US" sz="1300" dirty="0"/>
                <a:t>Woodard &amp; Curran</a:t>
              </a:r>
            </a:p>
            <a:p>
              <a:pPr algn="ctr" defTabSz="800100">
                <a:spcBef>
                  <a:spcPct val="0"/>
                </a:spcBef>
              </a:pPr>
              <a:r>
                <a:rPr lang="en-US" sz="1300" i="1" dirty="0"/>
                <a:t>Keynote Speaker</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327128" y="1524000"/>
            <a:ext cx="430024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President, Growth Solutions Consultants</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Spent 30 Years at Kimberly-Clark</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Prior Director of Tissue Machine Design with Asia Pulp and Paper in China</a:t>
            </a:r>
          </a:p>
          <a:p>
            <a:pPr>
              <a:buFont typeface="Arial" panose="020B0604020202020204" pitchFamily="34" charset="0"/>
              <a:buChar char="•"/>
              <a:defRPr/>
            </a:pPr>
            <a:endParaRPr lang="en-US" altLang="en-US" sz="2400" dirty="0">
              <a:solidFill>
                <a:prstClr val="black"/>
              </a:solidFill>
              <a:latin typeface="Arial" panose="020B0604020202020204" pitchFamily="34" charset="0"/>
              <a:cs typeface="Arial" panose="020B0604020202020204" pitchFamily="34" charset="0"/>
            </a:endParaRPr>
          </a:p>
          <a:p>
            <a:pPr>
              <a:buFont typeface="Arial" panose="020B0604020202020204" pitchFamily="34" charset="0"/>
              <a:buChar char="•"/>
              <a:defRPr/>
            </a:pPr>
            <a:r>
              <a:rPr lang="en-US" altLang="en-US" sz="2400" dirty="0">
                <a:solidFill>
                  <a:prstClr val="black"/>
                </a:solidFill>
                <a:latin typeface="Arial" panose="020B0604020202020204" pitchFamily="34" charset="0"/>
                <a:cs typeface="Arial" panose="020B0604020202020204" pitchFamily="34" charset="0"/>
              </a:rPr>
              <a:t> Prior Technical Director at </a:t>
            </a:r>
            <a:r>
              <a:rPr lang="en-US" altLang="en-US" sz="2400" dirty="0" err="1">
                <a:solidFill>
                  <a:prstClr val="black"/>
                </a:solidFill>
                <a:latin typeface="Arial" panose="020B0604020202020204" pitchFamily="34" charset="0"/>
                <a:cs typeface="Arial" panose="020B0604020202020204" pitchFamily="34" charset="0"/>
              </a:rPr>
              <a:t>Somarakis</a:t>
            </a:r>
            <a:endParaRPr lang="en-US" altLang="en-US" sz="2400" dirty="0">
              <a:solidFill>
                <a:prstClr val="black"/>
              </a:solidFill>
              <a:latin typeface="Arial" panose="020B0604020202020204" pitchFamily="34" charset="0"/>
              <a:cs typeface="Arial" panose="020B0604020202020204" pitchFamily="34" charset="0"/>
            </a:endParaRPr>
          </a:p>
          <a:p>
            <a:pPr>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C684C370-D1B2-4236-A817-27AFAF331426}"/>
              </a:ext>
            </a:extLst>
          </p:cNvPr>
          <p:cNvSpPr txBox="1">
            <a:spLocks noChangeArrowheads="1"/>
          </p:cNvSpPr>
          <p:nvPr/>
        </p:nvSpPr>
        <p:spPr bwMode="auto">
          <a:xfrm>
            <a:off x="10017200" y="3570370"/>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descr="A person wearing glasses&#10;&#10;Description automatically generated with medium confidence">
            <a:extLst>
              <a:ext uri="{FF2B5EF4-FFF2-40B4-BE49-F238E27FC236}">
                <a16:creationId xmlns:a16="http://schemas.microsoft.com/office/drawing/2014/main" id="{F1178A28-070E-4E01-AC6E-8D34D07176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149" y="1488500"/>
            <a:ext cx="1570787" cy="2133600"/>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Andy Smiltneek</a:t>
              </a:r>
            </a:p>
            <a:p>
              <a:pPr algn="ctr" defTabSz="800100">
                <a:spcBef>
                  <a:spcPct val="0"/>
                </a:spcBef>
              </a:pPr>
              <a:r>
                <a:rPr lang="en-US" sz="1400" dirty="0"/>
                <a:t>Growth Solutions Consultants</a:t>
              </a:r>
            </a:p>
          </p:txBody>
        </p:sp>
      </p:grpSp>
      <p:pic>
        <p:nvPicPr>
          <p:cNvPr id="16" name="Picture 2">
            <a:extLst>
              <a:ext uri="{FF2B5EF4-FFF2-40B4-BE49-F238E27FC236}">
                <a16:creationId xmlns:a16="http://schemas.microsoft.com/office/drawing/2014/main" id="{324B4234-A078-430E-BB20-7DFFBABAF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955618"/>
            <a:ext cx="17145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A51CEE-323D-4709-A230-4C47C3D55DA2}"/>
              </a:ext>
            </a:extLst>
          </p:cNvPr>
          <p:cNvSpPr>
            <a:spLocks noGrp="1"/>
          </p:cNvSpPr>
          <p:nvPr>
            <p:ph type="ctrTitle"/>
          </p:nvPr>
        </p:nvSpPr>
        <p:spPr>
          <a:xfrm>
            <a:off x="2032000" y="1611313"/>
            <a:ext cx="8229600" cy="1143000"/>
          </a:xfrm>
        </p:spPr>
        <p:txBody>
          <a:bodyPr>
            <a:normAutofit/>
          </a:bodyPr>
          <a:lstStyle/>
          <a:p>
            <a:r>
              <a:rPr lang="en-US" sz="4400" dirty="0"/>
              <a:t>Vacuum System Fundamentals</a:t>
            </a:r>
          </a:p>
        </p:txBody>
      </p:sp>
      <p:sp>
        <p:nvSpPr>
          <p:cNvPr id="8" name="TextBox 7">
            <a:extLst>
              <a:ext uri="{FF2B5EF4-FFF2-40B4-BE49-F238E27FC236}">
                <a16:creationId xmlns:a16="http://schemas.microsoft.com/office/drawing/2014/main" id="{85AD5A77-00AB-4A7A-A8A9-4F302192E580}"/>
              </a:ext>
            </a:extLst>
          </p:cNvPr>
          <p:cNvSpPr txBox="1"/>
          <p:nvPr/>
        </p:nvSpPr>
        <p:spPr>
          <a:xfrm>
            <a:off x="2667000" y="3426579"/>
            <a:ext cx="6667500" cy="180049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008640"/>
              </a:buClr>
              <a:buSzPct val="70000"/>
              <a:buFont typeface="Arial"/>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September 30, 2021</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600"/>
              </a:spcBef>
              <a:spcAft>
                <a:spcPts val="0"/>
              </a:spcAft>
              <a:buClr>
                <a:srgbClr val="008640"/>
              </a:buClr>
              <a:buSzPct val="700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Andy Smiltneek</a:t>
            </a:r>
          </a:p>
          <a:p>
            <a:pPr marL="0" marR="0" lvl="0" indent="0" algn="ctr" defTabSz="914400" rtl="0" eaLnBrk="1" fontAlgn="auto" latinLnBrk="0" hangingPunct="1">
              <a:lnSpc>
                <a:spcPct val="100000"/>
              </a:lnSpc>
              <a:spcBef>
                <a:spcPts val="600"/>
              </a:spcBef>
              <a:spcAft>
                <a:spcPts val="0"/>
              </a:spcAft>
              <a:buClr>
                <a:srgbClr val="008640"/>
              </a:buClr>
              <a:buSzPct val="700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President  </a:t>
            </a:r>
          </a:p>
          <a:p>
            <a:pPr marL="0" marR="0" lvl="0" indent="0" algn="ctr" defTabSz="914400" rtl="0" eaLnBrk="1" fontAlgn="auto" latinLnBrk="0" hangingPunct="1">
              <a:lnSpc>
                <a:spcPct val="100000"/>
              </a:lnSpc>
              <a:spcBef>
                <a:spcPts val="600"/>
              </a:spcBef>
              <a:spcAft>
                <a:spcPts val="0"/>
              </a:spcAft>
              <a:buClr>
                <a:srgbClr val="008640"/>
              </a:buClr>
              <a:buSzPct val="70000"/>
              <a:buFont typeface="Arial"/>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Growth Solutions Consultants LLC</a:t>
            </a:r>
          </a:p>
        </p:txBody>
      </p:sp>
    </p:spTree>
    <p:extLst>
      <p:ext uri="{BB962C8B-B14F-4D97-AF65-F5344CB8AC3E}">
        <p14:creationId xmlns:p14="http://schemas.microsoft.com/office/powerpoint/2010/main" val="172519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97A3-2808-48BB-BF0F-1D40218E2D3B}"/>
              </a:ext>
            </a:extLst>
          </p:cNvPr>
          <p:cNvSpPr>
            <a:spLocks noGrp="1"/>
          </p:cNvSpPr>
          <p:nvPr>
            <p:ph type="title"/>
          </p:nvPr>
        </p:nvSpPr>
        <p:spPr>
          <a:xfrm>
            <a:off x="2362200" y="152400"/>
            <a:ext cx="9321800" cy="563562"/>
          </a:xfrm>
        </p:spPr>
        <p:txBody>
          <a:bodyPr/>
          <a:lstStyle/>
          <a:p>
            <a:r>
              <a:rPr lang="en-US" dirty="0"/>
              <a:t>Basic, and two significant places</a:t>
            </a:r>
          </a:p>
        </p:txBody>
      </p:sp>
      <p:pic>
        <p:nvPicPr>
          <p:cNvPr id="4" name="Picture 3">
            <a:extLst>
              <a:ext uri="{FF2B5EF4-FFF2-40B4-BE49-F238E27FC236}">
                <a16:creationId xmlns:a16="http://schemas.microsoft.com/office/drawing/2014/main" id="{AF6849B1-4C4C-42E1-89C0-2FF88B348D01}"/>
              </a:ext>
            </a:extLst>
          </p:cNvPr>
          <p:cNvPicPr>
            <a:picLocks noChangeAspect="1"/>
          </p:cNvPicPr>
          <p:nvPr/>
        </p:nvPicPr>
        <p:blipFill>
          <a:blip r:embed="rId2"/>
          <a:stretch>
            <a:fillRect/>
          </a:stretch>
        </p:blipFill>
        <p:spPr>
          <a:xfrm>
            <a:off x="1219200" y="1371600"/>
            <a:ext cx="3200400" cy="2129721"/>
          </a:xfrm>
          <a:prstGeom prst="rect">
            <a:avLst/>
          </a:prstGeom>
        </p:spPr>
      </p:pic>
      <p:sp>
        <p:nvSpPr>
          <p:cNvPr id="5" name="TextBox 4">
            <a:extLst>
              <a:ext uri="{FF2B5EF4-FFF2-40B4-BE49-F238E27FC236}">
                <a16:creationId xmlns:a16="http://schemas.microsoft.com/office/drawing/2014/main" id="{D2A08F04-A3F2-41FC-BE95-BF5E53AECAFC}"/>
              </a:ext>
            </a:extLst>
          </p:cNvPr>
          <p:cNvSpPr txBox="1"/>
          <p:nvPr/>
        </p:nvSpPr>
        <p:spPr>
          <a:xfrm>
            <a:off x="6477000" y="1600200"/>
            <a:ext cx="2895600" cy="1569660"/>
          </a:xfrm>
          <a:prstGeom prst="rect">
            <a:avLst/>
          </a:prstGeom>
          <a:noFill/>
        </p:spPr>
        <p:txBody>
          <a:bodyPr wrap="square" rtlCol="0">
            <a:spAutoFit/>
          </a:bodyPr>
          <a:lstStyle/>
          <a:p>
            <a:pPr algn="ctr"/>
            <a:r>
              <a:rPr lang="en-US" sz="3200" dirty="0"/>
              <a:t>Gentlemen,</a:t>
            </a:r>
          </a:p>
          <a:p>
            <a:pPr algn="ctr"/>
            <a:r>
              <a:rPr lang="en-US" sz="3200" dirty="0"/>
              <a:t>This is a football</a:t>
            </a:r>
          </a:p>
        </p:txBody>
      </p:sp>
      <p:pic>
        <p:nvPicPr>
          <p:cNvPr id="6" name="Picture 5">
            <a:extLst>
              <a:ext uri="{FF2B5EF4-FFF2-40B4-BE49-F238E27FC236}">
                <a16:creationId xmlns:a16="http://schemas.microsoft.com/office/drawing/2014/main" id="{747AA0D1-8BD0-4E1D-A188-008D89293976}"/>
              </a:ext>
            </a:extLst>
          </p:cNvPr>
          <p:cNvPicPr>
            <a:picLocks noChangeAspect="1"/>
          </p:cNvPicPr>
          <p:nvPr/>
        </p:nvPicPr>
        <p:blipFill>
          <a:blip r:embed="rId3"/>
          <a:stretch>
            <a:fillRect/>
          </a:stretch>
        </p:blipFill>
        <p:spPr>
          <a:xfrm>
            <a:off x="1143000" y="3733800"/>
            <a:ext cx="3429000" cy="1931728"/>
          </a:xfrm>
          <a:prstGeom prst="rect">
            <a:avLst/>
          </a:prstGeom>
        </p:spPr>
      </p:pic>
      <p:sp>
        <p:nvSpPr>
          <p:cNvPr id="7" name="TextBox 6">
            <a:extLst>
              <a:ext uri="{FF2B5EF4-FFF2-40B4-BE49-F238E27FC236}">
                <a16:creationId xmlns:a16="http://schemas.microsoft.com/office/drawing/2014/main" id="{D7FD874E-4807-45CD-A486-FB10AA58CF4A}"/>
              </a:ext>
            </a:extLst>
          </p:cNvPr>
          <p:cNvSpPr txBox="1"/>
          <p:nvPr/>
        </p:nvSpPr>
        <p:spPr>
          <a:xfrm>
            <a:off x="5867400" y="3753439"/>
            <a:ext cx="4495800" cy="1077218"/>
          </a:xfrm>
          <a:prstGeom prst="rect">
            <a:avLst/>
          </a:prstGeom>
          <a:noFill/>
        </p:spPr>
        <p:txBody>
          <a:bodyPr wrap="square" rtlCol="0">
            <a:spAutoFit/>
          </a:bodyPr>
          <a:lstStyle/>
          <a:p>
            <a:pPr algn="ctr"/>
            <a:r>
              <a:rPr lang="en-US" sz="3200" dirty="0"/>
              <a:t>Ladies and Gentlemen,</a:t>
            </a:r>
          </a:p>
          <a:p>
            <a:pPr algn="ctr"/>
            <a:r>
              <a:rPr lang="en-US" sz="3200" dirty="0"/>
              <a:t>This is a </a:t>
            </a:r>
            <a:r>
              <a:rPr lang="en-US" sz="3200" dirty="0" err="1"/>
              <a:t>sliderule</a:t>
            </a:r>
            <a:endParaRPr lang="en-US" sz="3200" dirty="0"/>
          </a:p>
        </p:txBody>
      </p:sp>
      <p:sp>
        <p:nvSpPr>
          <p:cNvPr id="8" name="TextBox 7">
            <a:extLst>
              <a:ext uri="{FF2B5EF4-FFF2-40B4-BE49-F238E27FC236}">
                <a16:creationId xmlns:a16="http://schemas.microsoft.com/office/drawing/2014/main" id="{B0D8DD89-1A98-4F16-B7FE-8F48D3C5BD37}"/>
              </a:ext>
            </a:extLst>
          </p:cNvPr>
          <p:cNvSpPr txBox="1"/>
          <p:nvPr/>
        </p:nvSpPr>
        <p:spPr>
          <a:xfrm>
            <a:off x="7779061" y="3104561"/>
            <a:ext cx="2113995" cy="307777"/>
          </a:xfrm>
          <a:prstGeom prst="rect">
            <a:avLst/>
          </a:prstGeom>
          <a:noFill/>
        </p:spPr>
        <p:txBody>
          <a:bodyPr wrap="square" rtlCol="0">
            <a:spAutoFit/>
          </a:bodyPr>
          <a:lstStyle/>
          <a:p>
            <a:pPr algn="ctr"/>
            <a:r>
              <a:rPr lang="en-US" sz="1400" i="1" dirty="0"/>
              <a:t>Vince Lombardi</a:t>
            </a:r>
          </a:p>
        </p:txBody>
      </p:sp>
    </p:spTree>
    <p:extLst>
      <p:ext uri="{BB962C8B-B14F-4D97-AF65-F5344CB8AC3E}">
        <p14:creationId xmlns:p14="http://schemas.microsoft.com/office/powerpoint/2010/main" val="14691966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General Title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lnSpc>
            <a:spcPts val="2200"/>
          </a:lnSpc>
          <a:defRPr sz="1600" smtClean="0">
            <a:solidFill>
              <a:schemeClr val="bg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wh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theme>
</file>

<file path=ppt/theme/theme4.xml><?xml version="1.0" encoding="utf-8"?>
<a:theme xmlns:a="http://schemas.openxmlformats.org/drawingml/2006/main" name="1_Content wh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lnSpc>
            <a:spcPts val="2200"/>
          </a:lnSpc>
          <a:defRPr sz="1600" smtClean="0">
            <a:solidFill>
              <a:schemeClr val="tx1"/>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21201</TotalTime>
  <Words>3146</Words>
  <Application>Microsoft Office PowerPoint</Application>
  <PresentationFormat>Widescreen</PresentationFormat>
  <Paragraphs>475</Paragraphs>
  <Slides>65</Slides>
  <Notes>24</Notes>
  <HiddenSlides>0</HiddenSlides>
  <MMClips>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65</vt:i4>
      </vt:variant>
    </vt:vector>
  </HeadingPairs>
  <TitlesOfParts>
    <vt:vector size="74" baseType="lpstr">
      <vt:lpstr>Arial</vt:lpstr>
      <vt:lpstr>Calibri</vt:lpstr>
      <vt:lpstr>Noto Sans</vt:lpstr>
      <vt:lpstr>Noto Sans Black</vt:lpstr>
      <vt:lpstr>Wingdings</vt:lpstr>
      <vt:lpstr>BP Expo PowerPoint Template</vt:lpstr>
      <vt:lpstr>General Title orange</vt:lpstr>
      <vt:lpstr>Content white</vt:lpstr>
      <vt:lpstr>1_Content white</vt:lpstr>
      <vt:lpstr>Vacuum Specification Fundamentals: Flow vs. Pressure</vt:lpstr>
      <vt:lpstr>Q&amp;A Format</vt:lpstr>
      <vt:lpstr>Handouts</vt:lpstr>
      <vt:lpstr>Disclaimer</vt:lpstr>
      <vt:lpstr>PowerPoint Presentation</vt:lpstr>
      <vt:lpstr>PowerPoint Presentation</vt:lpstr>
      <vt:lpstr>About the Speaker</vt:lpstr>
      <vt:lpstr>Vacuum System Fundamentals</vt:lpstr>
      <vt:lpstr>Basic, and two significant places</vt:lpstr>
      <vt:lpstr>Basic Definition of Vacuum and Vacuum Pump</vt:lpstr>
      <vt:lpstr>Measuring vacuum – atmospheric pressure</vt:lpstr>
      <vt:lpstr>Measuring Vacuum</vt:lpstr>
      <vt:lpstr>Pressure Equivalents at sea level</vt:lpstr>
      <vt:lpstr>Basic Specifications - CFM</vt:lpstr>
      <vt:lpstr>Basic Specifications - CFM</vt:lpstr>
      <vt:lpstr>Basic Specifications - CFM</vt:lpstr>
      <vt:lpstr>Basic Specifications - CFM</vt:lpstr>
      <vt:lpstr>Basic Specifications - CFM</vt:lpstr>
      <vt:lpstr>Basic Specifications - CFM</vt:lpstr>
      <vt:lpstr>Condensation Effect</vt:lpstr>
      <vt:lpstr>Evacuation with variable resistance</vt:lpstr>
      <vt:lpstr>Pressure and Flow</vt:lpstr>
      <vt:lpstr>Measuring Flow</vt:lpstr>
      <vt:lpstr>Measuring vacuum pump performance</vt:lpstr>
      <vt:lpstr>Flow guidelines</vt:lpstr>
      <vt:lpstr>Typical Vacuum System</vt:lpstr>
      <vt:lpstr>A Quick Example –Vacuum Variation</vt:lpstr>
      <vt:lpstr>System</vt:lpstr>
      <vt:lpstr>Solution</vt:lpstr>
      <vt:lpstr>Vacuum Pumps in Parallel</vt:lpstr>
      <vt:lpstr>Thinking too hard about vacuum pumps</vt:lpstr>
      <vt:lpstr>Find the vacuum pump</vt:lpstr>
      <vt:lpstr>Look feel and Listen</vt:lpstr>
      <vt:lpstr>A Note About Consultants</vt:lpstr>
      <vt:lpstr>Questions and Critique</vt:lpstr>
      <vt:lpstr>About the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EXPO Contest</vt:lpstr>
      <vt:lpstr>Best Practices EXPO Contest</vt:lpstr>
      <vt:lpstr>Best Practices EXPO Contest</vt:lpstr>
      <vt:lpstr>Best Practices EXPO Contest</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227</cp:revision>
  <cp:lastPrinted>2021-06-25T14:35:35Z</cp:lastPrinted>
  <dcterms:created xsi:type="dcterms:W3CDTF">2013-07-31T15:38:58Z</dcterms:created>
  <dcterms:modified xsi:type="dcterms:W3CDTF">2021-09-30T16:06:57Z</dcterms:modified>
</cp:coreProperties>
</file>